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sldIdLst>
    <p:sldId id="256" r:id="rId3"/>
    <p:sldId id="257" r:id="rId4"/>
    <p:sldId id="258" r:id="rId5"/>
  </p:sldIdLst>
  <p:sldSz cx="7556500" cy="10693400"/>
  <p:notesSz cx="7556500" cy="10693400"/>
  <p:custDataLst>
    <p:tags r:id="rId6"/>
  </p:custData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76B9"/>
    <a:srgbClr val="B5D0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9" d="100"/>
          <a:sy n="59" d="100"/>
        </p:scale>
        <p:origin x="3408" y="3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tags" Target="tags/tag1.xml"/><Relationship Id="rId5" Type="http://schemas.openxmlformats.org/officeDocument/2006/relationships/slide" Target="slides/slide3.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4.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Master" Target="../slideMasters/slideMaster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Layouts/_rels/slideLayout7.xml.rels><?xml version="1.0" encoding="UTF-8" standalone="yes"?>
<Relationships xmlns="http://schemas.openxmlformats.org/package/2006/relationships"><Relationship Id="rId8" Type="http://schemas.openxmlformats.org/officeDocument/2006/relationships/tags" Target="../tags/tag19.xml"/><Relationship Id="rId3" Type="http://schemas.openxmlformats.org/officeDocument/2006/relationships/tags" Target="../tags/tag14.xml"/><Relationship Id="rId7" Type="http://schemas.openxmlformats.org/officeDocument/2006/relationships/tags" Target="../tags/tag18.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slideMaster" Target="../slideMasters/slideMaster2.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29.xml"/><Relationship Id="rId3" Type="http://schemas.openxmlformats.org/officeDocument/2006/relationships/tags" Target="../tags/tag24.xml"/><Relationship Id="rId7" Type="http://schemas.openxmlformats.org/officeDocument/2006/relationships/tags" Target="../tags/tag28.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slideMaster" Target="../slideMasters/slideMaster2.xml"/><Relationship Id="rId5" Type="http://schemas.openxmlformats.org/officeDocument/2006/relationships/tags" Target="../tags/tag26.xml"/><Relationship Id="rId10" Type="http://schemas.openxmlformats.org/officeDocument/2006/relationships/tags" Target="../tags/tag31.xml"/><Relationship Id="rId4" Type="http://schemas.openxmlformats.org/officeDocument/2006/relationships/tags" Target="../tags/tag25.xml"/><Relationship Id="rId9" Type="http://schemas.openxmlformats.org/officeDocument/2006/relationships/tags" Target="../tags/tag3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sz="2300" b="1" i="0">
                <a:solidFill>
                  <a:schemeClr val="bg1"/>
                </a:solidFill>
                <a:latin typeface="Calibri"/>
                <a:cs typeface="Calibri"/>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000" b="1" i="0">
                <a:solidFill>
                  <a:srgbClr val="231F20"/>
                </a:solidFill>
                <a:latin typeface="Calibri"/>
                <a:cs typeface="Calibri"/>
              </a:defRPr>
            </a:lvl1pPr>
          </a:lstStyle>
          <a:p>
            <a:pPr marL="12700">
              <a:lnSpc>
                <a:spcPts val="1050"/>
              </a:lnSpc>
            </a:pPr>
            <a:endParaRPr spc="-50"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1" i="0">
                <a:solidFill>
                  <a:schemeClr val="bg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1000" b="1" i="0">
                <a:solidFill>
                  <a:srgbClr val="231F20"/>
                </a:solidFill>
                <a:latin typeface="Calibri"/>
                <a:cs typeface="Calibri"/>
              </a:defRPr>
            </a:lvl1pPr>
          </a:lstStyle>
          <a:p>
            <a:pPr marL="12700">
              <a:lnSpc>
                <a:spcPts val="1050"/>
              </a:lnSpc>
            </a:pPr>
            <a:endParaRPr spc="-50"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1" i="0">
                <a:solidFill>
                  <a:schemeClr val="bg1"/>
                </a:solidFill>
                <a:latin typeface="Calibri"/>
                <a:cs typeface="Calibri"/>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000" b="1" i="0">
                <a:solidFill>
                  <a:srgbClr val="231F20"/>
                </a:solidFill>
                <a:latin typeface="Calibri"/>
                <a:cs typeface="Calibri"/>
              </a:defRPr>
            </a:lvl1pPr>
          </a:lstStyle>
          <a:p>
            <a:pPr marL="12700">
              <a:lnSpc>
                <a:spcPts val="1050"/>
              </a:lnSpc>
            </a:pPr>
            <a:endParaRPr spc="-50"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300" b="1" i="0">
                <a:solidFill>
                  <a:schemeClr val="bg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defRPr sz="1000" b="1" i="0">
                <a:solidFill>
                  <a:srgbClr val="231F20"/>
                </a:solidFill>
                <a:latin typeface="Calibri"/>
                <a:cs typeface="Calibri"/>
              </a:defRPr>
            </a:lvl1pPr>
          </a:lstStyle>
          <a:p>
            <a:pPr marL="12700">
              <a:lnSpc>
                <a:spcPts val="1050"/>
              </a:lnSpc>
            </a:pPr>
            <a:endParaRPr spc="-50"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000" b="1" i="0">
                <a:solidFill>
                  <a:srgbClr val="231F20"/>
                </a:solidFill>
                <a:latin typeface="Calibri"/>
                <a:cs typeface="Calibri"/>
              </a:defRPr>
            </a:lvl1pPr>
          </a:lstStyle>
          <a:p>
            <a:pPr marL="12700">
              <a:lnSpc>
                <a:spcPts val="1050"/>
              </a:lnSpc>
            </a:pPr>
            <a:endParaRPr spc="-50"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of content Storage Layout">
    <p:spTree>
      <p:nvGrpSpPr>
        <p:cNvPr id="1" name=""/>
        <p:cNvGrpSpPr/>
        <p:nvPr/>
      </p:nvGrpSpPr>
      <p:grpSpPr>
        <a:xfrm>
          <a:off x="0" y="0"/>
          <a:ext cx="0" cy="0"/>
          <a:chOff x="0" y="0"/>
          <a:chExt cx="0" cy="0"/>
        </a:xfrm>
      </p:grpSpPr>
      <p:sp>
        <p:nvSpPr>
          <p:cNvPr id="50" name="Rectangle 49"/>
          <p:cNvSpPr/>
          <p:nvPr userDrawn="1"/>
        </p:nvSpPr>
        <p:spPr>
          <a:xfrm>
            <a:off x="0" y="0"/>
            <a:ext cx="7556500" cy="10693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73"/>
          </a:p>
        </p:txBody>
      </p:sp>
      <p:sp>
        <p:nvSpPr>
          <p:cNvPr id="51" name="ZoneTexte 50"/>
          <p:cNvSpPr txBox="1"/>
          <p:nvPr userDrawn="1">
            <p:custDataLst>
              <p:tags r:id="rId1"/>
            </p:custDataLst>
          </p:nvPr>
        </p:nvSpPr>
        <p:spPr>
          <a:xfrm>
            <a:off x="6934905" y="4063459"/>
            <a:ext cx="228115" cy="256673"/>
          </a:xfrm>
          <a:prstGeom prst="rect">
            <a:avLst/>
          </a:prstGeom>
          <a:noFill/>
        </p:spPr>
        <p:txBody>
          <a:bodyPr vert="horz" wrap="square" lIns="0" rIns="0" rtlCol="0" anchor="ctr" anchorCtr="0">
            <a:spAutoFit/>
          </a:bodyPr>
          <a:lstStyle/>
          <a:p>
            <a:pPr algn="ctr" rtl="0" fontAlgn="base">
              <a:spcBef>
                <a:spcPct val="0"/>
              </a:spcBef>
              <a:spcAft>
                <a:spcPct val="0"/>
              </a:spcAft>
            </a:pPr>
            <a:r>
              <a:rPr lang="fr-FR" sz="1068" kern="1200" dirty="0">
                <a:solidFill>
                  <a:srgbClr val="404040"/>
                </a:solidFill>
                <a:latin typeface="Century Gothic" pitchFamily="34" charset="0"/>
                <a:ea typeface="+mn-ea"/>
                <a:cs typeface="Arial" charset="0"/>
              </a:rPr>
              <a:t>1</a:t>
            </a:r>
          </a:p>
        </p:txBody>
      </p:sp>
      <p:sp>
        <p:nvSpPr>
          <p:cNvPr id="52" name="Text Placeholder 4"/>
          <p:cNvSpPr txBox="1">
            <a:spLocks/>
          </p:cNvSpPr>
          <p:nvPr userDrawn="1">
            <p:custDataLst>
              <p:tags r:id="rId2"/>
            </p:custDataLst>
          </p:nvPr>
        </p:nvSpPr>
        <p:spPr bwMode="auto">
          <a:xfrm>
            <a:off x="779515" y="3272706"/>
            <a:ext cx="208250" cy="392933"/>
          </a:xfrm>
          <a:prstGeom prst="roundRect">
            <a:avLst>
              <a:gd name="adj" fmla="val 6411"/>
            </a:avLst>
          </a:prstGeom>
          <a:gradFill flip="none" rotWithShape="1">
            <a:gsLst>
              <a:gs pos="0">
                <a:srgbClr val="00CEE2"/>
              </a:gs>
              <a:gs pos="100000">
                <a:srgbClr val="0085B7"/>
              </a:gs>
            </a:gsLst>
            <a:lin ang="8100000" scaled="1"/>
            <a:tileRect/>
          </a:gradFill>
          <a:effectLst/>
        </p:spPr>
        <p:txBody>
          <a:bodyPr vert="horz" wrap="none" lIns="164769" tIns="34876" rIns="164769" bIns="34876" numCol="1" anchor="ctr" anchorCtr="0" compatLnSpc="1">
            <a:prstTxWarp prst="textNoShape">
              <a:avLst/>
            </a:prstTxWarp>
            <a:noAutofit/>
          </a:bodyPr>
          <a:lstStyle>
            <a:lvl1pPr algn="l" rtl="0" fontAlgn="base">
              <a:spcBef>
                <a:spcPct val="20000"/>
              </a:spcBef>
              <a:spcAft>
                <a:spcPct val="0"/>
              </a:spcAft>
              <a:buClr>
                <a:srgbClr val="376092"/>
              </a:buClr>
              <a:buSzPct val="80000"/>
              <a:defRPr lang="en-US" sz="1400" b="1" kern="1200" dirty="0">
                <a:solidFill>
                  <a:srgbClr val="376092"/>
                </a:solidFill>
                <a:latin typeface="Garamond" pitchFamily="18" charset="0"/>
                <a:ea typeface="+mj-ea"/>
                <a:cs typeface="+mj-cs"/>
              </a:defRPr>
            </a:lvl1pPr>
            <a:lvl2pPr algn="l" rtl="0" fontAlgn="base">
              <a:spcBef>
                <a:spcPct val="20000"/>
              </a:spcBef>
              <a:spcAft>
                <a:spcPct val="0"/>
              </a:spcAft>
              <a:buClr>
                <a:srgbClr val="376092"/>
              </a:buClr>
              <a:buFont typeface="Arial" charset="0"/>
              <a:defRPr lang="en-US" sz="1400" kern="1200" dirty="0">
                <a:solidFill>
                  <a:schemeClr val="tx1"/>
                </a:solidFill>
                <a:latin typeface="Garamond" pitchFamily="18" charset="0"/>
                <a:ea typeface="+mn-ea"/>
                <a:cs typeface="+mn-cs"/>
              </a:defRPr>
            </a:lvl2pPr>
            <a:lvl3pPr marL="265113" indent="-265113" algn="l" rtl="0" fontAlgn="base">
              <a:spcBef>
                <a:spcPct val="20000"/>
              </a:spcBef>
              <a:spcAft>
                <a:spcPct val="0"/>
              </a:spcAft>
              <a:buClr>
                <a:srgbClr val="376092"/>
              </a:buClr>
              <a:buBlip>
                <a:blip r:embed="rId12"/>
              </a:buBlip>
              <a:defRPr lang="en-US" sz="1400" kern="1200">
                <a:solidFill>
                  <a:schemeClr val="tx1"/>
                </a:solidFill>
                <a:latin typeface="Garamond" pitchFamily="18" charset="0"/>
                <a:ea typeface="+mn-ea"/>
                <a:cs typeface="+mn-cs"/>
              </a:defRPr>
            </a:lvl3pPr>
            <a:lvl4pPr marL="446088" indent="-180975" algn="l" rtl="0" fontAlgn="base">
              <a:spcBef>
                <a:spcPct val="20000"/>
              </a:spcBef>
              <a:spcAft>
                <a:spcPct val="0"/>
              </a:spcAft>
              <a:buFont typeface="Arial" charset="0"/>
              <a:buChar char="–"/>
              <a:defRPr lang="en-US" sz="1400" kern="1200" dirty="0">
                <a:solidFill>
                  <a:schemeClr val="tx1"/>
                </a:solidFill>
                <a:latin typeface="Garamond" pitchFamily="18" charset="0"/>
                <a:ea typeface="+mj-ea"/>
                <a:cs typeface="+mj-cs"/>
              </a:defRPr>
            </a:lvl4pPr>
            <a:lvl5pPr marL="627063" indent="-180975" algn="l" rtl="0" fontAlgn="base">
              <a:spcBef>
                <a:spcPct val="20000"/>
              </a:spcBef>
              <a:spcAft>
                <a:spcPct val="0"/>
              </a:spcAft>
              <a:buClr>
                <a:schemeClr val="tx2"/>
              </a:buClr>
              <a:buFont typeface="Arial" charset="0"/>
              <a:buChar char="•"/>
              <a:defRPr lang="en-US" sz="1400" kern="1200" dirty="0">
                <a:solidFill>
                  <a:schemeClr val="tx1"/>
                </a:solidFill>
                <a:latin typeface="Garamond" pitchFamily="18" charset="0"/>
                <a:ea typeface="+mj-ea"/>
                <a:cs typeface="+mj-cs"/>
              </a:defRPr>
            </a:lvl5pPr>
            <a:lvl6pPr marL="627063" marR="0" indent="180975" algn="l" defTabSz="914400" rtl="0" eaLnBrk="1" fontAlgn="auto" latinLnBrk="0" hangingPunct="1">
              <a:lnSpc>
                <a:spcPct val="100000"/>
              </a:lnSpc>
              <a:spcBef>
                <a:spcPct val="20000"/>
              </a:spcBef>
              <a:spcAft>
                <a:spcPts val="0"/>
              </a:spcAft>
              <a:buClr>
                <a:schemeClr val="tx2"/>
              </a:buClr>
              <a:buSzTx/>
              <a:buFont typeface="Garamond" pitchFamily="18" charset="0"/>
              <a:buChar char="−"/>
              <a:tabLst/>
              <a:defRPr lang="en-US" sz="1400" kern="1200" dirty="0" smtClean="0">
                <a:solidFill>
                  <a:schemeClr val="tx1"/>
                </a:solidFill>
                <a:latin typeface="+mn-lt"/>
                <a:ea typeface="+mn-ea"/>
                <a:cs typeface="+mn-cs"/>
              </a:defRPr>
            </a:lvl6pPr>
            <a:lvl7pPr marL="989013" marR="0" indent="-180975" algn="l" defTabSz="914400" rtl="0" eaLnBrk="1" fontAlgn="auto" latinLnBrk="0" hangingPunct="1">
              <a:lnSpc>
                <a:spcPct val="100000"/>
              </a:lnSpc>
              <a:spcBef>
                <a:spcPct val="20000"/>
              </a:spcBef>
              <a:spcAft>
                <a:spcPts val="0"/>
              </a:spcAft>
              <a:buClr>
                <a:schemeClr val="tx2"/>
              </a:buClr>
              <a:buSzTx/>
              <a:buFont typeface="Garamond" pitchFamily="18" charset="0"/>
              <a:buChar char="−"/>
              <a:tabLst/>
              <a:defRPr lang="en-US" sz="1400" kern="1200" baseline="0" dirty="0" smtClean="0">
                <a:solidFill>
                  <a:schemeClr val="tx1"/>
                </a:solidFill>
                <a:latin typeface="Garamond" pitchFamily="18" charset="0"/>
                <a:ea typeface="+mn-ea"/>
                <a:cs typeface="+mn-cs"/>
              </a:defRPr>
            </a:lvl7pPr>
            <a:lvl8pPr marL="1169988" indent="-180975" algn="l" defTabSz="914400" rtl="0" eaLnBrk="1" latinLnBrk="0" hangingPunct="1">
              <a:spcBef>
                <a:spcPct val="20000"/>
              </a:spcBef>
              <a:buFont typeface="Garamond" pitchFamily="18" charset="0"/>
              <a:buChar char="−"/>
              <a:defRPr lang="en-US" sz="1400" kern="1200" baseline="0" dirty="0" smtClean="0">
                <a:solidFill>
                  <a:schemeClr val="tx1"/>
                </a:solidFill>
                <a:latin typeface="Garamond" pitchFamily="18" charset="0"/>
                <a:ea typeface="+mn-ea"/>
                <a:cs typeface="+mn-cs"/>
              </a:defRPr>
            </a:lvl8pPr>
            <a:lvl9pPr marL="1339850" indent="-169863" algn="l" defTabSz="914400" rtl="0" eaLnBrk="1" latinLnBrk="0" hangingPunct="1">
              <a:spcBef>
                <a:spcPct val="20000"/>
              </a:spcBef>
              <a:buFont typeface="Garamond" pitchFamily="18" charset="0"/>
              <a:buChar char="−"/>
              <a:defRPr lang="en-US" sz="1400" kern="1200" baseline="0" dirty="0" smtClean="0">
                <a:solidFill>
                  <a:schemeClr val="tx1"/>
                </a:solidFill>
                <a:latin typeface="Garamond" pitchFamily="18" charset="0"/>
                <a:ea typeface="+mn-ea"/>
                <a:cs typeface="+mn-cs"/>
              </a:defRPr>
            </a:lvl9pPr>
          </a:lstStyle>
          <a:p>
            <a:pPr algn="ctr">
              <a:spcBef>
                <a:spcPts val="0"/>
              </a:spcBef>
              <a:buSzPct val="60000"/>
              <a:buFont typeface="Garamond" pitchFamily="18" charset="0"/>
            </a:pPr>
            <a:r>
              <a:rPr lang="fr-FR" sz="763" i="1" dirty="0">
                <a:solidFill>
                  <a:schemeClr val="bg1"/>
                </a:solidFill>
                <a:effectLst>
                  <a:outerShdw blurRad="50800" dist="38100" dir="5400000" algn="t" rotWithShape="0">
                    <a:prstClr val="black">
                      <a:alpha val="40000"/>
                    </a:prstClr>
                  </a:outerShdw>
                </a:effectLst>
                <a:latin typeface="Century Gothic" pitchFamily="34" charset="0"/>
              </a:rPr>
              <a:t>1.1</a:t>
            </a:r>
          </a:p>
        </p:txBody>
      </p:sp>
      <p:sp>
        <p:nvSpPr>
          <p:cNvPr id="53" name="ZoneTexte 31"/>
          <p:cNvSpPr txBox="1"/>
          <p:nvPr userDrawn="1">
            <p:custDataLst>
              <p:tags r:id="rId3"/>
            </p:custDataLst>
          </p:nvPr>
        </p:nvSpPr>
        <p:spPr>
          <a:xfrm>
            <a:off x="1279861" y="3397789"/>
            <a:ext cx="5609478" cy="192071"/>
          </a:xfrm>
          <a:prstGeom prst="rect">
            <a:avLst/>
          </a:prstGeom>
          <a:noFill/>
        </p:spPr>
        <p:txBody>
          <a:bodyPr vert="horz" wrap="square" lIns="0" tIns="13731" rIns="0" bIns="13731" rtlCol="0" anchor="ctr" anchorCtr="0">
            <a:spAutoFit/>
          </a:bodyPr>
          <a:lstStyle/>
          <a:p>
            <a:r>
              <a:rPr lang="fr-FR" sz="1068" dirty="0">
                <a:solidFill>
                  <a:srgbClr val="404040"/>
                </a:solidFill>
                <a:latin typeface="Century Gothic" pitchFamily="34" charset="0"/>
              </a:rPr>
              <a:t>Références &amp; témoignages</a:t>
            </a:r>
          </a:p>
        </p:txBody>
      </p:sp>
      <p:sp>
        <p:nvSpPr>
          <p:cNvPr id="54" name="TextBox 28">
            <a:hlinkClick r:id="" action="ppaction://noaction"/>
          </p:cNvPr>
          <p:cNvSpPr txBox="1"/>
          <p:nvPr userDrawn="1">
            <p:custDataLst>
              <p:tags r:id="rId4"/>
            </p:custDataLst>
          </p:nvPr>
        </p:nvSpPr>
        <p:spPr>
          <a:xfrm>
            <a:off x="825196" y="3211923"/>
            <a:ext cx="5938613" cy="164340"/>
          </a:xfrm>
          <a:prstGeom prst="rect">
            <a:avLst/>
          </a:prstGeom>
          <a:noFill/>
        </p:spPr>
        <p:txBody>
          <a:bodyPr vert="horz" wrap="square" lIns="0" tIns="0" rIns="0" bIns="0" rtlCol="0">
            <a:spAutoFit/>
          </a:bodyPr>
          <a:lstStyle/>
          <a:p>
            <a:r>
              <a:rPr lang="fr-FR" sz="1068" i="1" dirty="0">
                <a:latin typeface="Garamond" pitchFamily="18" charset="0"/>
              </a:rPr>
              <a:t>Le contexte</a:t>
            </a:r>
          </a:p>
        </p:txBody>
      </p:sp>
      <p:sp>
        <p:nvSpPr>
          <p:cNvPr id="55" name="TextBox 29">
            <a:hlinkClick r:id="" action="ppaction://noaction"/>
          </p:cNvPr>
          <p:cNvSpPr txBox="1"/>
          <p:nvPr userDrawn="1">
            <p:custDataLst>
              <p:tags r:id="rId5"/>
            </p:custDataLst>
          </p:nvPr>
        </p:nvSpPr>
        <p:spPr>
          <a:xfrm>
            <a:off x="6906111" y="3120120"/>
            <a:ext cx="226695" cy="427736"/>
          </a:xfrm>
          <a:prstGeom prst="rect">
            <a:avLst/>
          </a:prstGeom>
          <a:noFill/>
          <a:extLst>
            <a:ext uri="{909E8E84-426E-40DD-AFC4-6F175D3DCCD1}">
              <a14:hiddenFill xmlns:a14="http://schemas.microsoft.com/office/drawing/2010/main">
                <a:solidFill>
                  <a:srgbClr val="4F81BD"/>
                </a:solidFill>
              </a14:hiddenFill>
            </a:ext>
          </a:extLst>
        </p:spPr>
        <p:txBody>
          <a:bodyPr vert="horz" wrap="none" lIns="0" rIns="0" rtlCol="0" anchor="t" anchorCtr="1">
            <a:noAutofit/>
          </a:bodyPr>
          <a:lstStyle/>
          <a:p>
            <a:pPr algn="ctr"/>
            <a:r>
              <a:rPr lang="fr-FR" sz="1068" i="1" dirty="0">
                <a:solidFill>
                  <a:srgbClr val="404040"/>
                </a:solidFill>
                <a:latin typeface="Century Gothic" pitchFamily="34" charset="0"/>
              </a:rPr>
              <a:t>4</a:t>
            </a:r>
          </a:p>
        </p:txBody>
      </p:sp>
      <p:sp>
        <p:nvSpPr>
          <p:cNvPr id="56" name="Flèche droite rayée 55"/>
          <p:cNvSpPr/>
          <p:nvPr userDrawn="1">
            <p:custDataLst>
              <p:tags r:id="rId6"/>
            </p:custDataLst>
          </p:nvPr>
        </p:nvSpPr>
        <p:spPr>
          <a:xfrm>
            <a:off x="273440" y="1899669"/>
            <a:ext cx="136027" cy="248908"/>
          </a:xfrm>
          <a:prstGeom prst="stripedRightArrow">
            <a:avLst>
              <a:gd name="adj1" fmla="val 0"/>
              <a:gd name="adj2" fmla="val 53330"/>
            </a:avLst>
          </a:prstGeom>
          <a:solidFill>
            <a:srgbClr val="007BC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9797" tIns="34898" rIns="69797" bIns="34898" numCol="1" spcCol="0" rtlCol="0" fromWordArt="0" anchor="ctr" anchorCtr="0" forceAA="0" compatLnSpc="1">
            <a:prstTxWarp prst="textNoShape">
              <a:avLst/>
            </a:prstTxWarp>
            <a:noAutofit/>
          </a:bodyPr>
          <a:lstStyle/>
          <a:p>
            <a:pPr algn="r">
              <a:lnSpc>
                <a:spcPct val="90000"/>
              </a:lnSpc>
              <a:spcBef>
                <a:spcPts val="381"/>
              </a:spcBef>
              <a:spcAft>
                <a:spcPts val="381"/>
              </a:spcAft>
              <a:buClr>
                <a:srgbClr val="007BC4"/>
              </a:buClr>
            </a:pPr>
            <a:endParaRPr lang="en-GB" sz="100" dirty="0" err="1">
              <a:solidFill>
                <a:srgbClr val="007BC4"/>
              </a:solidFill>
              <a:latin typeface="Arial" panose="020B0604020202020204" pitchFamily="34" charset="0"/>
              <a:cs typeface="Arial" panose="020B0604020202020204" pitchFamily="34" charset="0"/>
            </a:endParaRPr>
          </a:p>
        </p:txBody>
      </p:sp>
      <p:sp>
        <p:nvSpPr>
          <p:cNvPr id="57" name="ZoneTexte 56">
            <a:hlinkClick r:id="" action="ppaction://noaction"/>
          </p:cNvPr>
          <p:cNvSpPr txBox="1"/>
          <p:nvPr userDrawn="1">
            <p:custDataLst>
              <p:tags r:id="rId7"/>
            </p:custDataLst>
          </p:nvPr>
        </p:nvSpPr>
        <p:spPr>
          <a:xfrm>
            <a:off x="547059" y="1899669"/>
            <a:ext cx="5860408" cy="248908"/>
          </a:xfrm>
          <a:prstGeom prst="rect">
            <a:avLst/>
          </a:prstGeom>
          <a:noFill/>
        </p:spPr>
        <p:txBody>
          <a:bodyPr vert="horz" wrap="square" lIns="0" tIns="27462" rIns="0" bIns="251108" rtlCol="0" anchor="t" anchorCtr="0">
            <a:noAutofit/>
          </a:bodyPr>
          <a:lstStyle/>
          <a:p>
            <a:pPr>
              <a:buClr>
                <a:srgbClr val="007BC4"/>
              </a:buClr>
            </a:pPr>
            <a:r>
              <a:rPr lang="en-GB" dirty="0">
                <a:solidFill>
                  <a:srgbClr val="007BC4"/>
                </a:solidFill>
                <a:latin typeface="Verdana" panose="020B0604030504040204" pitchFamily="34" charset="0"/>
                <a:ea typeface="Verdana" panose="020B0604030504040204" pitchFamily="34" charset="0"/>
                <a:cs typeface="Verdana" panose="020B0604030504040204" pitchFamily="34" charset="0"/>
              </a:rPr>
              <a:t>Title s</a:t>
            </a:r>
            <a:r>
              <a:rPr lang="en-GB" sz="1373" dirty="0">
                <a:solidFill>
                  <a:srgbClr val="007BC4"/>
                </a:solidFill>
                <a:latin typeface="Verdana" panose="020B0604030504040204" pitchFamily="34" charset="0"/>
                <a:ea typeface="Verdana" panose="020B0604030504040204" pitchFamily="34" charset="0"/>
                <a:cs typeface="Verdana" panose="020B0604030504040204" pitchFamily="34" charset="0"/>
              </a:rPr>
              <a:t>ection</a:t>
            </a:r>
          </a:p>
        </p:txBody>
      </p:sp>
      <p:sp>
        <p:nvSpPr>
          <p:cNvPr id="58" name="Rectangle 57"/>
          <p:cNvSpPr/>
          <p:nvPr userDrawn="1">
            <p:custDataLst>
              <p:tags r:id="rId8"/>
            </p:custDataLst>
          </p:nvPr>
        </p:nvSpPr>
        <p:spPr>
          <a:xfrm>
            <a:off x="273440" y="1899668"/>
            <a:ext cx="6757874" cy="712235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9797" tIns="34898" rIns="69797" bIns="34898"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sz="1526" b="1" dirty="0">
              <a:solidFill>
                <a:schemeClr val="bg1"/>
              </a:solidFill>
              <a:latin typeface="Arial" panose="020B0604020202020204" pitchFamily="34" charset="0"/>
              <a:cs typeface="Arial" panose="020B0604020202020204" pitchFamily="34" charset="0"/>
            </a:endParaRPr>
          </a:p>
        </p:txBody>
      </p:sp>
      <p:sp>
        <p:nvSpPr>
          <p:cNvPr id="59" name="ZoneTexte 58">
            <a:hlinkClick r:id="" action="ppaction://noaction"/>
          </p:cNvPr>
          <p:cNvSpPr txBox="1"/>
          <p:nvPr userDrawn="1">
            <p:custDataLst>
              <p:tags r:id="rId9"/>
            </p:custDataLst>
          </p:nvPr>
        </p:nvSpPr>
        <p:spPr>
          <a:xfrm>
            <a:off x="6188244" y="1899664"/>
            <a:ext cx="919848" cy="248911"/>
          </a:xfrm>
          <a:prstGeom prst="rect">
            <a:avLst/>
          </a:prstGeom>
          <a:noFill/>
          <a:extLst>
            <a:ext uri="{909E8E84-426E-40DD-AFC4-6F175D3DCCD1}">
              <a14:hiddenFill xmlns:a14="http://schemas.microsoft.com/office/drawing/2010/main">
                <a:solidFill>
                  <a:srgbClr val="4F81BD"/>
                </a:solidFill>
              </a14:hiddenFill>
            </a:ext>
          </a:extLst>
        </p:spPr>
        <p:txBody>
          <a:bodyPr vert="horz" wrap="none" lIns="0" rIns="69752" bIns="251108" rtlCol="0" anchor="t" anchorCtr="0">
            <a:noAutofit/>
          </a:bodyPr>
          <a:lstStyle/>
          <a:p>
            <a:pPr algn="r"/>
            <a:r>
              <a:rPr lang="en-GB" sz="1373" dirty="0">
                <a:solidFill>
                  <a:srgbClr val="007BC4"/>
                </a:solidFill>
                <a:latin typeface="Verdana" panose="020B0604030504040204" pitchFamily="34" charset="0"/>
                <a:ea typeface="Verdana" panose="020B0604030504040204" pitchFamily="34" charset="0"/>
                <a:cs typeface="Verdana" panose="020B0604030504040204" pitchFamily="34" charset="0"/>
              </a:rPr>
              <a:t>p.5</a:t>
            </a:r>
          </a:p>
        </p:txBody>
      </p:sp>
      <p:sp>
        <p:nvSpPr>
          <p:cNvPr id="2" name="Rectangle 1">
            <a:extLst>
              <a:ext uri="{FF2B5EF4-FFF2-40B4-BE49-F238E27FC236}">
                <a16:creationId xmlns:a16="http://schemas.microsoft.com/office/drawing/2014/main" id="{B371826A-19BF-577F-14B5-96D87A04B6D4}"/>
              </a:ext>
            </a:extLst>
          </p:cNvPr>
          <p:cNvSpPr/>
          <p:nvPr userDrawn="1">
            <p:custDataLst>
              <p:tags r:id="rId10"/>
            </p:custDataLst>
          </p:nvPr>
        </p:nvSpPr>
        <p:spPr>
          <a:xfrm>
            <a:off x="0" y="0"/>
            <a:ext cx="7556500" cy="10693400"/>
          </a:xfrm>
          <a:prstGeom prst="rect">
            <a:avLst/>
          </a:prstGeom>
          <a:solidFill>
            <a:srgbClr val="BDBDBD"/>
          </a:solidFill>
          <a:ln>
            <a:solidFill>
              <a:srgbClr val="BDBD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0632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Divider Storage Layout">
    <p:spTree>
      <p:nvGrpSpPr>
        <p:cNvPr id="1" name=""/>
        <p:cNvGrpSpPr/>
        <p:nvPr/>
      </p:nvGrpSpPr>
      <p:grpSpPr>
        <a:xfrm>
          <a:off x="0" y="0"/>
          <a:ext cx="0" cy="0"/>
          <a:chOff x="0" y="0"/>
          <a:chExt cx="0" cy="0"/>
        </a:xfrm>
      </p:grpSpPr>
      <p:sp>
        <p:nvSpPr>
          <p:cNvPr id="59" name="Rectangle 58"/>
          <p:cNvSpPr/>
          <p:nvPr userDrawn="1"/>
        </p:nvSpPr>
        <p:spPr>
          <a:xfrm>
            <a:off x="0" y="0"/>
            <a:ext cx="7556500" cy="10693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73"/>
          </a:p>
        </p:txBody>
      </p:sp>
      <p:sp>
        <p:nvSpPr>
          <p:cNvPr id="60" name="ZoneTexte 79">
            <a:hlinkClick r:id="" action="ppaction://noaction"/>
          </p:cNvPr>
          <p:cNvSpPr txBox="1"/>
          <p:nvPr userDrawn="1">
            <p:custDataLst>
              <p:tags r:id="rId1"/>
            </p:custDataLst>
          </p:nvPr>
        </p:nvSpPr>
        <p:spPr>
          <a:xfrm>
            <a:off x="6949721" y="3384812"/>
            <a:ext cx="226695" cy="427736"/>
          </a:xfrm>
          <a:prstGeom prst="rect">
            <a:avLst/>
          </a:prstGeom>
          <a:noFill/>
          <a:extLst>
            <a:ext uri="{909E8E84-426E-40DD-AFC4-6F175D3DCCD1}">
              <a14:hiddenFill xmlns:a14="http://schemas.microsoft.com/office/drawing/2010/main">
                <a:solidFill>
                  <a:srgbClr val="4F81BD"/>
                </a:solidFill>
              </a14:hiddenFill>
            </a:ext>
          </a:extLst>
        </p:spPr>
        <p:txBody>
          <a:bodyPr vert="horz" wrap="none" lIns="0" rIns="0" rtlCol="0" anchor="t" anchorCtr="1">
            <a:noAutofit/>
          </a:bodyPr>
          <a:lstStyle/>
          <a:p>
            <a:pPr algn="ctr"/>
            <a:r>
              <a:rPr lang="fr-FR" sz="1068" i="1" dirty="0">
                <a:solidFill>
                  <a:srgbClr val="404040"/>
                </a:solidFill>
                <a:latin typeface="Century Gothic" pitchFamily="34" charset="0"/>
              </a:rPr>
              <a:t>5</a:t>
            </a:r>
          </a:p>
        </p:txBody>
      </p:sp>
      <p:sp>
        <p:nvSpPr>
          <p:cNvPr id="61" name="TextBox 20">
            <a:hlinkClick r:id="" action="ppaction://noaction"/>
          </p:cNvPr>
          <p:cNvSpPr txBox="1"/>
          <p:nvPr userDrawn="1">
            <p:custDataLst>
              <p:tags r:id="rId2"/>
            </p:custDataLst>
          </p:nvPr>
        </p:nvSpPr>
        <p:spPr>
          <a:xfrm>
            <a:off x="825196" y="3211923"/>
            <a:ext cx="5938613" cy="164340"/>
          </a:xfrm>
          <a:prstGeom prst="rect">
            <a:avLst/>
          </a:prstGeom>
          <a:noFill/>
        </p:spPr>
        <p:txBody>
          <a:bodyPr vert="horz" wrap="square" lIns="0" tIns="0" rIns="0" bIns="0" rtlCol="0">
            <a:spAutoFit/>
          </a:bodyPr>
          <a:lstStyle/>
          <a:p>
            <a:r>
              <a:rPr lang="fr-FR" sz="1068" i="1" dirty="0">
                <a:latin typeface="Garamond" pitchFamily="18" charset="0"/>
              </a:rPr>
              <a:t>Le contexte</a:t>
            </a:r>
          </a:p>
        </p:txBody>
      </p:sp>
      <p:sp>
        <p:nvSpPr>
          <p:cNvPr id="62" name="ZoneTexte 61">
            <a:hlinkClick r:id="" action="ppaction://noaction"/>
          </p:cNvPr>
          <p:cNvSpPr txBox="1"/>
          <p:nvPr userDrawn="1">
            <p:custDataLst>
              <p:tags r:id="rId3"/>
            </p:custDataLst>
          </p:nvPr>
        </p:nvSpPr>
        <p:spPr>
          <a:xfrm>
            <a:off x="547059" y="1899669"/>
            <a:ext cx="5860408" cy="248908"/>
          </a:xfrm>
          <a:prstGeom prst="rect">
            <a:avLst/>
          </a:prstGeom>
          <a:noFill/>
        </p:spPr>
        <p:txBody>
          <a:bodyPr vert="horz" wrap="square" lIns="0" tIns="27462" rIns="0" bIns="251108" rtlCol="0" anchor="t" anchorCtr="0">
            <a:noAutofit/>
          </a:bodyPr>
          <a:lstStyle/>
          <a:p>
            <a:pPr>
              <a:buClr>
                <a:srgbClr val="007BC4"/>
              </a:buClr>
            </a:pPr>
            <a:r>
              <a:rPr lang="en-GB" dirty="0">
                <a:solidFill>
                  <a:srgbClr val="26387F"/>
                </a:solidFill>
                <a:latin typeface="Verdana" panose="020B0604030504040204" pitchFamily="34" charset="0"/>
                <a:ea typeface="Verdana" panose="020B0604030504040204" pitchFamily="34" charset="0"/>
                <a:cs typeface="Verdana" panose="020B0604030504040204" pitchFamily="34" charset="0"/>
              </a:rPr>
              <a:t>Title s</a:t>
            </a:r>
            <a:r>
              <a:rPr lang="en-GB" sz="1373" dirty="0">
                <a:solidFill>
                  <a:srgbClr val="26387F"/>
                </a:solidFill>
                <a:latin typeface="Verdana" panose="020B0604030504040204" pitchFamily="34" charset="0"/>
                <a:ea typeface="Verdana" panose="020B0604030504040204" pitchFamily="34" charset="0"/>
                <a:cs typeface="Verdana" panose="020B0604030504040204" pitchFamily="34" charset="0"/>
              </a:rPr>
              <a:t>ection</a:t>
            </a:r>
          </a:p>
        </p:txBody>
      </p:sp>
      <p:sp>
        <p:nvSpPr>
          <p:cNvPr id="63" name="Flèche droite rayée 62"/>
          <p:cNvSpPr/>
          <p:nvPr userDrawn="1">
            <p:custDataLst>
              <p:tags r:id="rId4"/>
            </p:custDataLst>
          </p:nvPr>
        </p:nvSpPr>
        <p:spPr>
          <a:xfrm>
            <a:off x="273440" y="1899669"/>
            <a:ext cx="136027" cy="248908"/>
          </a:xfrm>
          <a:prstGeom prst="stripedRightArrow">
            <a:avLst>
              <a:gd name="adj1" fmla="val 0"/>
              <a:gd name="adj2" fmla="val 53330"/>
            </a:avLst>
          </a:prstGeom>
          <a:solidFill>
            <a:srgbClr val="26387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9797" tIns="34898" rIns="69797" bIns="34898" numCol="1" spcCol="0" rtlCol="0" fromWordArt="0" anchor="ctr" anchorCtr="0" forceAA="0" compatLnSpc="1">
            <a:prstTxWarp prst="textNoShape">
              <a:avLst/>
            </a:prstTxWarp>
            <a:noAutofit/>
          </a:bodyPr>
          <a:lstStyle/>
          <a:p>
            <a:pPr algn="r">
              <a:lnSpc>
                <a:spcPct val="90000"/>
              </a:lnSpc>
              <a:spcBef>
                <a:spcPts val="381"/>
              </a:spcBef>
              <a:spcAft>
                <a:spcPts val="381"/>
              </a:spcAft>
              <a:buClr>
                <a:srgbClr val="007BC4"/>
              </a:buClr>
            </a:pPr>
            <a:endParaRPr lang="en-GB" sz="100" dirty="0" err="1">
              <a:solidFill>
                <a:srgbClr val="26387F"/>
              </a:solidFill>
              <a:latin typeface="Arial" panose="020B0604020202020204" pitchFamily="34" charset="0"/>
              <a:cs typeface="Arial" panose="020B0604020202020204" pitchFamily="34" charset="0"/>
            </a:endParaRPr>
          </a:p>
        </p:txBody>
      </p:sp>
      <p:sp>
        <p:nvSpPr>
          <p:cNvPr id="64" name="ZoneTexte 63">
            <a:hlinkClick r:id="" action="ppaction://noaction"/>
          </p:cNvPr>
          <p:cNvSpPr txBox="1"/>
          <p:nvPr userDrawn="1">
            <p:custDataLst>
              <p:tags r:id="rId5"/>
            </p:custDataLst>
          </p:nvPr>
        </p:nvSpPr>
        <p:spPr>
          <a:xfrm>
            <a:off x="6188244" y="1899664"/>
            <a:ext cx="919848" cy="248911"/>
          </a:xfrm>
          <a:prstGeom prst="rect">
            <a:avLst/>
          </a:prstGeom>
          <a:noFill/>
          <a:extLst>
            <a:ext uri="{909E8E84-426E-40DD-AFC4-6F175D3DCCD1}">
              <a14:hiddenFill xmlns:a14="http://schemas.microsoft.com/office/drawing/2010/main">
                <a:solidFill>
                  <a:srgbClr val="4F81BD"/>
                </a:solidFill>
              </a14:hiddenFill>
            </a:ext>
          </a:extLst>
        </p:spPr>
        <p:txBody>
          <a:bodyPr vert="horz" wrap="none" lIns="0" rIns="69752" bIns="251108" rtlCol="0" anchor="t" anchorCtr="0">
            <a:noAutofit/>
          </a:bodyPr>
          <a:lstStyle/>
          <a:p>
            <a:pPr algn="r"/>
            <a:r>
              <a:rPr lang="en-GB" sz="1373" dirty="0">
                <a:solidFill>
                  <a:srgbClr val="26387F"/>
                </a:solidFill>
                <a:latin typeface="Verdana" panose="020B0604030504040204" pitchFamily="34" charset="0"/>
                <a:ea typeface="Verdana" panose="020B0604030504040204" pitchFamily="34" charset="0"/>
                <a:cs typeface="Verdana" panose="020B0604030504040204" pitchFamily="34" charset="0"/>
              </a:rPr>
              <a:t>p.5</a:t>
            </a:r>
          </a:p>
        </p:txBody>
      </p:sp>
      <p:sp>
        <p:nvSpPr>
          <p:cNvPr id="65" name="Rectangle 64"/>
          <p:cNvSpPr/>
          <p:nvPr userDrawn="1">
            <p:custDataLst>
              <p:tags r:id="rId6"/>
            </p:custDataLst>
          </p:nvPr>
        </p:nvSpPr>
        <p:spPr>
          <a:xfrm>
            <a:off x="273440" y="1899668"/>
            <a:ext cx="6757874" cy="712235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9797" tIns="34898" rIns="69797" bIns="34898"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sz="1526" b="1" dirty="0">
              <a:solidFill>
                <a:schemeClr val="bg1"/>
              </a:solidFill>
              <a:latin typeface="Arial" panose="020B0604020202020204" pitchFamily="34" charset="0"/>
              <a:cs typeface="Arial" panose="020B0604020202020204" pitchFamily="34" charset="0"/>
            </a:endParaRPr>
          </a:p>
        </p:txBody>
      </p:sp>
      <p:sp>
        <p:nvSpPr>
          <p:cNvPr id="12" name="ZoneTexte 29">
            <a:hlinkClick r:id="" action="ppaction://noaction"/>
          </p:cNvPr>
          <p:cNvSpPr txBox="1"/>
          <p:nvPr userDrawn="1">
            <p:custDataLst>
              <p:tags r:id="rId7"/>
            </p:custDataLst>
          </p:nvPr>
        </p:nvSpPr>
        <p:spPr>
          <a:xfrm>
            <a:off x="804734" y="2417047"/>
            <a:ext cx="5689535" cy="187457"/>
          </a:xfrm>
          <a:prstGeom prst="rect">
            <a:avLst/>
          </a:prstGeom>
          <a:noFill/>
        </p:spPr>
        <p:txBody>
          <a:bodyPr vert="horz" wrap="square" lIns="0" tIns="27462" rIns="0" bIns="20228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007BC4"/>
              </a:buClr>
            </a:pPr>
            <a:r>
              <a:rPr lang="fr-FR" sz="1068" dirty="0">
                <a:solidFill>
                  <a:srgbClr val="007BC4"/>
                </a:solidFill>
                <a:latin typeface="Verdana" panose="020B0604030504040204" pitchFamily="34" charset="0"/>
                <a:ea typeface="Verdana" panose="020B0604030504040204" pitchFamily="34" charset="0"/>
                <a:cs typeface="Verdana" panose="020B0604030504040204" pitchFamily="34" charset="0"/>
              </a:rPr>
              <a:t>Section</a:t>
            </a:r>
          </a:p>
        </p:txBody>
      </p:sp>
      <p:sp>
        <p:nvSpPr>
          <p:cNvPr id="13" name="Flèche droite rayée 12">
            <a:hlinkClick r:id="" action="ppaction://noaction"/>
          </p:cNvPr>
          <p:cNvSpPr/>
          <p:nvPr userDrawn="1">
            <p:custDataLst>
              <p:tags r:id="rId8"/>
            </p:custDataLst>
          </p:nvPr>
        </p:nvSpPr>
        <p:spPr>
          <a:xfrm>
            <a:off x="509513" y="2417049"/>
            <a:ext cx="132558" cy="187456"/>
          </a:xfrm>
          <a:prstGeom prst="stripedRightArrow">
            <a:avLst>
              <a:gd name="adj1" fmla="val 0"/>
              <a:gd name="adj2" fmla="val 53330"/>
            </a:avLst>
          </a:prstGeom>
          <a:solidFill>
            <a:srgbClr val="007BC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69797" tIns="34898" rIns="69797" bIns="34898"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90000"/>
              </a:lnSpc>
              <a:spcBef>
                <a:spcPts val="381"/>
              </a:spcBef>
              <a:spcAft>
                <a:spcPts val="381"/>
              </a:spcAft>
              <a:buClr>
                <a:srgbClr val="007BC4"/>
              </a:buClr>
            </a:pPr>
            <a:r>
              <a:rPr lang="en-GB" sz="100">
                <a:solidFill>
                  <a:schemeClr val="bg1"/>
                </a:solidFill>
                <a:latin typeface="Arial" panose="020B0604020202020204" pitchFamily="34" charset="0"/>
                <a:cs typeface="Arial" panose="020B0604020202020204" pitchFamily="34" charset="0"/>
              </a:rPr>
              <a:t>4.2</a:t>
            </a:r>
            <a:endParaRPr lang="en-GB" sz="100" dirty="0" err="1">
              <a:solidFill>
                <a:schemeClr val="bg1"/>
              </a:solidFill>
              <a:latin typeface="Arial" panose="020B0604020202020204" pitchFamily="34" charset="0"/>
              <a:cs typeface="Arial" panose="020B0604020202020204" pitchFamily="34" charset="0"/>
            </a:endParaRPr>
          </a:p>
        </p:txBody>
      </p:sp>
      <p:sp>
        <p:nvSpPr>
          <p:cNvPr id="14" name="ZoneTexte 61">
            <a:hlinkClick r:id="" action="ppaction://noaction"/>
          </p:cNvPr>
          <p:cNvSpPr txBox="1"/>
          <p:nvPr userDrawn="1">
            <p:custDataLst>
              <p:tags r:id="rId9"/>
            </p:custDataLst>
          </p:nvPr>
        </p:nvSpPr>
        <p:spPr>
          <a:xfrm>
            <a:off x="6492728" y="2420907"/>
            <a:ext cx="542161" cy="183598"/>
          </a:xfrm>
          <a:prstGeom prst="rect">
            <a:avLst/>
          </a:prstGeom>
          <a:noFill/>
          <a:extLst>
            <a:ext uri="{909E8E84-426E-40DD-AFC4-6F175D3DCCD1}">
              <a14:hiddenFill xmlns:a14="http://schemas.microsoft.com/office/drawing/2010/main">
                <a:solidFill>
                  <a:srgbClr val="4F81BD"/>
                </a:solidFill>
              </a14:hiddenFill>
            </a:ext>
          </a:extLst>
        </p:spPr>
        <p:txBody>
          <a:bodyPr vert="horz" wrap="none" lIns="0" rIns="0" bIns="20228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068" dirty="0">
                <a:solidFill>
                  <a:srgbClr val="007BC4"/>
                </a:solidFill>
                <a:latin typeface="Verdana" panose="020B0604030504040204" pitchFamily="34" charset="0"/>
                <a:ea typeface="Verdana" panose="020B0604030504040204" pitchFamily="34" charset="0"/>
                <a:cs typeface="Verdana" panose="020B0604030504040204" pitchFamily="34" charset="0"/>
              </a:rPr>
              <a:t>p.2</a:t>
            </a:r>
          </a:p>
        </p:txBody>
      </p:sp>
      <p:sp>
        <p:nvSpPr>
          <p:cNvPr id="2" name="Rectangle 1">
            <a:extLst>
              <a:ext uri="{FF2B5EF4-FFF2-40B4-BE49-F238E27FC236}">
                <a16:creationId xmlns:a16="http://schemas.microsoft.com/office/drawing/2014/main" id="{51111EB6-1385-E312-DED0-9209424E966D}"/>
              </a:ext>
            </a:extLst>
          </p:cNvPr>
          <p:cNvSpPr/>
          <p:nvPr userDrawn="1">
            <p:custDataLst>
              <p:tags r:id="rId10"/>
            </p:custDataLst>
          </p:nvPr>
        </p:nvSpPr>
        <p:spPr>
          <a:xfrm>
            <a:off x="0" y="0"/>
            <a:ext cx="7556500" cy="10693400"/>
          </a:xfrm>
          <a:prstGeom prst="rect">
            <a:avLst/>
          </a:prstGeom>
          <a:solidFill>
            <a:srgbClr val="BDBDBD"/>
          </a:solidFill>
          <a:ln>
            <a:solidFill>
              <a:srgbClr val="BDBD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72353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Section Divider Storage Layout">
    <p:spTree>
      <p:nvGrpSpPr>
        <p:cNvPr id="1" name=""/>
        <p:cNvGrpSpPr/>
        <p:nvPr/>
      </p:nvGrpSpPr>
      <p:grpSpPr>
        <a:xfrm>
          <a:off x="0" y="0"/>
          <a:ext cx="0" cy="0"/>
          <a:chOff x="0" y="0"/>
          <a:chExt cx="0" cy="0"/>
        </a:xfrm>
      </p:grpSpPr>
      <p:sp>
        <p:nvSpPr>
          <p:cNvPr id="53" name="Rectangle 52"/>
          <p:cNvSpPr/>
          <p:nvPr userDrawn="1"/>
        </p:nvSpPr>
        <p:spPr>
          <a:xfrm>
            <a:off x="0" y="0"/>
            <a:ext cx="7556500" cy="10693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73"/>
          </a:p>
        </p:txBody>
      </p:sp>
      <p:sp>
        <p:nvSpPr>
          <p:cNvPr id="54" name="TextBox 20">
            <a:hlinkClick r:id="" action="ppaction://noaction"/>
          </p:cNvPr>
          <p:cNvSpPr txBox="1"/>
          <p:nvPr userDrawn="1">
            <p:custDataLst>
              <p:tags r:id="rId1"/>
            </p:custDataLst>
          </p:nvPr>
        </p:nvSpPr>
        <p:spPr>
          <a:xfrm>
            <a:off x="6906111" y="3120120"/>
            <a:ext cx="226695" cy="427736"/>
          </a:xfrm>
          <a:prstGeom prst="rect">
            <a:avLst/>
          </a:prstGeom>
          <a:noFill/>
          <a:extLst>
            <a:ext uri="{909E8E84-426E-40DD-AFC4-6F175D3DCCD1}">
              <a14:hiddenFill xmlns:a14="http://schemas.microsoft.com/office/drawing/2010/main">
                <a:solidFill>
                  <a:srgbClr val="4F81BD"/>
                </a:solidFill>
              </a14:hiddenFill>
            </a:ext>
          </a:extLst>
        </p:spPr>
        <p:txBody>
          <a:bodyPr vert="horz" wrap="none" lIns="0" rIns="0" rtlCol="0" anchor="t" anchorCtr="1">
            <a:noAutofit/>
          </a:bodyPr>
          <a:lstStyle/>
          <a:p>
            <a:pPr algn="ctr"/>
            <a:r>
              <a:rPr lang="fr-FR" sz="1068" i="1" dirty="0">
                <a:solidFill>
                  <a:srgbClr val="404040"/>
                </a:solidFill>
                <a:latin typeface="Century Gothic" pitchFamily="34" charset="0"/>
              </a:rPr>
              <a:t>4</a:t>
            </a:r>
          </a:p>
        </p:txBody>
      </p:sp>
      <p:sp>
        <p:nvSpPr>
          <p:cNvPr id="55" name="TextBox 21">
            <a:hlinkClick r:id="" action="ppaction://noaction"/>
          </p:cNvPr>
          <p:cNvSpPr txBox="1"/>
          <p:nvPr userDrawn="1">
            <p:custDataLst>
              <p:tags r:id="rId2"/>
            </p:custDataLst>
          </p:nvPr>
        </p:nvSpPr>
        <p:spPr>
          <a:xfrm>
            <a:off x="825196" y="3211923"/>
            <a:ext cx="5938613" cy="164340"/>
          </a:xfrm>
          <a:prstGeom prst="rect">
            <a:avLst/>
          </a:prstGeom>
          <a:noFill/>
        </p:spPr>
        <p:txBody>
          <a:bodyPr vert="horz" wrap="square" lIns="0" tIns="0" rIns="0" bIns="0" rtlCol="0">
            <a:spAutoFit/>
          </a:bodyPr>
          <a:lstStyle/>
          <a:p>
            <a:r>
              <a:rPr lang="fr-FR" sz="1068" i="1" dirty="0">
                <a:latin typeface="Garamond" pitchFamily="18" charset="0"/>
              </a:rPr>
              <a:t>Le contexte</a:t>
            </a:r>
          </a:p>
        </p:txBody>
      </p:sp>
      <p:sp>
        <p:nvSpPr>
          <p:cNvPr id="56" name="Rectangle 55"/>
          <p:cNvSpPr/>
          <p:nvPr userDrawn="1">
            <p:custDataLst>
              <p:tags r:id="rId3"/>
            </p:custDataLst>
          </p:nvPr>
        </p:nvSpPr>
        <p:spPr>
          <a:xfrm>
            <a:off x="273440" y="1899668"/>
            <a:ext cx="6757874" cy="712235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9797" tIns="34898" rIns="69797" bIns="34898"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FR" sz="1526" b="1" dirty="0">
              <a:solidFill>
                <a:schemeClr val="bg1"/>
              </a:solidFill>
              <a:latin typeface="Arial" panose="020B0604020202020204" pitchFamily="34" charset="0"/>
              <a:cs typeface="Arial" panose="020B0604020202020204" pitchFamily="34" charset="0"/>
            </a:endParaRPr>
          </a:p>
        </p:txBody>
      </p:sp>
      <p:sp>
        <p:nvSpPr>
          <p:cNvPr id="57" name="ZoneTexte 40">
            <a:hlinkClick r:id="" action="ppaction://noaction"/>
          </p:cNvPr>
          <p:cNvSpPr txBox="1"/>
          <p:nvPr userDrawn="1">
            <p:custDataLst>
              <p:tags r:id="rId4"/>
            </p:custDataLst>
          </p:nvPr>
        </p:nvSpPr>
        <p:spPr>
          <a:xfrm>
            <a:off x="6188244" y="1899664"/>
            <a:ext cx="919848" cy="248911"/>
          </a:xfrm>
          <a:prstGeom prst="rect">
            <a:avLst/>
          </a:prstGeom>
          <a:noFill/>
          <a:extLst>
            <a:ext uri="{909E8E84-426E-40DD-AFC4-6F175D3DCCD1}">
              <a14:hiddenFill xmlns:a14="http://schemas.microsoft.com/office/drawing/2010/main">
                <a:solidFill>
                  <a:srgbClr val="4F81BD"/>
                </a:solidFill>
              </a14:hiddenFill>
            </a:ext>
          </a:extLst>
        </p:spPr>
        <p:txBody>
          <a:bodyPr vert="horz" wrap="none" lIns="0" rIns="69752" bIns="251108"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373" dirty="0">
                <a:solidFill>
                  <a:srgbClr val="26387F"/>
                </a:solidFill>
                <a:latin typeface="Verdana" panose="020B0604030504040204" pitchFamily="34" charset="0"/>
                <a:ea typeface="Verdana" panose="020B0604030504040204" pitchFamily="34" charset="0"/>
                <a:cs typeface="Verdana" panose="020B0604030504040204" pitchFamily="34" charset="0"/>
              </a:rPr>
              <a:t>p.5</a:t>
            </a:r>
          </a:p>
        </p:txBody>
      </p:sp>
      <p:sp>
        <p:nvSpPr>
          <p:cNvPr id="58" name="Flèche droite rayée 57"/>
          <p:cNvSpPr/>
          <p:nvPr userDrawn="1">
            <p:custDataLst>
              <p:tags r:id="rId5"/>
            </p:custDataLst>
          </p:nvPr>
        </p:nvSpPr>
        <p:spPr>
          <a:xfrm>
            <a:off x="273440" y="1899669"/>
            <a:ext cx="136027" cy="248908"/>
          </a:xfrm>
          <a:prstGeom prst="stripedRightArrow">
            <a:avLst>
              <a:gd name="adj1" fmla="val 0"/>
              <a:gd name="adj2" fmla="val 53330"/>
            </a:avLst>
          </a:prstGeom>
          <a:solidFill>
            <a:srgbClr val="26387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9797" tIns="34898" rIns="69797" bIns="34898"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lnSpc>
                <a:spcPct val="90000"/>
              </a:lnSpc>
              <a:spcBef>
                <a:spcPts val="381"/>
              </a:spcBef>
              <a:spcAft>
                <a:spcPts val="381"/>
              </a:spcAft>
              <a:buClr>
                <a:srgbClr val="007BC4"/>
              </a:buClr>
            </a:pPr>
            <a:endParaRPr lang="en-GB" sz="100" dirty="0" err="1">
              <a:solidFill>
                <a:srgbClr val="26387F"/>
              </a:solidFill>
              <a:latin typeface="Arial" panose="020B0604020202020204" pitchFamily="34" charset="0"/>
              <a:cs typeface="Arial" panose="020B0604020202020204" pitchFamily="34" charset="0"/>
            </a:endParaRPr>
          </a:p>
        </p:txBody>
      </p:sp>
      <p:sp>
        <p:nvSpPr>
          <p:cNvPr id="59" name="ZoneTexte 36">
            <a:hlinkClick r:id="" action="ppaction://noaction"/>
          </p:cNvPr>
          <p:cNvSpPr txBox="1"/>
          <p:nvPr userDrawn="1">
            <p:custDataLst>
              <p:tags r:id="rId6"/>
            </p:custDataLst>
          </p:nvPr>
        </p:nvSpPr>
        <p:spPr>
          <a:xfrm>
            <a:off x="547059" y="1899669"/>
            <a:ext cx="5860408" cy="248908"/>
          </a:xfrm>
          <a:prstGeom prst="rect">
            <a:avLst/>
          </a:prstGeom>
          <a:noFill/>
        </p:spPr>
        <p:txBody>
          <a:bodyPr vert="horz" wrap="square" lIns="0" tIns="27462" rIns="0" bIns="251108"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007BC4"/>
              </a:buClr>
            </a:pPr>
            <a:r>
              <a:rPr lang="en-GB" sz="1373" dirty="0">
                <a:solidFill>
                  <a:srgbClr val="26387F"/>
                </a:solidFill>
                <a:latin typeface="Verdana" panose="020B0604030504040204" pitchFamily="34" charset="0"/>
                <a:ea typeface="Verdana" panose="020B0604030504040204" pitchFamily="34" charset="0"/>
                <a:cs typeface="Verdana" panose="020B0604030504040204" pitchFamily="34" charset="0"/>
              </a:rPr>
              <a:t>Title section</a:t>
            </a:r>
          </a:p>
        </p:txBody>
      </p:sp>
      <p:sp>
        <p:nvSpPr>
          <p:cNvPr id="12" name="Flèche droite rayée 11">
            <a:hlinkClick r:id="" action="ppaction://noaction"/>
          </p:cNvPr>
          <p:cNvSpPr/>
          <p:nvPr userDrawn="1">
            <p:custDataLst>
              <p:tags r:id="rId7"/>
            </p:custDataLst>
          </p:nvPr>
        </p:nvSpPr>
        <p:spPr>
          <a:xfrm>
            <a:off x="509513" y="2417049"/>
            <a:ext cx="132558" cy="187456"/>
          </a:xfrm>
          <a:prstGeom prst="stripedRightArrow">
            <a:avLst>
              <a:gd name="adj1" fmla="val 0"/>
              <a:gd name="adj2" fmla="val 53330"/>
            </a:avLst>
          </a:prstGeom>
          <a:solidFill>
            <a:srgbClr val="26387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69797" tIns="34898" rIns="69797" bIns="34898"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90000"/>
              </a:lnSpc>
              <a:spcBef>
                <a:spcPts val="381"/>
              </a:spcBef>
              <a:spcAft>
                <a:spcPts val="381"/>
              </a:spcAft>
              <a:buClr>
                <a:srgbClr val="007BC4"/>
              </a:buClr>
            </a:pPr>
            <a:r>
              <a:rPr lang="en-GB" sz="100">
                <a:solidFill>
                  <a:srgbClr val="F2F2F2"/>
                </a:solidFill>
                <a:latin typeface="Arial" panose="020B0604020202020204" pitchFamily="34" charset="0"/>
                <a:cs typeface="Arial" panose="020B0604020202020204" pitchFamily="34" charset="0"/>
              </a:rPr>
              <a:t>4.2</a:t>
            </a:r>
            <a:endParaRPr lang="en-GB" sz="100" dirty="0" err="1">
              <a:solidFill>
                <a:srgbClr val="F2F2F2"/>
              </a:solidFill>
              <a:latin typeface="Arial" panose="020B0604020202020204" pitchFamily="34" charset="0"/>
              <a:cs typeface="Arial" panose="020B0604020202020204" pitchFamily="34" charset="0"/>
            </a:endParaRPr>
          </a:p>
        </p:txBody>
      </p:sp>
      <p:sp>
        <p:nvSpPr>
          <p:cNvPr id="13" name="ZoneTexte 29">
            <a:hlinkClick r:id="" action="ppaction://noaction"/>
          </p:cNvPr>
          <p:cNvSpPr txBox="1"/>
          <p:nvPr userDrawn="1">
            <p:custDataLst>
              <p:tags r:id="rId8"/>
            </p:custDataLst>
          </p:nvPr>
        </p:nvSpPr>
        <p:spPr>
          <a:xfrm>
            <a:off x="804734" y="2417047"/>
            <a:ext cx="5689535" cy="187457"/>
          </a:xfrm>
          <a:prstGeom prst="rect">
            <a:avLst/>
          </a:prstGeom>
          <a:noFill/>
        </p:spPr>
        <p:txBody>
          <a:bodyPr vert="horz" wrap="square" lIns="0" tIns="27462" rIns="0" bIns="20228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007BC4"/>
              </a:buClr>
            </a:pPr>
            <a:r>
              <a:rPr lang="fr-FR" sz="1068" dirty="0">
                <a:solidFill>
                  <a:srgbClr val="26387F"/>
                </a:solidFill>
                <a:latin typeface="Verdana" panose="020B0604030504040204" pitchFamily="34" charset="0"/>
                <a:ea typeface="Verdana" panose="020B0604030504040204" pitchFamily="34" charset="0"/>
                <a:cs typeface="Verdana" panose="020B0604030504040204" pitchFamily="34" charset="0"/>
              </a:rPr>
              <a:t>Section</a:t>
            </a:r>
          </a:p>
        </p:txBody>
      </p:sp>
      <p:sp>
        <p:nvSpPr>
          <p:cNvPr id="14" name="ZoneTexte 61">
            <a:hlinkClick r:id="" action="ppaction://noaction"/>
          </p:cNvPr>
          <p:cNvSpPr txBox="1"/>
          <p:nvPr userDrawn="1">
            <p:custDataLst>
              <p:tags r:id="rId9"/>
            </p:custDataLst>
          </p:nvPr>
        </p:nvSpPr>
        <p:spPr>
          <a:xfrm>
            <a:off x="6492728" y="2420907"/>
            <a:ext cx="542161" cy="183598"/>
          </a:xfrm>
          <a:prstGeom prst="rect">
            <a:avLst/>
          </a:prstGeom>
          <a:noFill/>
          <a:extLst>
            <a:ext uri="{909E8E84-426E-40DD-AFC4-6F175D3DCCD1}">
              <a14:hiddenFill xmlns:a14="http://schemas.microsoft.com/office/drawing/2010/main">
                <a:solidFill>
                  <a:srgbClr val="4F81BD"/>
                </a:solidFill>
              </a14:hiddenFill>
            </a:ext>
          </a:extLst>
        </p:spPr>
        <p:txBody>
          <a:bodyPr vert="horz" wrap="none" lIns="0" rIns="0" bIns="202282" rtlCol="0" anchor="t"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GB" sz="1068" dirty="0">
                <a:solidFill>
                  <a:srgbClr val="26387F"/>
                </a:solidFill>
                <a:latin typeface="Verdana" panose="020B0604030504040204" pitchFamily="34" charset="0"/>
                <a:ea typeface="Verdana" panose="020B0604030504040204" pitchFamily="34" charset="0"/>
                <a:cs typeface="Verdana" panose="020B0604030504040204" pitchFamily="34" charset="0"/>
              </a:rPr>
              <a:t>p.2</a:t>
            </a:r>
          </a:p>
        </p:txBody>
      </p:sp>
      <p:sp>
        <p:nvSpPr>
          <p:cNvPr id="2" name="Rectangle 1">
            <a:extLst>
              <a:ext uri="{FF2B5EF4-FFF2-40B4-BE49-F238E27FC236}">
                <a16:creationId xmlns:a16="http://schemas.microsoft.com/office/drawing/2014/main" id="{4BC1F9E0-872B-20ED-726C-336C41F40D10}"/>
              </a:ext>
            </a:extLst>
          </p:cNvPr>
          <p:cNvSpPr/>
          <p:nvPr userDrawn="1">
            <p:custDataLst>
              <p:tags r:id="rId10"/>
            </p:custDataLst>
          </p:nvPr>
        </p:nvSpPr>
        <p:spPr>
          <a:xfrm>
            <a:off x="0" y="0"/>
            <a:ext cx="7556500" cy="10693400"/>
          </a:xfrm>
          <a:prstGeom prst="rect">
            <a:avLst/>
          </a:prstGeom>
          <a:solidFill>
            <a:srgbClr val="BDBDBD"/>
          </a:solidFill>
          <a:ln>
            <a:solidFill>
              <a:srgbClr val="BDBD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21041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minder shapes Storag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DFB09B3-EE56-DFAE-3C63-FBAEE0179B46}"/>
              </a:ext>
            </a:extLst>
          </p:cNvPr>
          <p:cNvSpPr/>
          <p:nvPr userDrawn="1">
            <p:custDataLst>
              <p:tags r:id="rId1"/>
            </p:custDataLst>
          </p:nvPr>
        </p:nvSpPr>
        <p:spPr>
          <a:xfrm>
            <a:off x="0" y="0"/>
            <a:ext cx="7556500" cy="10693400"/>
          </a:xfrm>
          <a:prstGeom prst="rect">
            <a:avLst/>
          </a:prstGeom>
          <a:solidFill>
            <a:srgbClr val="BDBDBD"/>
          </a:solidFill>
          <a:ln>
            <a:solidFill>
              <a:srgbClr val="BDBD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898262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8.xml"/><Relationship Id="rId7"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9.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184902" y="814225"/>
            <a:ext cx="2092960" cy="584200"/>
          </a:xfrm>
          <a:prstGeom prst="rect">
            <a:avLst/>
          </a:prstGeom>
        </p:spPr>
        <p:txBody>
          <a:bodyPr wrap="square" lIns="0" tIns="0" rIns="0" bIns="0">
            <a:spAutoFit/>
          </a:bodyPr>
          <a:lstStyle>
            <a:lvl1pPr>
              <a:defRPr sz="2300" b="1" i="0">
                <a:solidFill>
                  <a:schemeClr val="bg1"/>
                </a:solidFill>
                <a:latin typeface="Calibri"/>
                <a:cs typeface="Calibri"/>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361219" y="10404053"/>
            <a:ext cx="3032125" cy="152400"/>
          </a:xfrm>
          <a:prstGeom prst="rect">
            <a:avLst/>
          </a:prstGeom>
        </p:spPr>
        <p:txBody>
          <a:bodyPr wrap="square" lIns="0" tIns="0" rIns="0" bIns="0">
            <a:spAutoFit/>
          </a:bodyPr>
          <a:lstStyle>
            <a:lvl1pPr>
              <a:defRPr sz="1000" b="1" i="0">
                <a:solidFill>
                  <a:srgbClr val="231F20"/>
                </a:solidFill>
                <a:latin typeface="Calibri"/>
                <a:cs typeface="Calibri"/>
              </a:defRPr>
            </a:lvl1pPr>
          </a:lstStyle>
          <a:p>
            <a:pPr marL="12700">
              <a:lnSpc>
                <a:spcPts val="1050"/>
              </a:lnSpc>
            </a:pPr>
            <a:endParaRPr spc="-50" dirty="0"/>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
        <p:nvSpPr>
          <p:cNvPr id="7" name="TextBox 6">
            <a:extLst>
              <a:ext uri="{FF2B5EF4-FFF2-40B4-BE49-F238E27FC236}">
                <a16:creationId xmlns:a16="http://schemas.microsoft.com/office/drawing/2014/main" id="{E80BCD93-DF63-E959-D079-F10497B0188A}"/>
              </a:ext>
            </a:extLst>
          </p:cNvPr>
          <p:cNvSpPr txBox="1"/>
          <p:nvPr>
            <p:extLst>
              <p:ext uri="{1162E1C5-73C7-4A58-AE30-91384D911F3F}">
                <p184:classification xmlns:p184="http://schemas.microsoft.com/office/powerpoint/2018/4/main" val="ftr"/>
              </p:ext>
            </p:extLst>
          </p:nvPr>
        </p:nvSpPr>
        <p:spPr>
          <a:xfrm>
            <a:off x="5972175" y="10477500"/>
            <a:ext cx="1546225" cy="152400"/>
          </a:xfrm>
          <a:prstGeom prst="rect">
            <a:avLst/>
          </a:prstGeom>
        </p:spPr>
        <p:txBody>
          <a:bodyPr horzOverflow="overflow" lIns="0" tIns="0" rIns="0" bIns="0">
            <a:spAutoFit/>
          </a:bodyPr>
          <a:lstStyle/>
          <a:p>
            <a:pPr algn="l"/>
            <a:r>
              <a:rPr lang="en-GB" sz="1000">
                <a:solidFill>
                  <a:srgbClr val="FF8C00">
                    <a:alpha val="50000"/>
                  </a:srgbClr>
                </a:solidFill>
                <a:latin typeface="Aptos" panose="020B0004020202020204" pitchFamily="34" charset="0"/>
              </a:rPr>
              <a:t>Classification : Confidential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Espace réservé du titre 1"/>
          <p:cNvSpPr txBox="1">
            <a:spLocks/>
          </p:cNvSpPr>
          <p:nvPr/>
        </p:nvSpPr>
        <p:spPr>
          <a:xfrm>
            <a:off x="424413" y="3922757"/>
            <a:ext cx="6429157" cy="3786441"/>
          </a:xfrm>
          <a:prstGeom prst="rect">
            <a:avLst/>
          </a:prstGeom>
        </p:spPr>
        <p:txBody>
          <a:bodyPr anchor="b"/>
          <a:lstStyle>
            <a:lvl1pPr>
              <a:defRPr sz="2800" smtClean="0"/>
            </a:lvl1pPr>
          </a:lstStyle>
          <a:p>
            <a:pPr marL="0" marR="0" lvl="0" indent="0" algn="l" defTabSz="697504" rtl="0" eaLnBrk="1" fontAlgn="base" latinLnBrk="0" hangingPunct="1">
              <a:lnSpc>
                <a:spcPct val="100000"/>
              </a:lnSpc>
              <a:spcBef>
                <a:spcPct val="0"/>
              </a:spcBef>
              <a:spcAft>
                <a:spcPct val="0"/>
              </a:spcAft>
              <a:buClrTx/>
              <a:buSzTx/>
              <a:buFontTx/>
              <a:buNone/>
              <a:tabLst/>
              <a:defRPr/>
            </a:pPr>
            <a:r>
              <a:rPr kumimoji="0" lang="en-US" sz="2670" b="0" i="0" u="none" strike="noStrike" kern="1200" cap="none" spc="0" normalizeH="0" baseline="0" noProof="0" dirty="0">
                <a:ln>
                  <a:noFill/>
                </a:ln>
                <a:solidFill>
                  <a:srgbClr val="376092"/>
                </a:solidFill>
                <a:effectLst/>
                <a:uLnTx/>
                <a:uFillTx/>
                <a:latin typeface="Garamond" pitchFamily="18" charset="0"/>
                <a:ea typeface="+mj-ea"/>
                <a:cs typeface="+mj-cs"/>
              </a:rPr>
              <a:t>UpSlide Table Of Content Master </a:t>
            </a:r>
          </a:p>
          <a:p>
            <a:pPr marL="0" marR="0" lvl="0" indent="0" algn="l" defTabSz="697504" rtl="0" eaLnBrk="1" fontAlgn="base" latinLnBrk="0" hangingPunct="1">
              <a:lnSpc>
                <a:spcPct val="100000"/>
              </a:lnSpc>
              <a:spcBef>
                <a:spcPct val="0"/>
              </a:spcBef>
              <a:spcAft>
                <a:spcPct val="0"/>
              </a:spcAft>
              <a:buClrTx/>
              <a:buSzTx/>
              <a:buFontTx/>
              <a:buNone/>
              <a:tabLst/>
              <a:defRPr/>
            </a:pPr>
            <a:r>
              <a:rPr kumimoji="0" lang="en-US" sz="2670" b="1" i="0" u="none" strike="noStrike" kern="1200" cap="none" spc="0" normalizeH="0" baseline="0" noProof="0" dirty="0">
                <a:ln>
                  <a:noFill/>
                </a:ln>
                <a:solidFill>
                  <a:srgbClr val="376092"/>
                </a:solidFill>
                <a:effectLst/>
                <a:uLnTx/>
                <a:uFillTx/>
                <a:latin typeface="Garamond" pitchFamily="18" charset="0"/>
                <a:ea typeface="+mj-ea"/>
                <a:cs typeface="+mj-cs"/>
              </a:rPr>
              <a:t>Do not edit</a:t>
            </a:r>
          </a:p>
          <a:p>
            <a:pPr marL="0" marR="0" lvl="0" indent="0" algn="l" defTabSz="697504" rtl="0" eaLnBrk="1" fontAlgn="base" latinLnBrk="0" hangingPunct="1">
              <a:lnSpc>
                <a:spcPct val="100000"/>
              </a:lnSpc>
              <a:spcBef>
                <a:spcPct val="0"/>
              </a:spcBef>
              <a:spcAft>
                <a:spcPct val="0"/>
              </a:spcAft>
              <a:buClrTx/>
              <a:buSzTx/>
              <a:buFontTx/>
              <a:buNone/>
              <a:tabLst/>
              <a:defRPr/>
            </a:pPr>
            <a:r>
              <a:rPr kumimoji="0" lang="en-US" sz="2670" b="1" i="0" u="none" strike="noStrike" kern="1200" cap="none" spc="0" normalizeH="0" baseline="0" noProof="0" dirty="0">
                <a:ln>
                  <a:noFill/>
                </a:ln>
                <a:solidFill>
                  <a:srgbClr val="376092"/>
                </a:solidFill>
                <a:effectLst/>
                <a:uLnTx/>
                <a:uFillTx/>
                <a:latin typeface="Garamond" pitchFamily="18" charset="0"/>
                <a:ea typeface="+mj-ea"/>
                <a:cs typeface="+mj-cs"/>
              </a:rPr>
              <a:t>Do not delete</a:t>
            </a:r>
            <a:endParaRPr kumimoji="0" lang="fr-FR" sz="2670" b="1" i="0" u="none" strike="noStrike" kern="1200" cap="none" spc="0" normalizeH="0" baseline="0" noProof="0" dirty="0">
              <a:ln>
                <a:noFill/>
              </a:ln>
              <a:solidFill>
                <a:srgbClr val="376092"/>
              </a:solidFill>
              <a:effectLst/>
              <a:uLnTx/>
              <a:uFillTx/>
              <a:latin typeface="Garamond" pitchFamily="18" charset="0"/>
              <a:ea typeface="+mj-ea"/>
              <a:cs typeface="+mj-cs"/>
            </a:endParaRPr>
          </a:p>
        </p:txBody>
      </p:sp>
      <p:pic>
        <p:nvPicPr>
          <p:cNvPr id="11" name="Picture 16"/>
          <p:cNvPicPr>
            <a:picLocks noChangeAspect="1" noChangeArrowheads="1"/>
          </p:cNvPicPr>
          <p:nvPr/>
        </p:nvPicPr>
        <p:blipFill>
          <a:blip r:embed="rId6" cstate="print"/>
          <a:stretch>
            <a:fillRect/>
          </a:stretch>
        </p:blipFill>
        <p:spPr bwMode="auto">
          <a:xfrm>
            <a:off x="1449186" y="1946263"/>
            <a:ext cx="4516307" cy="1949782"/>
          </a:xfrm>
          <a:prstGeom prst="rect">
            <a:avLst/>
          </a:prstGeom>
          <a:noFill/>
          <a:ln w="9525">
            <a:noFill/>
            <a:miter lim="800000"/>
            <a:headEnd/>
            <a:tailEnd/>
          </a:ln>
          <a:effectLst/>
        </p:spPr>
      </p:pic>
      <p:pic>
        <p:nvPicPr>
          <p:cNvPr id="12" name="Picture 18"/>
          <p:cNvPicPr>
            <a:picLocks noChangeAspect="1" noChangeArrowheads="1"/>
          </p:cNvPicPr>
          <p:nvPr/>
        </p:nvPicPr>
        <p:blipFill>
          <a:blip r:embed="rId7" cstate="print"/>
          <a:srcRect/>
          <a:stretch>
            <a:fillRect/>
          </a:stretch>
        </p:blipFill>
        <p:spPr bwMode="auto">
          <a:xfrm>
            <a:off x="-7872" y="2"/>
            <a:ext cx="7566995" cy="1806987"/>
          </a:xfrm>
          <a:prstGeom prst="rect">
            <a:avLst/>
          </a:prstGeom>
          <a:noFill/>
          <a:ln w="9525">
            <a:noFill/>
            <a:miter lim="800000"/>
            <a:headEnd/>
            <a:tailEnd/>
          </a:ln>
          <a:effectLst/>
        </p:spPr>
      </p:pic>
      <p:pic>
        <p:nvPicPr>
          <p:cNvPr id="13" name="Picture 19"/>
          <p:cNvPicPr>
            <a:picLocks noChangeAspect="1" noChangeArrowheads="1"/>
          </p:cNvPicPr>
          <p:nvPr/>
        </p:nvPicPr>
        <p:blipFill>
          <a:blip r:embed="rId8" cstate="print"/>
          <a:srcRect/>
          <a:stretch>
            <a:fillRect/>
          </a:stretch>
        </p:blipFill>
        <p:spPr bwMode="auto">
          <a:xfrm>
            <a:off x="-7872" y="8911169"/>
            <a:ext cx="7566995" cy="1797085"/>
          </a:xfrm>
          <a:prstGeom prst="rect">
            <a:avLst/>
          </a:prstGeom>
          <a:noFill/>
          <a:ln w="9525">
            <a:noFill/>
            <a:miter lim="800000"/>
            <a:headEnd/>
            <a:tailEnd/>
          </a:ln>
          <a:effectLst/>
        </p:spPr>
      </p:pic>
      <p:sp>
        <p:nvSpPr>
          <p:cNvPr id="3" name="TextBox 2">
            <a:extLst>
              <a:ext uri="{FF2B5EF4-FFF2-40B4-BE49-F238E27FC236}">
                <a16:creationId xmlns:a16="http://schemas.microsoft.com/office/drawing/2014/main" id="{83357B5B-3946-7F49-1B48-3BA631A8FC25}"/>
              </a:ext>
            </a:extLst>
          </p:cNvPr>
          <p:cNvSpPr txBox="1"/>
          <p:nvPr userDrawn="1">
            <p:extLst>
              <p:ext uri="{1162E1C5-73C7-4A58-AE30-91384D911F3F}">
                <p184:classification xmlns:p184="http://schemas.microsoft.com/office/powerpoint/2018/4/main" val="ftr"/>
              </p:ext>
            </p:extLst>
          </p:nvPr>
        </p:nvSpPr>
        <p:spPr>
          <a:xfrm>
            <a:off x="5972175" y="10477500"/>
            <a:ext cx="1546225" cy="152400"/>
          </a:xfrm>
          <a:prstGeom prst="rect">
            <a:avLst/>
          </a:prstGeom>
        </p:spPr>
        <p:txBody>
          <a:bodyPr horzOverflow="overflow" lIns="0" tIns="0" rIns="0" bIns="0">
            <a:spAutoFit/>
          </a:bodyPr>
          <a:lstStyle/>
          <a:p>
            <a:pPr algn="l"/>
            <a:r>
              <a:rPr lang="en-GB" sz="1000">
                <a:solidFill>
                  <a:srgbClr val="FF8C00">
                    <a:alpha val="50000"/>
                  </a:srgbClr>
                </a:solidFill>
                <a:latin typeface="Aptos" panose="020B0004020202020204" pitchFamily="34" charset="0"/>
              </a:rPr>
              <a:t>Classification : Confidential</a:t>
            </a:r>
          </a:p>
        </p:txBody>
      </p:sp>
    </p:spTree>
    <p:extLst>
      <p:ext uri="{BB962C8B-B14F-4D97-AF65-F5344CB8AC3E}">
        <p14:creationId xmlns:p14="http://schemas.microsoft.com/office/powerpoint/2010/main" val="151133671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Lst>
  <p:hf hdr="0"/>
  <p:txStyles>
    <p:titleStyle>
      <a:lvl1pPr algn="l" rtl="0" fontAlgn="base">
        <a:spcBef>
          <a:spcPct val="0"/>
        </a:spcBef>
        <a:spcAft>
          <a:spcPct val="0"/>
        </a:spcAft>
        <a:defRPr sz="1831" b="1" kern="1200">
          <a:solidFill>
            <a:srgbClr val="376092"/>
          </a:solidFill>
          <a:latin typeface="Garamond" pitchFamily="18" charset="0"/>
          <a:ea typeface="+mj-ea"/>
          <a:cs typeface="+mj-cs"/>
        </a:defRPr>
      </a:lvl1pPr>
      <a:lvl2pPr algn="l" rtl="0" fontAlgn="base">
        <a:spcBef>
          <a:spcPct val="0"/>
        </a:spcBef>
        <a:spcAft>
          <a:spcPct val="0"/>
        </a:spcAft>
        <a:defRPr sz="1831" b="1">
          <a:solidFill>
            <a:srgbClr val="376092"/>
          </a:solidFill>
          <a:latin typeface="Garamond" pitchFamily="18" charset="0"/>
        </a:defRPr>
      </a:lvl2pPr>
      <a:lvl3pPr algn="l" rtl="0" fontAlgn="base">
        <a:spcBef>
          <a:spcPct val="0"/>
        </a:spcBef>
        <a:spcAft>
          <a:spcPct val="0"/>
        </a:spcAft>
        <a:defRPr sz="1831" b="1">
          <a:solidFill>
            <a:srgbClr val="376092"/>
          </a:solidFill>
          <a:latin typeface="Garamond" pitchFamily="18" charset="0"/>
        </a:defRPr>
      </a:lvl3pPr>
      <a:lvl4pPr algn="l" rtl="0" fontAlgn="base">
        <a:spcBef>
          <a:spcPct val="0"/>
        </a:spcBef>
        <a:spcAft>
          <a:spcPct val="0"/>
        </a:spcAft>
        <a:defRPr sz="1831" b="1">
          <a:solidFill>
            <a:srgbClr val="376092"/>
          </a:solidFill>
          <a:latin typeface="Garamond" pitchFamily="18" charset="0"/>
        </a:defRPr>
      </a:lvl4pPr>
      <a:lvl5pPr algn="l" rtl="0" fontAlgn="base">
        <a:spcBef>
          <a:spcPct val="0"/>
        </a:spcBef>
        <a:spcAft>
          <a:spcPct val="0"/>
        </a:spcAft>
        <a:defRPr sz="1831" b="1">
          <a:solidFill>
            <a:srgbClr val="376092"/>
          </a:solidFill>
          <a:latin typeface="Garamond" pitchFamily="18" charset="0"/>
        </a:defRPr>
      </a:lvl5pPr>
      <a:lvl6pPr marL="348752" algn="l" rtl="0" fontAlgn="base">
        <a:spcBef>
          <a:spcPct val="0"/>
        </a:spcBef>
        <a:spcAft>
          <a:spcPct val="0"/>
        </a:spcAft>
        <a:defRPr sz="1831" b="1">
          <a:solidFill>
            <a:srgbClr val="376092"/>
          </a:solidFill>
          <a:latin typeface="Garamond" pitchFamily="18" charset="0"/>
        </a:defRPr>
      </a:lvl6pPr>
      <a:lvl7pPr marL="697504" algn="l" rtl="0" fontAlgn="base">
        <a:spcBef>
          <a:spcPct val="0"/>
        </a:spcBef>
        <a:spcAft>
          <a:spcPct val="0"/>
        </a:spcAft>
        <a:defRPr sz="1831" b="1">
          <a:solidFill>
            <a:srgbClr val="376092"/>
          </a:solidFill>
          <a:latin typeface="Garamond" pitchFamily="18" charset="0"/>
        </a:defRPr>
      </a:lvl7pPr>
      <a:lvl8pPr marL="1046256" algn="l" rtl="0" fontAlgn="base">
        <a:spcBef>
          <a:spcPct val="0"/>
        </a:spcBef>
        <a:spcAft>
          <a:spcPct val="0"/>
        </a:spcAft>
        <a:defRPr sz="1831" b="1">
          <a:solidFill>
            <a:srgbClr val="376092"/>
          </a:solidFill>
          <a:latin typeface="Garamond" pitchFamily="18" charset="0"/>
        </a:defRPr>
      </a:lvl8pPr>
      <a:lvl9pPr marL="1395009" algn="l" rtl="0" fontAlgn="base">
        <a:spcBef>
          <a:spcPct val="0"/>
        </a:spcBef>
        <a:spcAft>
          <a:spcPct val="0"/>
        </a:spcAft>
        <a:defRPr sz="1831" b="1">
          <a:solidFill>
            <a:srgbClr val="376092"/>
          </a:solidFill>
          <a:latin typeface="Garamond" pitchFamily="18" charset="0"/>
        </a:defRPr>
      </a:lvl9pPr>
    </p:titleStyle>
    <p:bodyStyle>
      <a:lvl1pPr algn="l" rtl="0" fontAlgn="base">
        <a:spcBef>
          <a:spcPct val="20000"/>
        </a:spcBef>
        <a:spcAft>
          <a:spcPct val="0"/>
        </a:spcAft>
        <a:buClr>
          <a:srgbClr val="376092"/>
        </a:buClr>
        <a:buSzPct val="80000"/>
        <a:defRPr lang="en-US" sz="1068" b="1" kern="1200" dirty="0">
          <a:solidFill>
            <a:srgbClr val="376092"/>
          </a:solidFill>
          <a:latin typeface="Garamond" pitchFamily="18" charset="0"/>
          <a:ea typeface="+mj-ea"/>
          <a:cs typeface="+mj-cs"/>
        </a:defRPr>
      </a:lvl1pPr>
      <a:lvl2pPr algn="l" rtl="0" fontAlgn="base">
        <a:spcBef>
          <a:spcPct val="20000"/>
        </a:spcBef>
        <a:spcAft>
          <a:spcPct val="0"/>
        </a:spcAft>
        <a:buClr>
          <a:srgbClr val="376092"/>
        </a:buClr>
        <a:buFont typeface="Arial" charset="0"/>
        <a:defRPr lang="en-US" sz="1068" kern="1200" dirty="0">
          <a:solidFill>
            <a:schemeClr val="tx1"/>
          </a:solidFill>
          <a:latin typeface="Garamond" pitchFamily="18" charset="0"/>
          <a:ea typeface="+mn-ea"/>
          <a:cs typeface="+mn-cs"/>
        </a:defRPr>
      </a:lvl2pPr>
      <a:lvl3pPr marL="202228" indent="-202228" algn="l" rtl="0" fontAlgn="base">
        <a:spcBef>
          <a:spcPct val="20000"/>
        </a:spcBef>
        <a:spcAft>
          <a:spcPct val="0"/>
        </a:spcAft>
        <a:buClr>
          <a:srgbClr val="376092"/>
        </a:buClr>
        <a:buBlip>
          <a:blip r:embed="rId9"/>
        </a:buBlip>
        <a:defRPr lang="en-US" sz="1068" kern="1200">
          <a:solidFill>
            <a:schemeClr val="tx1"/>
          </a:solidFill>
          <a:latin typeface="Garamond" pitchFamily="18" charset="0"/>
          <a:ea typeface="+mn-ea"/>
          <a:cs typeface="+mn-cs"/>
        </a:defRPr>
      </a:lvl3pPr>
      <a:lvl4pPr marL="340276" indent="-138048" algn="l" rtl="0" fontAlgn="base">
        <a:spcBef>
          <a:spcPct val="20000"/>
        </a:spcBef>
        <a:spcAft>
          <a:spcPct val="0"/>
        </a:spcAft>
        <a:buFont typeface="Arial" charset="0"/>
        <a:buChar char="–"/>
        <a:defRPr lang="en-US" sz="1068" kern="1200" dirty="0">
          <a:solidFill>
            <a:schemeClr val="tx1"/>
          </a:solidFill>
          <a:latin typeface="Garamond" pitchFamily="18" charset="0"/>
          <a:ea typeface="+mj-ea"/>
          <a:cs typeface="+mj-cs"/>
        </a:defRPr>
      </a:lvl4pPr>
      <a:lvl5pPr marL="478324" indent="-138048" algn="l" rtl="0" fontAlgn="base">
        <a:spcBef>
          <a:spcPct val="20000"/>
        </a:spcBef>
        <a:spcAft>
          <a:spcPct val="0"/>
        </a:spcAft>
        <a:buClr>
          <a:schemeClr val="tx2"/>
        </a:buClr>
        <a:buFont typeface="Arial" charset="0"/>
        <a:buChar char="•"/>
        <a:defRPr lang="en-US" sz="1068" kern="1200" dirty="0">
          <a:solidFill>
            <a:schemeClr val="tx1"/>
          </a:solidFill>
          <a:latin typeface="Garamond" pitchFamily="18" charset="0"/>
          <a:ea typeface="+mj-ea"/>
          <a:cs typeface="+mj-cs"/>
        </a:defRPr>
      </a:lvl5pPr>
      <a:lvl6pPr marL="478324" marR="0" indent="138048" algn="l" defTabSz="697504" rtl="0" eaLnBrk="1" fontAlgn="auto" latinLnBrk="0" hangingPunct="1">
        <a:lnSpc>
          <a:spcPct val="100000"/>
        </a:lnSpc>
        <a:spcBef>
          <a:spcPct val="20000"/>
        </a:spcBef>
        <a:spcAft>
          <a:spcPts val="0"/>
        </a:spcAft>
        <a:buClr>
          <a:schemeClr val="tx2"/>
        </a:buClr>
        <a:buSzTx/>
        <a:buFont typeface="Garamond" pitchFamily="18" charset="0"/>
        <a:buChar char="−"/>
        <a:tabLst/>
        <a:defRPr lang="en-US" sz="1068" kern="1200" dirty="0" smtClean="0">
          <a:solidFill>
            <a:schemeClr val="tx1"/>
          </a:solidFill>
          <a:latin typeface="+mn-lt"/>
          <a:ea typeface="+mn-ea"/>
          <a:cs typeface="+mn-cs"/>
        </a:defRPr>
      </a:lvl6pPr>
      <a:lvl7pPr marL="754419" marR="0" indent="-138048" algn="l" defTabSz="697504" rtl="0" eaLnBrk="1" fontAlgn="auto" latinLnBrk="0" hangingPunct="1">
        <a:lnSpc>
          <a:spcPct val="100000"/>
        </a:lnSpc>
        <a:spcBef>
          <a:spcPct val="20000"/>
        </a:spcBef>
        <a:spcAft>
          <a:spcPts val="0"/>
        </a:spcAft>
        <a:buClr>
          <a:schemeClr val="tx2"/>
        </a:buClr>
        <a:buSzTx/>
        <a:buFont typeface="Garamond" pitchFamily="18" charset="0"/>
        <a:buChar char="−"/>
        <a:tabLst/>
        <a:defRPr lang="en-US" sz="1068" kern="1200" baseline="0" dirty="0" smtClean="0">
          <a:solidFill>
            <a:schemeClr val="tx1"/>
          </a:solidFill>
          <a:latin typeface="Garamond" pitchFamily="18" charset="0"/>
          <a:ea typeface="+mn-ea"/>
          <a:cs typeface="+mn-cs"/>
        </a:defRPr>
      </a:lvl7pPr>
      <a:lvl8pPr marL="892467" indent="-138048" algn="l" defTabSz="697504" rtl="0" eaLnBrk="1" latinLnBrk="0" hangingPunct="1">
        <a:spcBef>
          <a:spcPct val="20000"/>
        </a:spcBef>
        <a:buFont typeface="Garamond" pitchFamily="18" charset="0"/>
        <a:buChar char="−"/>
        <a:defRPr lang="en-US" sz="1068" kern="1200" baseline="0" dirty="0" smtClean="0">
          <a:solidFill>
            <a:schemeClr val="tx1"/>
          </a:solidFill>
          <a:latin typeface="Garamond" pitchFamily="18" charset="0"/>
          <a:ea typeface="+mn-ea"/>
          <a:cs typeface="+mn-cs"/>
        </a:defRPr>
      </a:lvl8pPr>
      <a:lvl9pPr marL="1022038" indent="-129571" algn="l" defTabSz="697504" rtl="0" eaLnBrk="1" latinLnBrk="0" hangingPunct="1">
        <a:spcBef>
          <a:spcPct val="20000"/>
        </a:spcBef>
        <a:buFont typeface="Garamond" pitchFamily="18" charset="0"/>
        <a:buChar char="−"/>
        <a:defRPr lang="en-US" sz="1068" kern="1200" baseline="0" dirty="0" smtClean="0">
          <a:solidFill>
            <a:schemeClr val="tx1"/>
          </a:solidFill>
          <a:latin typeface="Garamond" pitchFamily="18" charset="0"/>
          <a:ea typeface="+mn-ea"/>
          <a:cs typeface="+mn-cs"/>
        </a:defRPr>
      </a:lvl9pPr>
    </p:bodyStyle>
    <p:otherStyle>
      <a:defPPr>
        <a:defRPr lang="en-US"/>
      </a:defPPr>
      <a:lvl1pPr marL="0" algn="l" defTabSz="697504" rtl="0" eaLnBrk="1" latinLnBrk="0" hangingPunct="1">
        <a:defRPr sz="1373" kern="1200">
          <a:solidFill>
            <a:schemeClr val="tx1"/>
          </a:solidFill>
          <a:latin typeface="+mn-lt"/>
          <a:ea typeface="+mn-ea"/>
          <a:cs typeface="+mn-cs"/>
        </a:defRPr>
      </a:lvl1pPr>
      <a:lvl2pPr marL="348752" algn="l" defTabSz="697504" rtl="0" eaLnBrk="1" latinLnBrk="0" hangingPunct="1">
        <a:defRPr sz="1373" kern="1200">
          <a:solidFill>
            <a:schemeClr val="tx1"/>
          </a:solidFill>
          <a:latin typeface="+mn-lt"/>
          <a:ea typeface="+mn-ea"/>
          <a:cs typeface="+mn-cs"/>
        </a:defRPr>
      </a:lvl2pPr>
      <a:lvl3pPr marL="697504" algn="l" defTabSz="697504" rtl="0" eaLnBrk="1" latinLnBrk="0" hangingPunct="1">
        <a:defRPr sz="1373" kern="1200">
          <a:solidFill>
            <a:schemeClr val="tx1"/>
          </a:solidFill>
          <a:latin typeface="+mn-lt"/>
          <a:ea typeface="+mn-ea"/>
          <a:cs typeface="+mn-cs"/>
        </a:defRPr>
      </a:lvl3pPr>
      <a:lvl4pPr marL="1046256" algn="l" defTabSz="697504" rtl="0" eaLnBrk="1" latinLnBrk="0" hangingPunct="1">
        <a:defRPr sz="1373" kern="1200">
          <a:solidFill>
            <a:schemeClr val="tx1"/>
          </a:solidFill>
          <a:latin typeface="+mn-lt"/>
          <a:ea typeface="+mn-ea"/>
          <a:cs typeface="+mn-cs"/>
        </a:defRPr>
      </a:lvl4pPr>
      <a:lvl5pPr marL="1395009" algn="l" defTabSz="697504" rtl="0" eaLnBrk="1" latinLnBrk="0" hangingPunct="1">
        <a:defRPr sz="1373" kern="1200">
          <a:solidFill>
            <a:schemeClr val="tx1"/>
          </a:solidFill>
          <a:latin typeface="+mn-lt"/>
          <a:ea typeface="+mn-ea"/>
          <a:cs typeface="+mn-cs"/>
        </a:defRPr>
      </a:lvl5pPr>
      <a:lvl6pPr marL="1743761" algn="l" defTabSz="697504" rtl="0" eaLnBrk="1" latinLnBrk="0" hangingPunct="1">
        <a:defRPr sz="1373" kern="1200">
          <a:solidFill>
            <a:schemeClr val="tx1"/>
          </a:solidFill>
          <a:latin typeface="+mn-lt"/>
          <a:ea typeface="+mn-ea"/>
          <a:cs typeface="+mn-cs"/>
        </a:defRPr>
      </a:lvl6pPr>
      <a:lvl7pPr marL="2092513" algn="l" defTabSz="697504" rtl="0" eaLnBrk="1" latinLnBrk="0" hangingPunct="1">
        <a:defRPr sz="1373" kern="1200">
          <a:solidFill>
            <a:schemeClr val="tx1"/>
          </a:solidFill>
          <a:latin typeface="+mn-lt"/>
          <a:ea typeface="+mn-ea"/>
          <a:cs typeface="+mn-cs"/>
        </a:defRPr>
      </a:lvl7pPr>
      <a:lvl8pPr marL="2441265" algn="l" defTabSz="697504" rtl="0" eaLnBrk="1" latinLnBrk="0" hangingPunct="1">
        <a:defRPr sz="1373" kern="1200">
          <a:solidFill>
            <a:schemeClr val="tx1"/>
          </a:solidFill>
          <a:latin typeface="+mn-lt"/>
          <a:ea typeface="+mn-ea"/>
          <a:cs typeface="+mn-cs"/>
        </a:defRPr>
      </a:lvl8pPr>
      <a:lvl9pPr marL="2790017" algn="l" defTabSz="697504" rtl="0" eaLnBrk="1" latinLnBrk="0" hangingPunct="1">
        <a:defRPr sz="137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tags" Target="../tags/tag45.xml"/><Relationship Id="rId18" Type="http://schemas.openxmlformats.org/officeDocument/2006/relationships/image" Target="../media/image6.emf"/><Relationship Id="rId26" Type="http://schemas.openxmlformats.org/officeDocument/2006/relationships/image" Target="../media/image14.emf"/><Relationship Id="rId3" Type="http://schemas.openxmlformats.org/officeDocument/2006/relationships/tags" Target="../tags/tag35.xml"/><Relationship Id="rId21" Type="http://schemas.openxmlformats.org/officeDocument/2006/relationships/image" Target="../media/image9.emf"/><Relationship Id="rId34" Type="http://schemas.openxmlformats.org/officeDocument/2006/relationships/image" Target="../media/image22.png"/><Relationship Id="rId7" Type="http://schemas.openxmlformats.org/officeDocument/2006/relationships/tags" Target="../tags/tag39.xml"/><Relationship Id="rId12" Type="http://schemas.openxmlformats.org/officeDocument/2006/relationships/tags" Target="../tags/tag44.xml"/><Relationship Id="rId17" Type="http://schemas.openxmlformats.org/officeDocument/2006/relationships/image" Target="../media/image5.jpg"/><Relationship Id="rId25" Type="http://schemas.openxmlformats.org/officeDocument/2006/relationships/image" Target="../media/image13.emf"/><Relationship Id="rId33" Type="http://schemas.openxmlformats.org/officeDocument/2006/relationships/image" Target="../media/image21.jpeg"/><Relationship Id="rId2" Type="http://schemas.openxmlformats.org/officeDocument/2006/relationships/tags" Target="../tags/tag34.xml"/><Relationship Id="rId16" Type="http://schemas.openxmlformats.org/officeDocument/2006/relationships/slideLayout" Target="../slideLayouts/slideLayout2.xml"/><Relationship Id="rId20" Type="http://schemas.openxmlformats.org/officeDocument/2006/relationships/image" Target="../media/image8.emf"/><Relationship Id="rId29" Type="http://schemas.openxmlformats.org/officeDocument/2006/relationships/image" Target="../media/image17.emf"/><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tags" Target="../tags/tag43.xml"/><Relationship Id="rId24" Type="http://schemas.openxmlformats.org/officeDocument/2006/relationships/image" Target="../media/image12.emf"/><Relationship Id="rId32" Type="http://schemas.openxmlformats.org/officeDocument/2006/relationships/image" Target="../media/image20.emf"/><Relationship Id="rId5" Type="http://schemas.openxmlformats.org/officeDocument/2006/relationships/tags" Target="../tags/tag37.xml"/><Relationship Id="rId15" Type="http://schemas.openxmlformats.org/officeDocument/2006/relationships/tags" Target="../tags/tag47.xml"/><Relationship Id="rId23" Type="http://schemas.openxmlformats.org/officeDocument/2006/relationships/image" Target="../media/image11.emf"/><Relationship Id="rId28" Type="http://schemas.openxmlformats.org/officeDocument/2006/relationships/image" Target="../media/image16.emf"/><Relationship Id="rId10" Type="http://schemas.openxmlformats.org/officeDocument/2006/relationships/tags" Target="../tags/tag42.xml"/><Relationship Id="rId19" Type="http://schemas.openxmlformats.org/officeDocument/2006/relationships/image" Target="../media/image7.emf"/><Relationship Id="rId31" Type="http://schemas.openxmlformats.org/officeDocument/2006/relationships/image" Target="../media/image19.emf"/><Relationship Id="rId4" Type="http://schemas.openxmlformats.org/officeDocument/2006/relationships/tags" Target="../tags/tag36.xml"/><Relationship Id="rId9" Type="http://schemas.openxmlformats.org/officeDocument/2006/relationships/tags" Target="../tags/tag41.xml"/><Relationship Id="rId14" Type="http://schemas.openxmlformats.org/officeDocument/2006/relationships/tags" Target="../tags/tag46.xml"/><Relationship Id="rId22" Type="http://schemas.openxmlformats.org/officeDocument/2006/relationships/image" Target="../media/image10.emf"/><Relationship Id="rId27" Type="http://schemas.openxmlformats.org/officeDocument/2006/relationships/image" Target="../media/image15.emf"/><Relationship Id="rId30" Type="http://schemas.openxmlformats.org/officeDocument/2006/relationships/image" Target="../media/image18.emf"/><Relationship Id="rId8" Type="http://schemas.openxmlformats.org/officeDocument/2006/relationships/tags" Target="../tags/tag40.xml"/></Relationships>
</file>

<file path=ppt/slides/_rels/slide2.xml.rels><?xml version="1.0" encoding="UTF-8" standalone="yes"?>
<Relationships xmlns="http://schemas.openxmlformats.org/package/2006/relationships"><Relationship Id="rId8" Type="http://schemas.openxmlformats.org/officeDocument/2006/relationships/tags" Target="../tags/tag55.xml"/><Relationship Id="rId13" Type="http://schemas.openxmlformats.org/officeDocument/2006/relationships/image" Target="../media/image24.emf"/><Relationship Id="rId18" Type="http://schemas.openxmlformats.org/officeDocument/2006/relationships/image" Target="../media/image29.emf"/><Relationship Id="rId3" Type="http://schemas.openxmlformats.org/officeDocument/2006/relationships/tags" Target="../tags/tag50.xml"/><Relationship Id="rId21" Type="http://schemas.openxmlformats.org/officeDocument/2006/relationships/image" Target="../media/image21.jpeg"/><Relationship Id="rId7" Type="http://schemas.openxmlformats.org/officeDocument/2006/relationships/tags" Target="../tags/tag54.xml"/><Relationship Id="rId12" Type="http://schemas.openxmlformats.org/officeDocument/2006/relationships/image" Target="../media/image23.emf"/><Relationship Id="rId17" Type="http://schemas.openxmlformats.org/officeDocument/2006/relationships/image" Target="../media/image28.emf"/><Relationship Id="rId2" Type="http://schemas.openxmlformats.org/officeDocument/2006/relationships/tags" Target="../tags/tag49.xml"/><Relationship Id="rId16" Type="http://schemas.openxmlformats.org/officeDocument/2006/relationships/image" Target="../media/image27.emf"/><Relationship Id="rId20" Type="http://schemas.openxmlformats.org/officeDocument/2006/relationships/image" Target="../media/image19.emf"/><Relationship Id="rId1" Type="http://schemas.openxmlformats.org/officeDocument/2006/relationships/tags" Target="../tags/tag48.xml"/><Relationship Id="rId6" Type="http://schemas.openxmlformats.org/officeDocument/2006/relationships/tags" Target="../tags/tag53.xml"/><Relationship Id="rId11" Type="http://schemas.openxmlformats.org/officeDocument/2006/relationships/image" Target="../media/image5.jpg"/><Relationship Id="rId5" Type="http://schemas.openxmlformats.org/officeDocument/2006/relationships/tags" Target="../tags/tag52.xml"/><Relationship Id="rId15" Type="http://schemas.openxmlformats.org/officeDocument/2006/relationships/image" Target="../media/image26.emf"/><Relationship Id="rId10" Type="http://schemas.openxmlformats.org/officeDocument/2006/relationships/slideLayout" Target="../slideLayouts/slideLayout3.xml"/><Relationship Id="rId19" Type="http://schemas.openxmlformats.org/officeDocument/2006/relationships/image" Target="../media/image30.emf"/><Relationship Id="rId4" Type="http://schemas.openxmlformats.org/officeDocument/2006/relationships/tags" Target="../tags/tag51.xml"/><Relationship Id="rId9" Type="http://schemas.openxmlformats.org/officeDocument/2006/relationships/tags" Target="../tags/tag56.xml"/><Relationship Id="rId14" Type="http://schemas.openxmlformats.org/officeDocument/2006/relationships/image" Target="../media/image25.emf"/><Relationship Id="rId22" Type="http://schemas.openxmlformats.org/officeDocument/2006/relationships/image" Target="../media/image22.png"/></Relationships>
</file>

<file path=ppt/slides/_rels/slide3.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slideLayout" Target="../slideLayouts/slideLayout2.xml"/><Relationship Id="rId7" Type="http://schemas.openxmlformats.org/officeDocument/2006/relationships/image" Target="../media/image31.emf"/><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image" Target="../media/image5.jpg"/><Relationship Id="rId5" Type="http://schemas.openxmlformats.org/officeDocument/2006/relationships/hyperlink" Target="mailto:guernsey.bp2s.volta.cosec@bnpparibas.com" TargetMode="External"/><Relationship Id="rId10" Type="http://schemas.openxmlformats.org/officeDocument/2006/relationships/image" Target="../media/image22.png"/><Relationship Id="rId4" Type="http://schemas.openxmlformats.org/officeDocument/2006/relationships/hyperlink" Target="mailto:Olivier.PONS@axa-im.com" TargetMode="External"/><Relationship Id="rId9"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2519997" y="1656003"/>
            <a:ext cx="4860290" cy="192360"/>
          </a:xfrm>
          <a:prstGeom prst="rect">
            <a:avLst/>
          </a:prstGeom>
          <a:solidFill>
            <a:srgbClr val="B5D0ED"/>
          </a:solidFill>
        </p:spPr>
        <p:txBody>
          <a:bodyPr vert="horz" wrap="square" lIns="0" tIns="0" rIns="0" bIns="0" rtlCol="0">
            <a:spAutoFit/>
          </a:bodyPr>
          <a:lstStyle/>
          <a:p>
            <a:pPr marL="71755">
              <a:lnSpc>
                <a:spcPts val="1535"/>
              </a:lnSpc>
            </a:pPr>
            <a:r>
              <a:rPr sz="1300" b="1" dirty="0">
                <a:solidFill>
                  <a:srgbClr val="4876B9"/>
                </a:solidFill>
                <a:latin typeface="Calibri"/>
                <a:cs typeface="Calibri"/>
              </a:rPr>
              <a:t>Background</a:t>
            </a:r>
            <a:r>
              <a:rPr sz="1300" b="1" spc="-40" dirty="0">
                <a:solidFill>
                  <a:srgbClr val="4876B9"/>
                </a:solidFill>
                <a:latin typeface="Calibri"/>
                <a:cs typeface="Calibri"/>
              </a:rPr>
              <a:t> </a:t>
            </a:r>
            <a:r>
              <a:rPr sz="1300" b="1" dirty="0">
                <a:solidFill>
                  <a:srgbClr val="4876B9"/>
                </a:solidFill>
                <a:latin typeface="Calibri"/>
                <a:cs typeface="Calibri"/>
              </a:rPr>
              <a:t>and</a:t>
            </a:r>
            <a:r>
              <a:rPr sz="1300" b="1" spc="-40" dirty="0">
                <a:solidFill>
                  <a:srgbClr val="4876B9"/>
                </a:solidFill>
                <a:latin typeface="Calibri"/>
                <a:cs typeface="Calibri"/>
              </a:rPr>
              <a:t> </a:t>
            </a:r>
            <a:r>
              <a:rPr sz="1300" b="1" dirty="0">
                <a:solidFill>
                  <a:srgbClr val="4876B9"/>
                </a:solidFill>
                <a:latin typeface="Calibri"/>
                <a:cs typeface="Calibri"/>
              </a:rPr>
              <a:t>Investment</a:t>
            </a:r>
            <a:r>
              <a:rPr sz="1300" b="1" spc="-35" dirty="0">
                <a:solidFill>
                  <a:srgbClr val="4876B9"/>
                </a:solidFill>
                <a:latin typeface="Calibri"/>
                <a:cs typeface="Calibri"/>
              </a:rPr>
              <a:t> </a:t>
            </a:r>
            <a:r>
              <a:rPr sz="1300" b="1" spc="-10" dirty="0" err="1">
                <a:solidFill>
                  <a:srgbClr val="4876B9"/>
                </a:solidFill>
                <a:latin typeface="Calibri"/>
                <a:cs typeface="Calibri"/>
              </a:rPr>
              <a:t>Objecti</a:t>
            </a:r>
            <a:r>
              <a:rPr lang="fr-FR" sz="1300" b="1" spc="-10" dirty="0">
                <a:solidFill>
                  <a:srgbClr val="4876B9"/>
                </a:solidFill>
                <a:latin typeface="Calibri"/>
                <a:cs typeface="Calibri"/>
              </a:rPr>
              <a:t>v</a:t>
            </a:r>
            <a:r>
              <a:rPr sz="1300" b="1" spc="-10" dirty="0">
                <a:solidFill>
                  <a:srgbClr val="4876B9"/>
                </a:solidFill>
                <a:latin typeface="Calibri"/>
                <a:cs typeface="Calibri"/>
              </a:rPr>
              <a:t>e</a:t>
            </a:r>
            <a:endParaRPr sz="1300" dirty="0">
              <a:latin typeface="Calibri"/>
              <a:cs typeface="Calibri"/>
            </a:endParaRPr>
          </a:p>
        </p:txBody>
      </p:sp>
      <p:sp>
        <p:nvSpPr>
          <p:cNvPr id="3" name="object 3"/>
          <p:cNvSpPr txBox="1"/>
          <p:nvPr/>
        </p:nvSpPr>
        <p:spPr>
          <a:xfrm>
            <a:off x="2519997" y="2735999"/>
            <a:ext cx="4860290" cy="192360"/>
          </a:xfrm>
          <a:prstGeom prst="rect">
            <a:avLst/>
          </a:prstGeom>
          <a:solidFill>
            <a:srgbClr val="B5D0ED"/>
          </a:solidFill>
        </p:spPr>
        <p:txBody>
          <a:bodyPr vert="horz" wrap="square" lIns="0" tIns="0" rIns="0" bIns="0" rtlCol="0">
            <a:spAutoFit/>
          </a:bodyPr>
          <a:lstStyle/>
          <a:p>
            <a:pPr marL="71755">
              <a:lnSpc>
                <a:spcPts val="1535"/>
              </a:lnSpc>
            </a:pPr>
            <a:r>
              <a:rPr sz="1300" b="1" dirty="0">
                <a:solidFill>
                  <a:srgbClr val="4876B9"/>
                </a:solidFill>
                <a:latin typeface="Calibri"/>
                <a:cs typeface="Calibri"/>
              </a:rPr>
              <a:t>Fund </a:t>
            </a:r>
            <a:r>
              <a:rPr sz="1300" b="1" spc="-10" dirty="0">
                <a:solidFill>
                  <a:srgbClr val="4876B9"/>
                </a:solidFill>
                <a:latin typeface="Calibri"/>
                <a:cs typeface="Calibri"/>
              </a:rPr>
              <a:t>Performance</a:t>
            </a:r>
            <a:endParaRPr sz="1300" dirty="0">
              <a:solidFill>
                <a:srgbClr val="4876B9"/>
              </a:solidFill>
              <a:latin typeface="Calibri"/>
              <a:cs typeface="Calibri"/>
            </a:endParaRPr>
          </a:p>
        </p:txBody>
      </p:sp>
      <p:grpSp>
        <p:nvGrpSpPr>
          <p:cNvPr id="4" name="object 4"/>
          <p:cNvGrpSpPr/>
          <p:nvPr/>
        </p:nvGrpSpPr>
        <p:grpSpPr>
          <a:xfrm>
            <a:off x="0" y="756005"/>
            <a:ext cx="7560309" cy="720090"/>
            <a:chOff x="0" y="756005"/>
            <a:chExt cx="7560309" cy="720090"/>
          </a:xfrm>
        </p:grpSpPr>
        <p:sp>
          <p:nvSpPr>
            <p:cNvPr id="5" name="object 5"/>
            <p:cNvSpPr/>
            <p:nvPr/>
          </p:nvSpPr>
          <p:spPr>
            <a:xfrm>
              <a:off x="0" y="756005"/>
              <a:ext cx="7560309" cy="720090"/>
            </a:xfrm>
            <a:custGeom>
              <a:avLst/>
              <a:gdLst/>
              <a:ahLst/>
              <a:cxnLst/>
              <a:rect l="l" t="t" r="r" b="b"/>
              <a:pathLst>
                <a:path w="7560309" h="720090">
                  <a:moveTo>
                    <a:pt x="7559992" y="0"/>
                  </a:moveTo>
                  <a:lnTo>
                    <a:pt x="0" y="0"/>
                  </a:lnTo>
                  <a:lnTo>
                    <a:pt x="0" y="720001"/>
                  </a:lnTo>
                  <a:lnTo>
                    <a:pt x="7559992" y="720001"/>
                  </a:lnTo>
                  <a:lnTo>
                    <a:pt x="7559992" y="0"/>
                  </a:lnTo>
                  <a:close/>
                </a:path>
              </a:pathLst>
            </a:custGeom>
            <a:solidFill>
              <a:srgbClr val="4876B9"/>
            </a:solidFill>
          </p:spPr>
          <p:txBody>
            <a:bodyPr wrap="square" lIns="0" tIns="0" rIns="0" bIns="0" rtlCol="0"/>
            <a:lstStyle/>
            <a:p>
              <a:endParaRPr/>
            </a:p>
          </p:txBody>
        </p:sp>
        <p:pic>
          <p:nvPicPr>
            <p:cNvPr id="6" name="object 6"/>
            <p:cNvPicPr/>
            <p:nvPr/>
          </p:nvPicPr>
          <p:blipFill>
            <a:blip r:embed="rId17" cstate="print"/>
            <a:stretch>
              <a:fillRect/>
            </a:stretch>
          </p:blipFill>
          <p:spPr>
            <a:xfrm>
              <a:off x="6464465" y="757174"/>
              <a:ext cx="1095527" cy="718832"/>
            </a:xfrm>
            <a:prstGeom prst="rect">
              <a:avLst/>
            </a:prstGeom>
          </p:spPr>
        </p:pic>
      </p:grpSp>
      <p:sp>
        <p:nvSpPr>
          <p:cNvPr id="7" name="object 7"/>
          <p:cNvSpPr txBox="1"/>
          <p:nvPr/>
        </p:nvSpPr>
        <p:spPr>
          <a:xfrm>
            <a:off x="179997" y="5778005"/>
            <a:ext cx="3510279" cy="216535"/>
          </a:xfrm>
          <a:prstGeom prst="rect">
            <a:avLst/>
          </a:prstGeom>
          <a:solidFill>
            <a:srgbClr val="B5D0ED"/>
          </a:solidFill>
        </p:spPr>
        <p:txBody>
          <a:bodyPr vert="horz" wrap="square" lIns="0" tIns="0" rIns="0" bIns="0" rtlCol="0">
            <a:spAutoFit/>
          </a:bodyPr>
          <a:lstStyle/>
          <a:p>
            <a:pPr marL="71755">
              <a:lnSpc>
                <a:spcPts val="1535"/>
              </a:lnSpc>
            </a:pPr>
            <a:r>
              <a:rPr sz="1300" b="1" dirty="0">
                <a:solidFill>
                  <a:srgbClr val="4876B9"/>
                </a:solidFill>
                <a:latin typeface="Calibri"/>
                <a:cs typeface="Calibri"/>
              </a:rPr>
              <a:t>Asset</a:t>
            </a:r>
            <a:r>
              <a:rPr sz="1300" b="1" spc="-25" dirty="0">
                <a:solidFill>
                  <a:srgbClr val="4876B9"/>
                </a:solidFill>
                <a:latin typeface="Calibri"/>
                <a:cs typeface="Calibri"/>
              </a:rPr>
              <a:t> </a:t>
            </a:r>
            <a:r>
              <a:rPr sz="1300" b="1" spc="-10" dirty="0">
                <a:solidFill>
                  <a:srgbClr val="4876B9"/>
                </a:solidFill>
                <a:latin typeface="Calibri"/>
                <a:cs typeface="Calibri"/>
              </a:rPr>
              <a:t>Breakdown</a:t>
            </a:r>
            <a:endParaRPr sz="1300">
              <a:latin typeface="Calibri"/>
              <a:cs typeface="Calibri"/>
            </a:endParaRPr>
          </a:p>
        </p:txBody>
      </p:sp>
      <p:sp>
        <p:nvSpPr>
          <p:cNvPr id="8" name="object 8"/>
          <p:cNvSpPr txBox="1"/>
          <p:nvPr/>
        </p:nvSpPr>
        <p:spPr>
          <a:xfrm>
            <a:off x="179997" y="8207997"/>
            <a:ext cx="3510279" cy="216535"/>
          </a:xfrm>
          <a:prstGeom prst="rect">
            <a:avLst/>
          </a:prstGeom>
          <a:solidFill>
            <a:srgbClr val="B5D0ED"/>
          </a:solidFill>
        </p:spPr>
        <p:txBody>
          <a:bodyPr vert="horz" wrap="square" lIns="0" tIns="0" rIns="0" bIns="0" rtlCol="0">
            <a:spAutoFit/>
          </a:bodyPr>
          <a:lstStyle/>
          <a:p>
            <a:pPr marL="71755">
              <a:lnSpc>
                <a:spcPts val="1535"/>
              </a:lnSpc>
            </a:pPr>
            <a:r>
              <a:rPr sz="1300" b="1" dirty="0">
                <a:solidFill>
                  <a:srgbClr val="4876B9"/>
                </a:solidFill>
                <a:latin typeface="Calibri"/>
                <a:cs typeface="Calibri"/>
              </a:rPr>
              <a:t>Historical</a:t>
            </a:r>
            <a:r>
              <a:rPr sz="1300" b="1" spc="-60" dirty="0">
                <a:solidFill>
                  <a:srgbClr val="4876B9"/>
                </a:solidFill>
                <a:latin typeface="Calibri"/>
                <a:cs typeface="Calibri"/>
              </a:rPr>
              <a:t> </a:t>
            </a:r>
            <a:r>
              <a:rPr sz="1300" b="1" spc="-10" dirty="0">
                <a:solidFill>
                  <a:srgbClr val="4876B9"/>
                </a:solidFill>
                <a:latin typeface="Calibri"/>
                <a:cs typeface="Calibri"/>
              </a:rPr>
              <a:t>Performance</a:t>
            </a:r>
            <a:endParaRPr sz="1300">
              <a:latin typeface="Calibri"/>
              <a:cs typeface="Calibri"/>
            </a:endParaRPr>
          </a:p>
        </p:txBody>
      </p:sp>
      <p:sp>
        <p:nvSpPr>
          <p:cNvPr id="9" name="object 9"/>
          <p:cNvSpPr txBox="1"/>
          <p:nvPr/>
        </p:nvSpPr>
        <p:spPr>
          <a:xfrm>
            <a:off x="3869994" y="5778005"/>
            <a:ext cx="3510279" cy="216535"/>
          </a:xfrm>
          <a:prstGeom prst="rect">
            <a:avLst/>
          </a:prstGeom>
          <a:solidFill>
            <a:srgbClr val="B5D0ED"/>
          </a:solidFill>
          <a:ln>
            <a:solidFill>
              <a:srgbClr val="B5D0ED"/>
            </a:solidFill>
          </a:ln>
        </p:spPr>
        <p:txBody>
          <a:bodyPr vert="horz" wrap="square" lIns="0" tIns="0" rIns="0" bIns="0" rtlCol="0">
            <a:spAutoFit/>
          </a:bodyPr>
          <a:lstStyle/>
          <a:p>
            <a:pPr marL="71755">
              <a:lnSpc>
                <a:spcPts val="1535"/>
              </a:lnSpc>
            </a:pPr>
            <a:r>
              <a:rPr sz="1300" b="1" spc="-30" dirty="0">
                <a:solidFill>
                  <a:srgbClr val="4876B9"/>
                </a:solidFill>
                <a:latin typeface="Calibri"/>
                <a:cs typeface="Calibri"/>
              </a:rPr>
              <a:t>Top</a:t>
            </a:r>
            <a:r>
              <a:rPr sz="1300" b="1" spc="-25" dirty="0">
                <a:solidFill>
                  <a:srgbClr val="4876B9"/>
                </a:solidFill>
                <a:latin typeface="Calibri"/>
                <a:cs typeface="Calibri"/>
              </a:rPr>
              <a:t> </a:t>
            </a:r>
            <a:r>
              <a:rPr sz="1300" b="1" dirty="0">
                <a:solidFill>
                  <a:srgbClr val="4876B9"/>
                </a:solidFill>
                <a:latin typeface="Calibri"/>
                <a:cs typeface="Calibri"/>
              </a:rPr>
              <a:t>10</a:t>
            </a:r>
            <a:r>
              <a:rPr sz="1300" b="1" spc="-25" dirty="0">
                <a:solidFill>
                  <a:srgbClr val="4876B9"/>
                </a:solidFill>
                <a:latin typeface="Calibri"/>
                <a:cs typeface="Calibri"/>
              </a:rPr>
              <a:t> </a:t>
            </a:r>
            <a:r>
              <a:rPr sz="1300" b="1" dirty="0">
                <a:solidFill>
                  <a:srgbClr val="4876B9"/>
                </a:solidFill>
                <a:latin typeface="Calibri"/>
                <a:cs typeface="Calibri"/>
              </a:rPr>
              <a:t>Underlying</a:t>
            </a:r>
            <a:r>
              <a:rPr sz="1300" b="1" spc="-25" dirty="0">
                <a:solidFill>
                  <a:srgbClr val="4876B9"/>
                </a:solidFill>
                <a:latin typeface="Calibri"/>
                <a:cs typeface="Calibri"/>
              </a:rPr>
              <a:t> </a:t>
            </a:r>
            <a:r>
              <a:rPr sz="1300" b="1" spc="-10" dirty="0">
                <a:solidFill>
                  <a:srgbClr val="4876B9"/>
                </a:solidFill>
                <a:latin typeface="Calibri"/>
                <a:cs typeface="Calibri"/>
              </a:rPr>
              <a:t>Exposures</a:t>
            </a:r>
            <a:endParaRPr sz="1300">
              <a:latin typeface="Calibri"/>
              <a:cs typeface="Calibri"/>
            </a:endParaRPr>
          </a:p>
        </p:txBody>
      </p:sp>
      <p:sp>
        <p:nvSpPr>
          <p:cNvPr id="10" name="object 10"/>
          <p:cNvSpPr txBox="1"/>
          <p:nvPr/>
        </p:nvSpPr>
        <p:spPr>
          <a:xfrm>
            <a:off x="3869994" y="8207997"/>
            <a:ext cx="3510279" cy="216535"/>
          </a:xfrm>
          <a:prstGeom prst="rect">
            <a:avLst/>
          </a:prstGeom>
          <a:solidFill>
            <a:srgbClr val="B5D0ED"/>
          </a:solidFill>
        </p:spPr>
        <p:txBody>
          <a:bodyPr vert="horz" wrap="square" lIns="0" tIns="0" rIns="0" bIns="0" rtlCol="0">
            <a:spAutoFit/>
          </a:bodyPr>
          <a:lstStyle/>
          <a:p>
            <a:pPr marL="71755">
              <a:lnSpc>
                <a:spcPts val="1535"/>
              </a:lnSpc>
            </a:pPr>
            <a:r>
              <a:rPr sz="1300" b="1" spc="-10" dirty="0">
                <a:solidFill>
                  <a:srgbClr val="4876B9"/>
                </a:solidFill>
                <a:latin typeface="Calibri"/>
                <a:cs typeface="Calibri"/>
              </a:rPr>
              <a:t>Portfolio</a:t>
            </a:r>
            <a:r>
              <a:rPr sz="1300" b="1" spc="-25" dirty="0">
                <a:solidFill>
                  <a:srgbClr val="4876B9"/>
                </a:solidFill>
                <a:latin typeface="Calibri"/>
                <a:cs typeface="Calibri"/>
              </a:rPr>
              <a:t> </a:t>
            </a:r>
            <a:r>
              <a:rPr sz="1300" b="1" dirty="0">
                <a:solidFill>
                  <a:srgbClr val="4876B9"/>
                </a:solidFill>
                <a:latin typeface="Calibri"/>
                <a:cs typeface="Calibri"/>
              </a:rPr>
              <a:t>Rating</a:t>
            </a:r>
            <a:r>
              <a:rPr sz="1300" b="1" spc="-30" dirty="0">
                <a:solidFill>
                  <a:srgbClr val="4876B9"/>
                </a:solidFill>
                <a:latin typeface="Calibri"/>
                <a:cs typeface="Calibri"/>
              </a:rPr>
              <a:t> </a:t>
            </a:r>
            <a:r>
              <a:rPr sz="1300" b="1" spc="-10" dirty="0">
                <a:solidFill>
                  <a:srgbClr val="4876B9"/>
                </a:solidFill>
                <a:latin typeface="Calibri"/>
                <a:cs typeface="Calibri"/>
              </a:rPr>
              <a:t>Breakdown</a:t>
            </a:r>
            <a:endParaRPr sz="1300">
              <a:latin typeface="Calibri"/>
              <a:cs typeface="Calibri"/>
            </a:endParaRPr>
          </a:p>
        </p:txBody>
      </p:sp>
      <p:sp>
        <p:nvSpPr>
          <p:cNvPr id="17" name="object 17"/>
          <p:cNvSpPr txBox="1"/>
          <p:nvPr/>
        </p:nvSpPr>
        <p:spPr>
          <a:xfrm>
            <a:off x="2507273" y="1881591"/>
            <a:ext cx="4886960" cy="764248"/>
          </a:xfrm>
          <a:prstGeom prst="rect">
            <a:avLst/>
          </a:prstGeom>
        </p:spPr>
        <p:txBody>
          <a:bodyPr vert="horz" wrap="square" lIns="0" tIns="12700" rIns="0" bIns="0" rtlCol="0">
            <a:spAutoFit/>
          </a:bodyPr>
          <a:lstStyle/>
          <a:p>
            <a:pPr marL="0" marR="0" lvl="0" indent="0" algn="just" defTabSz="914400" rtl="0" eaLnBrk="1" fontAlgn="base" latinLnBrk="0" hangingPunct="1">
              <a:lnSpc>
                <a:spcPts val="1200"/>
              </a:lnSpc>
              <a:spcBef>
                <a:spcPct val="0"/>
              </a:spcBef>
              <a:spcAft>
                <a:spcPct val="0"/>
              </a:spcAft>
              <a:buClrTx/>
              <a:buSzTx/>
              <a:buFontTx/>
              <a:buNone/>
              <a:tabLst/>
            </a:pPr>
            <a:r>
              <a:rPr kumimoji="0" lang="en-US" altLang="fr-FR" sz="700" b="0" i="0" u="none" strike="noStrike" cap="none" normalizeH="0" baseline="0" dirty="0">
                <a:ln>
                  <a:noFill/>
                </a:ln>
                <a:solidFill>
                  <a:srgbClr val="404040"/>
                </a:solidFill>
                <a:effectLst/>
                <a:latin typeface="Arial" charset="0"/>
                <a:ea typeface="Calibri" pitchFamily="34" charset="0"/>
                <a:cs typeface="Times New Roman" pitchFamily="18" charset="0"/>
              </a:rPr>
              <a:t>BNP Paribas Asset Management Europe (“BNPP AM”) is the Investment Manager of Volta Finance Limited (“Volta”). Volta’s investment objectives are to preserve capital across the credit cycle and to provide a stable stream of income to its Shareholders through dividends. For this purpose, Volta pursues a multi-asset investment strategy on deals, vehicles and arrangements that provide leveraged exposure to target Underlying Assets (including corporate credit, residential and commercial mortgages, auto and student loans, credit card and lease receivables).</a:t>
            </a:r>
            <a:endParaRPr kumimoji="0" lang="fr-FR" altLang="fr-FR" sz="700" b="0" i="0" u="none" strike="noStrike" cap="none" normalizeH="0" baseline="0" dirty="0">
              <a:ln>
                <a:noFill/>
              </a:ln>
              <a:solidFill>
                <a:srgbClr val="404040"/>
              </a:solidFill>
              <a:effectLst/>
              <a:latin typeface="Arial" charset="0"/>
              <a:ea typeface="Calibri" pitchFamily="34" charset="0"/>
              <a:cs typeface="Times New Roman" pitchFamily="18" charset="0"/>
            </a:endParaRPr>
          </a:p>
        </p:txBody>
      </p:sp>
      <p:sp>
        <p:nvSpPr>
          <p:cNvPr id="18" name="object 18"/>
          <p:cNvSpPr txBox="1">
            <a:spLocks noGrp="1"/>
          </p:cNvSpPr>
          <p:nvPr>
            <p:ph type="title"/>
          </p:nvPr>
        </p:nvSpPr>
        <p:spPr>
          <a:xfrm>
            <a:off x="2184902" y="814225"/>
            <a:ext cx="2092960" cy="359073"/>
          </a:xfrm>
          <a:prstGeom prst="rect">
            <a:avLst/>
          </a:prstGeom>
        </p:spPr>
        <p:txBody>
          <a:bodyPr vert="horz" wrap="square" lIns="0" tIns="12700" rIns="0" bIns="0" rtlCol="0">
            <a:spAutoFit/>
          </a:bodyPr>
          <a:lstStyle/>
          <a:p>
            <a:pPr marL="12700">
              <a:lnSpc>
                <a:spcPts val="2680"/>
              </a:lnSpc>
              <a:spcBef>
                <a:spcPts val="100"/>
              </a:spcBef>
            </a:pPr>
            <a:r>
              <a:rPr spc="-10" dirty="0"/>
              <a:t>Volta</a:t>
            </a:r>
            <a:r>
              <a:rPr spc="-70" dirty="0"/>
              <a:t> </a:t>
            </a:r>
            <a:r>
              <a:rPr dirty="0"/>
              <a:t>Finance</a:t>
            </a:r>
            <a:r>
              <a:rPr spc="-60" dirty="0"/>
              <a:t> </a:t>
            </a:r>
            <a:r>
              <a:rPr spc="-25" dirty="0"/>
              <a:t>Ltd</a:t>
            </a:r>
          </a:p>
        </p:txBody>
      </p:sp>
      <p:sp>
        <p:nvSpPr>
          <p:cNvPr id="19" name="object 19"/>
          <p:cNvSpPr txBox="1"/>
          <p:nvPr/>
        </p:nvSpPr>
        <p:spPr>
          <a:xfrm>
            <a:off x="2481900" y="5161622"/>
            <a:ext cx="4268150" cy="489878"/>
          </a:xfrm>
          <a:prstGeom prst="rect">
            <a:avLst/>
          </a:prstGeom>
        </p:spPr>
        <p:txBody>
          <a:bodyPr vert="horz" wrap="square" lIns="0" tIns="12700" rIns="0" bIns="0" rtlCol="0">
            <a:spAutoFit/>
          </a:bodyPr>
          <a:lstStyle/>
          <a:p>
            <a:pPr marL="38100">
              <a:lnSpc>
                <a:spcPct val="100000"/>
              </a:lnSpc>
              <a:spcBef>
                <a:spcPts val="100"/>
              </a:spcBef>
            </a:pPr>
            <a:r>
              <a:rPr lang="en-US" sz="675" b="0" i="1" baseline="30864" dirty="0">
                <a:solidFill>
                  <a:schemeClr val="bg1">
                    <a:lumMod val="50000"/>
                  </a:schemeClr>
                </a:solidFill>
                <a:latin typeface="Calibri Light"/>
                <a:cs typeface="Calibri Light"/>
              </a:rPr>
              <a:t>1</a:t>
            </a:r>
            <a:r>
              <a:rPr lang="en-US" sz="675" b="0" i="1" spc="-15" baseline="30864" dirty="0">
                <a:solidFill>
                  <a:schemeClr val="bg1">
                    <a:lumMod val="50000"/>
                  </a:schemeClr>
                </a:solidFill>
                <a:latin typeface="Calibri Light"/>
                <a:cs typeface="Calibri Light"/>
              </a:rPr>
              <a:t> </a:t>
            </a:r>
            <a:r>
              <a:rPr lang="en-US" altLang="fr-FR" sz="700" i="1" dirty="0">
                <a:solidFill>
                  <a:schemeClr val="bg1">
                    <a:lumMod val="50000"/>
                  </a:schemeClr>
                </a:solidFill>
                <a:ea typeface="Calibri" panose="020F0502020204030204" pitchFamily="34" charset="0"/>
                <a:cs typeface="Times New Roman" panose="02020603050405020304" pitchFamily="18" charset="0"/>
              </a:rPr>
              <a:t>Share (VTA.NA) performance (annualised figures with dividends re-invested). Source: Bbg (TRA function) </a:t>
            </a:r>
            <a:r>
              <a:rPr lang="en-US" sz="675" b="0" i="1" baseline="30864" dirty="0">
                <a:solidFill>
                  <a:schemeClr val="bg1">
                    <a:lumMod val="50000"/>
                  </a:schemeClr>
                </a:solidFill>
                <a:latin typeface="Calibri Light"/>
                <a:cs typeface="Calibri Light"/>
              </a:rPr>
              <a:t>2</a:t>
            </a:r>
            <a:r>
              <a:rPr lang="en-US" sz="675" b="0" i="1" spc="-7" baseline="30864" dirty="0">
                <a:solidFill>
                  <a:schemeClr val="bg1">
                    <a:lumMod val="50000"/>
                  </a:schemeClr>
                </a:solidFill>
                <a:latin typeface="Calibri Light"/>
                <a:cs typeface="Calibri Light"/>
              </a:rPr>
              <a:t> </a:t>
            </a:r>
            <a:r>
              <a:rPr lang="en-US" altLang="fr-FR" sz="700" i="1" dirty="0">
                <a:solidFill>
                  <a:schemeClr val="bg1">
                    <a:lumMod val="50000"/>
                  </a:schemeClr>
                </a:solidFill>
                <a:ea typeface="Calibri" panose="020F0502020204030204" pitchFamily="34" charset="0"/>
                <a:cs typeface="Times New Roman" panose="02020603050405020304" pitchFamily="18" charset="0"/>
              </a:rPr>
              <a:t>Performance of published NAV (including dividend payments)</a:t>
            </a:r>
            <a:r>
              <a:rPr lang="en-US" sz="800" b="0" i="1" spc="-10" dirty="0">
                <a:solidFill>
                  <a:schemeClr val="bg1">
                    <a:lumMod val="50000"/>
                  </a:schemeClr>
                </a:solidFill>
                <a:latin typeface="Calibri Light"/>
                <a:cs typeface="Calibri Light"/>
              </a:rPr>
              <a:t>.</a:t>
            </a:r>
            <a:endParaRPr lang="en-US" sz="800" dirty="0">
              <a:solidFill>
                <a:schemeClr val="bg1">
                  <a:lumMod val="50000"/>
                </a:schemeClr>
              </a:solidFill>
              <a:latin typeface="Calibri Light"/>
              <a:cs typeface="Calibri Light"/>
            </a:endParaRPr>
          </a:p>
          <a:p>
            <a:pPr marL="38100">
              <a:lnSpc>
                <a:spcPct val="100000"/>
              </a:lnSpc>
            </a:pPr>
            <a:r>
              <a:rPr lang="fr-FR" sz="675" b="0" i="1" baseline="30864" dirty="0">
                <a:solidFill>
                  <a:schemeClr val="bg1">
                    <a:lumMod val="50000"/>
                  </a:schemeClr>
                </a:solidFill>
                <a:latin typeface="Calibri Light"/>
                <a:cs typeface="Calibri Light"/>
              </a:rPr>
              <a:t>3</a:t>
            </a:r>
            <a:r>
              <a:rPr lang="fr-FR" sz="675" b="0" i="1" spc="-15" baseline="30864" dirty="0">
                <a:solidFill>
                  <a:schemeClr val="bg1">
                    <a:lumMod val="50000"/>
                  </a:schemeClr>
                </a:solidFill>
                <a:latin typeface="Calibri Light"/>
                <a:cs typeface="Calibri Light"/>
              </a:rPr>
              <a:t> </a:t>
            </a:r>
            <a:r>
              <a:rPr lang="en-US" altLang="fr-FR" sz="700" i="1" dirty="0">
                <a:solidFill>
                  <a:schemeClr val="bg1">
                    <a:lumMod val="50000"/>
                  </a:schemeClr>
                </a:solidFill>
                <a:ea typeface="Calibri" panose="020F0502020204030204" pitchFamily="34" charset="0"/>
                <a:cs typeface="Times New Roman" panose="02020603050405020304" pitchFamily="18" charset="0"/>
              </a:rPr>
              <a:t>Calculated as the most recent annual dividend payments versus the month-end share price (VTA.NA)</a:t>
            </a:r>
            <a:r>
              <a:rPr lang="fr-FR" sz="800" b="0" i="1" spc="-10" dirty="0">
                <a:solidFill>
                  <a:schemeClr val="bg1">
                    <a:lumMod val="50000"/>
                  </a:schemeClr>
                </a:solidFill>
                <a:latin typeface="Calibri Light"/>
                <a:cs typeface="Calibri Light"/>
              </a:rPr>
              <a:t>.</a:t>
            </a:r>
            <a:endParaRPr lang="fr-FR" sz="800" dirty="0">
              <a:solidFill>
                <a:schemeClr val="bg1">
                  <a:lumMod val="50000"/>
                </a:schemeClr>
              </a:solidFill>
              <a:latin typeface="Calibri Light"/>
              <a:cs typeface="Calibri Light"/>
            </a:endParaRPr>
          </a:p>
          <a:p>
            <a:pPr marL="38100">
              <a:lnSpc>
                <a:spcPct val="100000"/>
              </a:lnSpc>
            </a:pPr>
            <a:r>
              <a:rPr sz="675" b="0" i="1" baseline="30864" dirty="0">
                <a:solidFill>
                  <a:schemeClr val="bg1">
                    <a:lumMod val="50000"/>
                  </a:schemeClr>
                </a:solidFill>
                <a:latin typeface="Calibri Light"/>
                <a:cs typeface="Calibri Light"/>
              </a:rPr>
              <a:t>4</a:t>
            </a:r>
            <a:r>
              <a:rPr sz="675" b="0" i="1" spc="-7" baseline="30864" dirty="0">
                <a:solidFill>
                  <a:schemeClr val="bg1">
                    <a:lumMod val="50000"/>
                  </a:schemeClr>
                </a:solidFill>
                <a:latin typeface="Calibri Light"/>
                <a:cs typeface="Calibri Light"/>
              </a:rPr>
              <a:t> </a:t>
            </a:r>
            <a:r>
              <a:rPr lang="en-US" altLang="fr-FR" sz="700" i="1" dirty="0">
                <a:solidFill>
                  <a:schemeClr val="bg1">
                    <a:lumMod val="50000"/>
                  </a:schemeClr>
                </a:solidFill>
                <a:ea typeface="Calibri" panose="020F0502020204030204" pitchFamily="34" charset="0"/>
                <a:cs typeface="Times New Roman" panose="02020603050405020304" pitchFamily="18" charset="0"/>
              </a:rPr>
              <a:t>Calculated as total income divided by the most recent annual dividend payments</a:t>
            </a:r>
            <a:r>
              <a:rPr sz="800" b="0" i="1" spc="-10" dirty="0">
                <a:solidFill>
                  <a:schemeClr val="bg1">
                    <a:lumMod val="50000"/>
                  </a:schemeClr>
                </a:solidFill>
                <a:latin typeface="Calibri Light"/>
                <a:cs typeface="Calibri Light"/>
              </a:rPr>
              <a:t>.</a:t>
            </a:r>
            <a:endParaRPr sz="800" dirty="0">
              <a:solidFill>
                <a:schemeClr val="bg1">
                  <a:lumMod val="50000"/>
                </a:schemeClr>
              </a:solidFill>
              <a:latin typeface="Calibri Light"/>
              <a:cs typeface="Calibri Light"/>
            </a:endParaRPr>
          </a:p>
        </p:txBody>
      </p:sp>
      <p:sp>
        <p:nvSpPr>
          <p:cNvPr id="20" name="object 20"/>
          <p:cNvSpPr txBox="1"/>
          <p:nvPr/>
        </p:nvSpPr>
        <p:spPr>
          <a:xfrm>
            <a:off x="179997" y="1656003"/>
            <a:ext cx="2160270" cy="3978275"/>
          </a:xfrm>
          <a:prstGeom prst="rect">
            <a:avLst/>
          </a:prstGeom>
          <a:noFill/>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marL="206375">
              <a:lnSpc>
                <a:spcPct val="100000"/>
              </a:lnSpc>
              <a:spcBef>
                <a:spcPts val="990"/>
              </a:spcBef>
            </a:pPr>
            <a:r>
              <a:rPr sz="1200" b="0" dirty="0">
                <a:solidFill>
                  <a:srgbClr val="231F20"/>
                </a:solidFill>
                <a:latin typeface="Calibri Light"/>
                <a:cs typeface="Calibri Light"/>
              </a:rPr>
              <a:t>L : 60 mm</a:t>
            </a:r>
            <a:r>
              <a:rPr sz="1200" b="0" spc="-5" dirty="0">
                <a:solidFill>
                  <a:srgbClr val="231F20"/>
                </a:solidFill>
                <a:latin typeface="Calibri Light"/>
                <a:cs typeface="Calibri Light"/>
              </a:rPr>
              <a:t> </a:t>
            </a:r>
            <a:r>
              <a:rPr sz="1200" b="0" dirty="0">
                <a:solidFill>
                  <a:srgbClr val="231F20"/>
                </a:solidFill>
                <a:latin typeface="Calibri Light"/>
                <a:cs typeface="Calibri Light"/>
              </a:rPr>
              <a:t>X</a:t>
            </a:r>
            <a:r>
              <a:rPr sz="1200" b="0" spc="-5" dirty="0">
                <a:solidFill>
                  <a:srgbClr val="231F20"/>
                </a:solidFill>
                <a:latin typeface="Calibri Light"/>
                <a:cs typeface="Calibri Light"/>
              </a:rPr>
              <a:t> </a:t>
            </a:r>
            <a:r>
              <a:rPr sz="1200" b="0" dirty="0">
                <a:solidFill>
                  <a:srgbClr val="231F20"/>
                </a:solidFill>
                <a:latin typeface="Calibri Light"/>
                <a:cs typeface="Calibri Light"/>
              </a:rPr>
              <a:t>110,5 </a:t>
            </a:r>
            <a:r>
              <a:rPr sz="1200" b="0" spc="-25" dirty="0">
                <a:solidFill>
                  <a:srgbClr val="231F20"/>
                </a:solidFill>
                <a:latin typeface="Calibri Light"/>
                <a:cs typeface="Calibri Light"/>
              </a:rPr>
              <a:t>mm</a:t>
            </a:r>
            <a:endParaRPr sz="1200" dirty="0">
              <a:latin typeface="Calibri Light"/>
              <a:cs typeface="Calibri Light"/>
            </a:endParaRPr>
          </a:p>
        </p:txBody>
      </p:sp>
      <p:sp>
        <p:nvSpPr>
          <p:cNvPr id="21" name="object 21"/>
          <p:cNvSpPr txBox="1"/>
          <p:nvPr/>
        </p:nvSpPr>
        <p:spPr>
          <a:xfrm>
            <a:off x="2519997" y="3063608"/>
            <a:ext cx="4860290" cy="514800"/>
          </a:xfrm>
          <a:prstGeom prst="rect">
            <a:avLst/>
          </a:prstGeom>
          <a:noFill/>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p:txBody>
      </p:sp>
      <p:sp>
        <p:nvSpPr>
          <p:cNvPr id="22" name="object 22"/>
          <p:cNvSpPr txBox="1"/>
          <p:nvPr/>
        </p:nvSpPr>
        <p:spPr>
          <a:xfrm>
            <a:off x="179997" y="6120003"/>
            <a:ext cx="3510279" cy="1980564"/>
          </a:xfrm>
          <a:prstGeom prst="rect">
            <a:avLst/>
          </a:prstGeom>
          <a:noFill/>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spcBef>
                <a:spcPts val="25"/>
              </a:spcBef>
            </a:pPr>
            <a:endParaRPr sz="1050" dirty="0">
              <a:latin typeface="Times New Roman"/>
              <a:cs typeface="Times New Roman"/>
            </a:endParaRPr>
          </a:p>
          <a:p>
            <a:pPr marL="869315">
              <a:lnSpc>
                <a:spcPct val="100000"/>
              </a:lnSpc>
            </a:pPr>
            <a:r>
              <a:rPr sz="1200" b="0" dirty="0">
                <a:solidFill>
                  <a:srgbClr val="231F20"/>
                </a:solidFill>
                <a:latin typeface="Calibri Light"/>
                <a:cs typeface="Calibri Light"/>
              </a:rPr>
              <a:t>L : 97,5 mm</a:t>
            </a:r>
            <a:r>
              <a:rPr sz="1200" b="0" spc="-5" dirty="0">
                <a:solidFill>
                  <a:srgbClr val="231F20"/>
                </a:solidFill>
                <a:latin typeface="Calibri Light"/>
                <a:cs typeface="Calibri Light"/>
              </a:rPr>
              <a:t> </a:t>
            </a:r>
            <a:r>
              <a:rPr sz="1200" b="0" dirty="0">
                <a:solidFill>
                  <a:srgbClr val="231F20"/>
                </a:solidFill>
                <a:latin typeface="Calibri Light"/>
                <a:cs typeface="Calibri Light"/>
              </a:rPr>
              <a:t>X</a:t>
            </a:r>
            <a:r>
              <a:rPr sz="1200" b="0" spc="-5" dirty="0">
                <a:solidFill>
                  <a:srgbClr val="231F20"/>
                </a:solidFill>
                <a:latin typeface="Calibri Light"/>
                <a:cs typeface="Calibri Light"/>
              </a:rPr>
              <a:t> </a:t>
            </a:r>
            <a:r>
              <a:rPr sz="1200" b="0" dirty="0">
                <a:solidFill>
                  <a:srgbClr val="231F20"/>
                </a:solidFill>
                <a:latin typeface="Calibri Light"/>
                <a:cs typeface="Calibri Light"/>
              </a:rPr>
              <a:t>55 </a:t>
            </a:r>
            <a:r>
              <a:rPr sz="1200" b="0" spc="-25" dirty="0">
                <a:solidFill>
                  <a:srgbClr val="231F20"/>
                </a:solidFill>
                <a:latin typeface="Calibri Light"/>
                <a:cs typeface="Calibri Light"/>
              </a:rPr>
              <a:t>mm</a:t>
            </a:r>
            <a:endParaRPr sz="1200" dirty="0">
              <a:latin typeface="Calibri Light"/>
              <a:cs typeface="Calibri Light"/>
            </a:endParaRPr>
          </a:p>
        </p:txBody>
      </p:sp>
      <p:sp>
        <p:nvSpPr>
          <p:cNvPr id="23" name="object 23"/>
          <p:cNvSpPr txBox="1"/>
          <p:nvPr/>
        </p:nvSpPr>
        <p:spPr>
          <a:xfrm>
            <a:off x="179997" y="8532609"/>
            <a:ext cx="3510279" cy="1800225"/>
          </a:xfrm>
          <a:prstGeom prst="rect">
            <a:avLst/>
          </a:prstGeom>
          <a:noFill/>
        </p:spPr>
        <p:txBody>
          <a:bodyPr vert="horz" wrap="square" lIns="0" tIns="0" rIns="0" bIns="0" rtlCol="0">
            <a:spAutoFit/>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20"/>
              </a:spcBef>
            </a:pPr>
            <a:endParaRPr sz="1350">
              <a:latin typeface="Times New Roman"/>
              <a:cs typeface="Times New Roman"/>
            </a:endParaRPr>
          </a:p>
          <a:p>
            <a:pPr marL="869315">
              <a:lnSpc>
                <a:spcPct val="100000"/>
              </a:lnSpc>
            </a:pPr>
            <a:r>
              <a:rPr sz="1200" b="0" dirty="0">
                <a:solidFill>
                  <a:srgbClr val="231F20"/>
                </a:solidFill>
                <a:latin typeface="Calibri Light"/>
                <a:cs typeface="Calibri Light"/>
              </a:rPr>
              <a:t>L : 97,5 mm</a:t>
            </a:r>
            <a:r>
              <a:rPr sz="1200" b="0" spc="-5" dirty="0">
                <a:solidFill>
                  <a:srgbClr val="231F20"/>
                </a:solidFill>
                <a:latin typeface="Calibri Light"/>
                <a:cs typeface="Calibri Light"/>
              </a:rPr>
              <a:t> </a:t>
            </a:r>
            <a:r>
              <a:rPr sz="1200" b="0" dirty="0">
                <a:solidFill>
                  <a:srgbClr val="231F20"/>
                </a:solidFill>
                <a:latin typeface="Calibri Light"/>
                <a:cs typeface="Calibri Light"/>
              </a:rPr>
              <a:t>X</a:t>
            </a:r>
            <a:r>
              <a:rPr sz="1200" b="0" spc="-5" dirty="0">
                <a:solidFill>
                  <a:srgbClr val="231F20"/>
                </a:solidFill>
                <a:latin typeface="Calibri Light"/>
                <a:cs typeface="Calibri Light"/>
              </a:rPr>
              <a:t> </a:t>
            </a:r>
            <a:r>
              <a:rPr sz="1200" b="0" dirty="0">
                <a:solidFill>
                  <a:srgbClr val="231F20"/>
                </a:solidFill>
                <a:latin typeface="Calibri Light"/>
                <a:cs typeface="Calibri Light"/>
              </a:rPr>
              <a:t>50 </a:t>
            </a:r>
            <a:r>
              <a:rPr sz="1200" b="0" spc="-25" dirty="0">
                <a:solidFill>
                  <a:srgbClr val="231F20"/>
                </a:solidFill>
                <a:latin typeface="Calibri Light"/>
                <a:cs typeface="Calibri Light"/>
              </a:rPr>
              <a:t>mm</a:t>
            </a:r>
            <a:endParaRPr sz="1200">
              <a:latin typeface="Calibri Light"/>
              <a:cs typeface="Calibri Light"/>
            </a:endParaRPr>
          </a:p>
        </p:txBody>
      </p:sp>
      <p:sp>
        <p:nvSpPr>
          <p:cNvPr id="24" name="object 24"/>
          <p:cNvSpPr txBox="1"/>
          <p:nvPr/>
        </p:nvSpPr>
        <p:spPr>
          <a:xfrm>
            <a:off x="3869994" y="6120003"/>
            <a:ext cx="3510279" cy="900246"/>
          </a:xfrm>
          <a:prstGeom prst="rect">
            <a:avLst/>
          </a:prstGeom>
          <a:noFill/>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spcBef>
                <a:spcPts val="25"/>
              </a:spcBef>
            </a:pPr>
            <a:endParaRPr sz="1050" dirty="0">
              <a:latin typeface="Times New Roman"/>
              <a:cs typeface="Times New Roman"/>
            </a:endParaRPr>
          </a:p>
        </p:txBody>
      </p:sp>
      <p:sp>
        <p:nvSpPr>
          <p:cNvPr id="25" name="object 25"/>
          <p:cNvSpPr txBox="1"/>
          <p:nvPr/>
        </p:nvSpPr>
        <p:spPr>
          <a:xfrm>
            <a:off x="3869994" y="8532609"/>
            <a:ext cx="3510279" cy="1800225"/>
          </a:xfrm>
          <a:prstGeom prst="rect">
            <a:avLst/>
          </a:prstGeom>
          <a:noFill/>
        </p:spPr>
        <p:txBody>
          <a:bodyPr vert="horz" wrap="square" lIns="0" tIns="0" rIns="0" bIns="0" rtlCol="0">
            <a:spAutoFit/>
          </a:bodyPr>
          <a:lstStyle/>
          <a:p>
            <a:pPr>
              <a:lnSpc>
                <a:spcPct val="100000"/>
              </a:lnSpc>
            </a:pPr>
            <a:endParaRPr sz="1200">
              <a:latin typeface="Times New Roman"/>
              <a:cs typeface="Times New Roman"/>
            </a:endParaRPr>
          </a:p>
          <a:p>
            <a:pPr>
              <a:lnSpc>
                <a:spcPct val="100000"/>
              </a:lnSpc>
            </a:pPr>
            <a:endParaRPr sz="1200">
              <a:latin typeface="Times New Roman"/>
              <a:cs typeface="Times New Roman"/>
            </a:endParaRPr>
          </a:p>
          <a:p>
            <a:pPr>
              <a:lnSpc>
                <a:spcPct val="100000"/>
              </a:lnSpc>
              <a:spcBef>
                <a:spcPts val="20"/>
              </a:spcBef>
            </a:pPr>
            <a:endParaRPr sz="1350">
              <a:latin typeface="Times New Roman"/>
              <a:cs typeface="Times New Roman"/>
            </a:endParaRPr>
          </a:p>
          <a:p>
            <a:pPr marL="833755">
              <a:lnSpc>
                <a:spcPct val="100000"/>
              </a:lnSpc>
            </a:pPr>
            <a:r>
              <a:rPr sz="1200" b="0" dirty="0">
                <a:solidFill>
                  <a:srgbClr val="231F20"/>
                </a:solidFill>
                <a:latin typeface="Calibri Light"/>
                <a:cs typeface="Calibri Light"/>
              </a:rPr>
              <a:t>L : 97,5 mm</a:t>
            </a:r>
            <a:r>
              <a:rPr sz="1200" b="0" spc="-5" dirty="0">
                <a:solidFill>
                  <a:srgbClr val="231F20"/>
                </a:solidFill>
                <a:latin typeface="Calibri Light"/>
                <a:cs typeface="Calibri Light"/>
              </a:rPr>
              <a:t> </a:t>
            </a:r>
            <a:r>
              <a:rPr sz="1200" b="0" dirty="0">
                <a:solidFill>
                  <a:srgbClr val="231F20"/>
                </a:solidFill>
                <a:latin typeface="Calibri Light"/>
                <a:cs typeface="Calibri Light"/>
              </a:rPr>
              <a:t>X</a:t>
            </a:r>
            <a:r>
              <a:rPr sz="1200" b="0" spc="-5" dirty="0">
                <a:solidFill>
                  <a:srgbClr val="231F20"/>
                </a:solidFill>
                <a:latin typeface="Calibri Light"/>
                <a:cs typeface="Calibri Light"/>
              </a:rPr>
              <a:t> </a:t>
            </a:r>
            <a:r>
              <a:rPr sz="1200" b="0" dirty="0">
                <a:solidFill>
                  <a:srgbClr val="231F20"/>
                </a:solidFill>
                <a:latin typeface="Calibri Light"/>
                <a:cs typeface="Calibri Light"/>
              </a:rPr>
              <a:t>50 </a:t>
            </a:r>
            <a:r>
              <a:rPr sz="1200" b="0" spc="-25" dirty="0">
                <a:solidFill>
                  <a:srgbClr val="231F20"/>
                </a:solidFill>
                <a:latin typeface="Calibri Light"/>
                <a:cs typeface="Calibri Light"/>
              </a:rPr>
              <a:t>mm</a:t>
            </a:r>
            <a:endParaRPr sz="1200">
              <a:latin typeface="Calibri Light"/>
              <a:cs typeface="Calibri Light"/>
            </a:endParaRPr>
          </a:p>
        </p:txBody>
      </p:sp>
      <p:pic>
        <p:nvPicPr>
          <p:cNvPr id="11" name="Picture 10">
            <a:extLst>
              <a:ext uri="{FF2B5EF4-FFF2-40B4-BE49-F238E27FC236}">
                <a16:creationId xmlns:a16="http://schemas.microsoft.com/office/drawing/2014/main" id="{FF9C79FE-EDFF-B053-1735-25F94CD4BDF1}"/>
              </a:ext>
            </a:extLst>
          </p:cNvPr>
          <p:cNvPicPr>
            <a:picLocks noChangeAspect="1"/>
          </p:cNvPicPr>
          <p:nvPr>
            <p:custDataLst>
              <p:tags r:id="rId1"/>
            </p:custDataLst>
          </p:nvPr>
        </p:nvPicPr>
        <p:blipFill>
          <a:blip r:embed="rId18"/>
          <a:stretch>
            <a:fillRect/>
          </a:stretch>
        </p:blipFill>
        <p:spPr>
          <a:xfrm>
            <a:off x="179997" y="1656003"/>
            <a:ext cx="2152650" cy="3563478"/>
          </a:xfrm>
          <a:prstGeom prst="rect">
            <a:avLst/>
          </a:prstGeom>
        </p:spPr>
      </p:pic>
      <p:pic>
        <p:nvPicPr>
          <p:cNvPr id="12" name="Picture 11">
            <a:extLst>
              <a:ext uri="{FF2B5EF4-FFF2-40B4-BE49-F238E27FC236}">
                <a16:creationId xmlns:a16="http://schemas.microsoft.com/office/drawing/2014/main" id="{10427AB7-44E0-01AC-0402-53B64D29DE15}"/>
              </a:ext>
            </a:extLst>
          </p:cNvPr>
          <p:cNvPicPr>
            <a:picLocks noChangeAspect="1"/>
          </p:cNvPicPr>
          <p:nvPr>
            <p:custDataLst>
              <p:tags r:id="rId2"/>
            </p:custDataLst>
          </p:nvPr>
        </p:nvPicPr>
        <p:blipFill>
          <a:blip r:embed="rId19"/>
          <a:stretch>
            <a:fillRect/>
          </a:stretch>
        </p:blipFill>
        <p:spPr>
          <a:xfrm>
            <a:off x="3879514" y="6114349"/>
            <a:ext cx="3514725" cy="1597465"/>
          </a:xfrm>
          <a:prstGeom prst="rect">
            <a:avLst/>
          </a:prstGeom>
        </p:spPr>
      </p:pic>
      <p:pic>
        <p:nvPicPr>
          <p:cNvPr id="14" name="Picture 13">
            <a:extLst>
              <a:ext uri="{FF2B5EF4-FFF2-40B4-BE49-F238E27FC236}">
                <a16:creationId xmlns:a16="http://schemas.microsoft.com/office/drawing/2014/main" id="{E5266093-FE5C-67B6-40C7-5D7BB56FACD0}"/>
              </a:ext>
            </a:extLst>
          </p:cNvPr>
          <p:cNvPicPr>
            <a:picLocks noChangeAspect="1"/>
          </p:cNvPicPr>
          <p:nvPr>
            <p:custDataLst>
              <p:tags r:id="rId3"/>
            </p:custDataLst>
          </p:nvPr>
        </p:nvPicPr>
        <p:blipFill>
          <a:blip r:embed="rId20"/>
          <a:stretch>
            <a:fillRect/>
          </a:stretch>
        </p:blipFill>
        <p:spPr>
          <a:xfrm>
            <a:off x="179998" y="6108696"/>
            <a:ext cx="3510279" cy="1802329"/>
          </a:xfrm>
          <a:prstGeom prst="rect">
            <a:avLst/>
          </a:prstGeom>
        </p:spPr>
      </p:pic>
      <p:pic>
        <p:nvPicPr>
          <p:cNvPr id="26" name="Picture 25">
            <a:extLst>
              <a:ext uri="{FF2B5EF4-FFF2-40B4-BE49-F238E27FC236}">
                <a16:creationId xmlns:a16="http://schemas.microsoft.com/office/drawing/2014/main" id="{07648D81-ED37-1C6C-DAE5-D22F070BD255}"/>
              </a:ext>
            </a:extLst>
          </p:cNvPr>
          <p:cNvPicPr>
            <a:picLocks noChangeAspect="1"/>
          </p:cNvPicPr>
          <p:nvPr>
            <p:custDataLst>
              <p:tags r:id="rId4"/>
            </p:custDataLst>
          </p:nvPr>
        </p:nvPicPr>
        <p:blipFill>
          <a:blip r:embed="rId21"/>
          <a:stretch>
            <a:fillRect/>
          </a:stretch>
        </p:blipFill>
        <p:spPr>
          <a:xfrm>
            <a:off x="3870003" y="8547103"/>
            <a:ext cx="3510279" cy="1617820"/>
          </a:xfrm>
          <a:prstGeom prst="rect">
            <a:avLst/>
          </a:prstGeom>
        </p:spPr>
      </p:pic>
      <p:sp>
        <p:nvSpPr>
          <p:cNvPr id="44" name="object 21">
            <a:extLst>
              <a:ext uri="{FF2B5EF4-FFF2-40B4-BE49-F238E27FC236}">
                <a16:creationId xmlns:a16="http://schemas.microsoft.com/office/drawing/2014/main" id="{90EE9664-1876-D49E-CEEF-C7D9ACF1E8ED}"/>
              </a:ext>
            </a:extLst>
          </p:cNvPr>
          <p:cNvSpPr txBox="1"/>
          <p:nvPr/>
        </p:nvSpPr>
        <p:spPr>
          <a:xfrm>
            <a:off x="2517385" y="4042391"/>
            <a:ext cx="4860290" cy="990000"/>
          </a:xfrm>
          <a:prstGeom prst="rect">
            <a:avLst/>
          </a:prstGeom>
          <a:noFill/>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p:txBody>
      </p:sp>
      <p:pic>
        <p:nvPicPr>
          <p:cNvPr id="28" name="Picture 27">
            <a:extLst>
              <a:ext uri="{FF2B5EF4-FFF2-40B4-BE49-F238E27FC236}">
                <a16:creationId xmlns:a16="http://schemas.microsoft.com/office/drawing/2014/main" id="{91C9EE88-C09A-35E8-4CA0-0D08DE28D47C}"/>
              </a:ext>
            </a:extLst>
          </p:cNvPr>
          <p:cNvPicPr>
            <a:picLocks noChangeAspect="1"/>
          </p:cNvPicPr>
          <p:nvPr>
            <p:custDataLst>
              <p:tags r:id="rId5"/>
            </p:custDataLst>
          </p:nvPr>
        </p:nvPicPr>
        <p:blipFill>
          <a:blip r:embed="rId22"/>
          <a:stretch>
            <a:fillRect/>
          </a:stretch>
        </p:blipFill>
        <p:spPr>
          <a:xfrm>
            <a:off x="2507273" y="4111306"/>
            <a:ext cx="4857750" cy="1025407"/>
          </a:xfrm>
          <a:prstGeom prst="rect">
            <a:avLst/>
          </a:prstGeom>
        </p:spPr>
      </p:pic>
      <p:pic>
        <p:nvPicPr>
          <p:cNvPr id="42" name="Picture 41">
            <a:extLst>
              <a:ext uri="{FF2B5EF4-FFF2-40B4-BE49-F238E27FC236}">
                <a16:creationId xmlns:a16="http://schemas.microsoft.com/office/drawing/2014/main" id="{E935ADE2-51F7-7BA4-3696-2A0538EE57EC}"/>
              </a:ext>
            </a:extLst>
          </p:cNvPr>
          <p:cNvPicPr>
            <a:picLocks noChangeAspect="1"/>
          </p:cNvPicPr>
          <p:nvPr>
            <p:custDataLst>
              <p:tags r:id="rId6"/>
            </p:custDataLst>
          </p:nvPr>
        </p:nvPicPr>
        <p:blipFill>
          <a:blip r:embed="rId23"/>
          <a:stretch>
            <a:fillRect/>
          </a:stretch>
        </p:blipFill>
        <p:spPr>
          <a:xfrm>
            <a:off x="228074" y="8547100"/>
            <a:ext cx="3510279" cy="1758114"/>
          </a:xfrm>
          <a:prstGeom prst="rect">
            <a:avLst/>
          </a:prstGeom>
        </p:spPr>
      </p:pic>
      <p:pic>
        <p:nvPicPr>
          <p:cNvPr id="43" name="Picture 42">
            <a:extLst>
              <a:ext uri="{FF2B5EF4-FFF2-40B4-BE49-F238E27FC236}">
                <a16:creationId xmlns:a16="http://schemas.microsoft.com/office/drawing/2014/main" id="{E41E26D2-623F-53BB-5C24-762645ADDF86}"/>
              </a:ext>
            </a:extLst>
          </p:cNvPr>
          <p:cNvPicPr>
            <a:picLocks noChangeAspect="1"/>
          </p:cNvPicPr>
          <p:nvPr>
            <p:custDataLst>
              <p:tags r:id="rId7"/>
            </p:custDataLst>
          </p:nvPr>
        </p:nvPicPr>
        <p:blipFill>
          <a:blip r:embed="rId24"/>
          <a:stretch>
            <a:fillRect/>
          </a:stretch>
        </p:blipFill>
        <p:spPr>
          <a:xfrm>
            <a:off x="349250" y="7908179"/>
            <a:ext cx="2396660" cy="124434"/>
          </a:xfrm>
          <a:prstGeom prst="rect">
            <a:avLst/>
          </a:prstGeom>
        </p:spPr>
      </p:pic>
      <p:pic>
        <p:nvPicPr>
          <p:cNvPr id="45" name="Picture 44">
            <a:extLst>
              <a:ext uri="{FF2B5EF4-FFF2-40B4-BE49-F238E27FC236}">
                <a16:creationId xmlns:a16="http://schemas.microsoft.com/office/drawing/2014/main" id="{B67A0405-38F1-0658-B1A5-B7D550CE0EA4}"/>
              </a:ext>
            </a:extLst>
          </p:cNvPr>
          <p:cNvPicPr>
            <a:picLocks noChangeAspect="1"/>
          </p:cNvPicPr>
          <p:nvPr>
            <p:custDataLst>
              <p:tags r:id="rId8"/>
            </p:custDataLst>
          </p:nvPr>
        </p:nvPicPr>
        <p:blipFill>
          <a:blip r:embed="rId25"/>
          <a:stretch>
            <a:fillRect/>
          </a:stretch>
        </p:blipFill>
        <p:spPr>
          <a:xfrm>
            <a:off x="3871303" y="7785100"/>
            <a:ext cx="3505200" cy="216488"/>
          </a:xfrm>
          <a:prstGeom prst="rect">
            <a:avLst/>
          </a:prstGeom>
        </p:spPr>
      </p:pic>
      <p:pic>
        <p:nvPicPr>
          <p:cNvPr id="46" name="Picture 45">
            <a:extLst>
              <a:ext uri="{FF2B5EF4-FFF2-40B4-BE49-F238E27FC236}">
                <a16:creationId xmlns:a16="http://schemas.microsoft.com/office/drawing/2014/main" id="{6E16C498-4FE4-CEFE-5695-943B262CAE13}"/>
              </a:ext>
            </a:extLst>
          </p:cNvPr>
          <p:cNvPicPr>
            <a:picLocks noChangeAspect="1"/>
          </p:cNvPicPr>
          <p:nvPr>
            <p:custDataLst>
              <p:tags r:id="rId9"/>
            </p:custDataLst>
          </p:nvPr>
        </p:nvPicPr>
        <p:blipFill>
          <a:blip r:embed="rId26"/>
          <a:stretch>
            <a:fillRect/>
          </a:stretch>
        </p:blipFill>
        <p:spPr>
          <a:xfrm>
            <a:off x="176227" y="10332674"/>
            <a:ext cx="1924050" cy="78706"/>
          </a:xfrm>
          <a:prstGeom prst="rect">
            <a:avLst/>
          </a:prstGeom>
        </p:spPr>
      </p:pic>
      <p:pic>
        <p:nvPicPr>
          <p:cNvPr id="47" name="Picture 46">
            <a:extLst>
              <a:ext uri="{FF2B5EF4-FFF2-40B4-BE49-F238E27FC236}">
                <a16:creationId xmlns:a16="http://schemas.microsoft.com/office/drawing/2014/main" id="{1B7AD377-8251-5625-129E-C3D1C3E68ECA}"/>
              </a:ext>
            </a:extLst>
          </p:cNvPr>
          <p:cNvPicPr>
            <a:picLocks noChangeAspect="1"/>
          </p:cNvPicPr>
          <p:nvPr>
            <p:custDataLst>
              <p:tags r:id="rId10"/>
            </p:custDataLst>
          </p:nvPr>
        </p:nvPicPr>
        <p:blipFill>
          <a:blip r:embed="rId27"/>
          <a:stretch>
            <a:fillRect/>
          </a:stretch>
        </p:blipFill>
        <p:spPr>
          <a:xfrm>
            <a:off x="3709378" y="10223500"/>
            <a:ext cx="1438275" cy="74675"/>
          </a:xfrm>
          <a:prstGeom prst="rect">
            <a:avLst/>
          </a:prstGeom>
        </p:spPr>
      </p:pic>
      <p:pic>
        <p:nvPicPr>
          <p:cNvPr id="48" name="Picture 47">
            <a:extLst>
              <a:ext uri="{FF2B5EF4-FFF2-40B4-BE49-F238E27FC236}">
                <a16:creationId xmlns:a16="http://schemas.microsoft.com/office/drawing/2014/main" id="{4A523B1B-7B4C-9C77-3C7C-F3C343B21637}"/>
              </a:ext>
            </a:extLst>
          </p:cNvPr>
          <p:cNvPicPr>
            <a:picLocks noChangeAspect="1"/>
          </p:cNvPicPr>
          <p:nvPr>
            <p:custDataLst>
              <p:tags r:id="rId11"/>
            </p:custDataLst>
          </p:nvPr>
        </p:nvPicPr>
        <p:blipFill>
          <a:blip r:embed="rId28"/>
          <a:stretch>
            <a:fillRect/>
          </a:stretch>
        </p:blipFill>
        <p:spPr>
          <a:xfrm>
            <a:off x="3857894" y="10320909"/>
            <a:ext cx="3514725" cy="115416"/>
          </a:xfrm>
          <a:prstGeom prst="rect">
            <a:avLst/>
          </a:prstGeom>
        </p:spPr>
      </p:pic>
      <p:pic>
        <p:nvPicPr>
          <p:cNvPr id="49" name="Picture 48">
            <a:extLst>
              <a:ext uri="{FF2B5EF4-FFF2-40B4-BE49-F238E27FC236}">
                <a16:creationId xmlns:a16="http://schemas.microsoft.com/office/drawing/2014/main" id="{BAB78ECB-3A72-49A0-204F-5D3E6B0E2A91}"/>
              </a:ext>
            </a:extLst>
          </p:cNvPr>
          <p:cNvPicPr>
            <a:picLocks noChangeAspect="1"/>
          </p:cNvPicPr>
          <p:nvPr>
            <p:custDataLst>
              <p:tags r:id="rId12"/>
            </p:custDataLst>
          </p:nvPr>
        </p:nvPicPr>
        <p:blipFill>
          <a:blip r:embed="rId29"/>
          <a:stretch>
            <a:fillRect/>
          </a:stretch>
        </p:blipFill>
        <p:spPr>
          <a:xfrm>
            <a:off x="2519999" y="3063602"/>
            <a:ext cx="4867275" cy="419330"/>
          </a:xfrm>
          <a:prstGeom prst="rect">
            <a:avLst/>
          </a:prstGeom>
        </p:spPr>
      </p:pic>
      <p:pic>
        <p:nvPicPr>
          <p:cNvPr id="50" name="Picture 49">
            <a:extLst>
              <a:ext uri="{FF2B5EF4-FFF2-40B4-BE49-F238E27FC236}">
                <a16:creationId xmlns:a16="http://schemas.microsoft.com/office/drawing/2014/main" id="{C5E52401-31C0-25E0-4519-A7544A5B9FC7}"/>
              </a:ext>
            </a:extLst>
          </p:cNvPr>
          <p:cNvPicPr>
            <a:picLocks noChangeAspect="1"/>
          </p:cNvPicPr>
          <p:nvPr>
            <p:custDataLst>
              <p:tags r:id="rId13"/>
            </p:custDataLst>
          </p:nvPr>
        </p:nvPicPr>
        <p:blipFill>
          <a:blip r:embed="rId30"/>
          <a:stretch>
            <a:fillRect/>
          </a:stretch>
        </p:blipFill>
        <p:spPr>
          <a:xfrm>
            <a:off x="3327530" y="3594098"/>
            <a:ext cx="3238500" cy="427038"/>
          </a:xfrm>
          <a:prstGeom prst="rect">
            <a:avLst/>
          </a:prstGeom>
        </p:spPr>
      </p:pic>
      <p:pic>
        <p:nvPicPr>
          <p:cNvPr id="51" name="Picture 50">
            <a:extLst>
              <a:ext uri="{FF2B5EF4-FFF2-40B4-BE49-F238E27FC236}">
                <a16:creationId xmlns:a16="http://schemas.microsoft.com/office/drawing/2014/main" id="{3B2263D4-D26A-277F-AF2C-B621BA3063F0}"/>
              </a:ext>
            </a:extLst>
          </p:cNvPr>
          <p:cNvPicPr>
            <a:picLocks noChangeAspect="1"/>
          </p:cNvPicPr>
          <p:nvPr>
            <p:custDataLst>
              <p:tags r:id="rId14"/>
            </p:custDataLst>
          </p:nvPr>
        </p:nvPicPr>
        <p:blipFill>
          <a:blip r:embed="rId31"/>
          <a:stretch>
            <a:fillRect/>
          </a:stretch>
        </p:blipFill>
        <p:spPr>
          <a:xfrm>
            <a:off x="1921704" y="1173143"/>
            <a:ext cx="2619375" cy="208200"/>
          </a:xfrm>
          <a:prstGeom prst="rect">
            <a:avLst/>
          </a:prstGeom>
        </p:spPr>
      </p:pic>
      <p:pic>
        <p:nvPicPr>
          <p:cNvPr id="52" name="Picture 51">
            <a:extLst>
              <a:ext uri="{FF2B5EF4-FFF2-40B4-BE49-F238E27FC236}">
                <a16:creationId xmlns:a16="http://schemas.microsoft.com/office/drawing/2014/main" id="{0CC58ABD-2943-C71F-651D-F8E6B8E74C47}"/>
              </a:ext>
            </a:extLst>
          </p:cNvPr>
          <p:cNvPicPr>
            <a:picLocks noChangeAspect="1"/>
          </p:cNvPicPr>
          <p:nvPr>
            <p:custDataLst>
              <p:tags r:id="rId15"/>
            </p:custDataLst>
          </p:nvPr>
        </p:nvPicPr>
        <p:blipFill>
          <a:blip r:embed="rId32"/>
          <a:stretch>
            <a:fillRect/>
          </a:stretch>
        </p:blipFill>
        <p:spPr>
          <a:xfrm>
            <a:off x="352868" y="7985919"/>
            <a:ext cx="2136410" cy="126357"/>
          </a:xfrm>
          <a:prstGeom prst="rect">
            <a:avLst/>
          </a:prstGeom>
        </p:spPr>
      </p:pic>
      <p:pic>
        <p:nvPicPr>
          <p:cNvPr id="13" name="Picture 12" descr="A close up of a logo&#10;&#10;AI-generated content may be incorrect.">
            <a:extLst>
              <a:ext uri="{FF2B5EF4-FFF2-40B4-BE49-F238E27FC236}">
                <a16:creationId xmlns:a16="http://schemas.microsoft.com/office/drawing/2014/main" id="{E219226B-86C8-FDB6-A061-288C02B57A68}"/>
              </a:ext>
            </a:extLst>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85255" y="90500"/>
            <a:ext cx="2342133" cy="609567"/>
          </a:xfrm>
          <a:prstGeom prst="rect">
            <a:avLst/>
          </a:prstGeom>
        </p:spPr>
      </p:pic>
      <p:pic>
        <p:nvPicPr>
          <p:cNvPr id="15" name="Picture 14">
            <a:extLst>
              <a:ext uri="{FF2B5EF4-FFF2-40B4-BE49-F238E27FC236}">
                <a16:creationId xmlns:a16="http://schemas.microsoft.com/office/drawing/2014/main" id="{C2B5AA5E-6EAB-D686-8FDF-3E1B6E924530}"/>
              </a:ext>
            </a:extLst>
          </p:cNvPr>
          <p:cNvPicPr>
            <a:picLocks noChangeAspect="1"/>
          </p:cNvPicPr>
          <p:nvPr/>
        </p:nvPicPr>
        <p:blipFill>
          <a:blip r:embed="rId34"/>
          <a:srcRect t="12499" r="3443"/>
          <a:stretch>
            <a:fillRect/>
          </a:stretch>
        </p:blipFill>
        <p:spPr>
          <a:xfrm>
            <a:off x="6968006" y="154131"/>
            <a:ext cx="412267" cy="48207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object 13"/>
          <p:cNvSpPr txBox="1"/>
          <p:nvPr/>
        </p:nvSpPr>
        <p:spPr>
          <a:xfrm>
            <a:off x="179997" y="1656003"/>
            <a:ext cx="7200265" cy="216535"/>
          </a:xfrm>
          <a:prstGeom prst="rect">
            <a:avLst/>
          </a:prstGeom>
          <a:solidFill>
            <a:srgbClr val="B5D0ED"/>
          </a:solidFill>
        </p:spPr>
        <p:txBody>
          <a:bodyPr vert="horz" wrap="square" lIns="0" tIns="0" rIns="0" bIns="0" rtlCol="0">
            <a:spAutoFit/>
          </a:bodyPr>
          <a:lstStyle/>
          <a:p>
            <a:pPr marL="71755">
              <a:lnSpc>
                <a:spcPts val="1535"/>
              </a:lnSpc>
            </a:pPr>
            <a:r>
              <a:rPr sz="1300" b="1" dirty="0">
                <a:solidFill>
                  <a:srgbClr val="4876B9"/>
                </a:solidFill>
                <a:latin typeface="Calibri"/>
                <a:cs typeface="Calibri"/>
              </a:rPr>
              <a:t>Monthly</a:t>
            </a:r>
            <a:r>
              <a:rPr sz="1300" b="1" spc="-15" dirty="0">
                <a:solidFill>
                  <a:srgbClr val="4876B9"/>
                </a:solidFill>
                <a:latin typeface="Calibri"/>
                <a:cs typeface="Calibri"/>
              </a:rPr>
              <a:t> </a:t>
            </a:r>
            <a:r>
              <a:rPr sz="1300" b="1" spc="-10" dirty="0">
                <a:solidFill>
                  <a:srgbClr val="4876B9"/>
                </a:solidFill>
                <a:latin typeface="Calibri"/>
                <a:cs typeface="Calibri"/>
              </a:rPr>
              <a:t>Commentary</a:t>
            </a:r>
            <a:endParaRPr sz="1300">
              <a:latin typeface="Calibri"/>
              <a:cs typeface="Calibri"/>
            </a:endParaRPr>
          </a:p>
        </p:txBody>
      </p:sp>
      <p:sp>
        <p:nvSpPr>
          <p:cNvPr id="14" name="object 14"/>
          <p:cNvSpPr txBox="1"/>
          <p:nvPr/>
        </p:nvSpPr>
        <p:spPr>
          <a:xfrm>
            <a:off x="3869994" y="4680001"/>
            <a:ext cx="3510279" cy="216535"/>
          </a:xfrm>
          <a:prstGeom prst="rect">
            <a:avLst/>
          </a:prstGeom>
          <a:solidFill>
            <a:srgbClr val="B5D0ED"/>
          </a:solidFill>
        </p:spPr>
        <p:txBody>
          <a:bodyPr vert="horz" wrap="square" lIns="0" tIns="0" rIns="0" bIns="0" rtlCol="0">
            <a:spAutoFit/>
          </a:bodyPr>
          <a:lstStyle/>
          <a:p>
            <a:pPr marL="71755">
              <a:lnSpc>
                <a:spcPts val="1535"/>
              </a:lnSpc>
            </a:pPr>
            <a:r>
              <a:rPr sz="1300" b="1" dirty="0">
                <a:solidFill>
                  <a:srgbClr val="4876B9"/>
                </a:solidFill>
                <a:latin typeface="Calibri"/>
                <a:cs typeface="Calibri"/>
              </a:rPr>
              <a:t>Currency</a:t>
            </a:r>
            <a:r>
              <a:rPr sz="1300" b="1" spc="-25" dirty="0">
                <a:solidFill>
                  <a:srgbClr val="4876B9"/>
                </a:solidFill>
                <a:latin typeface="Calibri"/>
                <a:cs typeface="Calibri"/>
              </a:rPr>
              <a:t> </a:t>
            </a:r>
            <a:r>
              <a:rPr sz="1300" b="1" dirty="0">
                <a:solidFill>
                  <a:srgbClr val="4876B9"/>
                </a:solidFill>
                <a:latin typeface="Calibri"/>
                <a:cs typeface="Calibri"/>
              </a:rPr>
              <a:t>and</a:t>
            </a:r>
            <a:r>
              <a:rPr sz="1300" b="1" spc="-20" dirty="0">
                <a:solidFill>
                  <a:srgbClr val="4876B9"/>
                </a:solidFill>
                <a:latin typeface="Calibri"/>
                <a:cs typeface="Calibri"/>
              </a:rPr>
              <a:t> </a:t>
            </a:r>
            <a:r>
              <a:rPr sz="1300" b="1" spc="-10" dirty="0">
                <a:solidFill>
                  <a:srgbClr val="4876B9"/>
                </a:solidFill>
                <a:latin typeface="Calibri"/>
                <a:cs typeface="Calibri"/>
              </a:rPr>
              <a:t>Geography</a:t>
            </a:r>
            <a:r>
              <a:rPr sz="1300" b="1" spc="-20" dirty="0">
                <a:solidFill>
                  <a:srgbClr val="4876B9"/>
                </a:solidFill>
                <a:latin typeface="Calibri"/>
                <a:cs typeface="Calibri"/>
              </a:rPr>
              <a:t> </a:t>
            </a:r>
            <a:r>
              <a:rPr sz="1300" b="1" dirty="0">
                <a:solidFill>
                  <a:srgbClr val="4876B9"/>
                </a:solidFill>
                <a:latin typeface="Calibri"/>
                <a:cs typeface="Calibri"/>
              </a:rPr>
              <a:t>exposures</a:t>
            </a:r>
            <a:r>
              <a:rPr sz="1300" b="1" spc="-20" dirty="0">
                <a:solidFill>
                  <a:srgbClr val="4876B9"/>
                </a:solidFill>
                <a:latin typeface="Calibri"/>
                <a:cs typeface="Calibri"/>
              </a:rPr>
              <a:t> </a:t>
            </a:r>
            <a:r>
              <a:rPr sz="1300" b="1" spc="-25" dirty="0">
                <a:solidFill>
                  <a:srgbClr val="4876B9"/>
                </a:solidFill>
                <a:latin typeface="Calibri"/>
                <a:cs typeface="Calibri"/>
              </a:rPr>
              <a:t>(%)</a:t>
            </a:r>
            <a:endParaRPr sz="1300">
              <a:latin typeface="Calibri"/>
              <a:cs typeface="Calibri"/>
            </a:endParaRPr>
          </a:p>
        </p:txBody>
      </p:sp>
      <p:sp>
        <p:nvSpPr>
          <p:cNvPr id="15" name="object 15"/>
          <p:cNvSpPr txBox="1"/>
          <p:nvPr/>
        </p:nvSpPr>
        <p:spPr>
          <a:xfrm>
            <a:off x="179997" y="7032002"/>
            <a:ext cx="3510279" cy="216535"/>
          </a:xfrm>
          <a:prstGeom prst="rect">
            <a:avLst/>
          </a:prstGeom>
          <a:solidFill>
            <a:srgbClr val="B5D0ED"/>
          </a:solidFill>
        </p:spPr>
        <p:txBody>
          <a:bodyPr vert="horz" wrap="square" lIns="0" tIns="0" rIns="0" bIns="0" rtlCol="0">
            <a:spAutoFit/>
          </a:bodyPr>
          <a:lstStyle/>
          <a:p>
            <a:pPr marL="71755">
              <a:lnSpc>
                <a:spcPts val="1535"/>
              </a:lnSpc>
            </a:pPr>
            <a:r>
              <a:rPr sz="1300" b="1" spc="-10" dirty="0">
                <a:solidFill>
                  <a:srgbClr val="4876B9"/>
                </a:solidFill>
                <a:latin typeface="Calibri"/>
                <a:cs typeface="Calibri"/>
              </a:rPr>
              <a:t>Portfolio</a:t>
            </a:r>
            <a:r>
              <a:rPr sz="1300" b="1" spc="-30" dirty="0">
                <a:solidFill>
                  <a:srgbClr val="4876B9"/>
                </a:solidFill>
                <a:latin typeface="Calibri"/>
                <a:cs typeface="Calibri"/>
              </a:rPr>
              <a:t> </a:t>
            </a:r>
            <a:r>
              <a:rPr sz="1300" b="1" dirty="0">
                <a:solidFill>
                  <a:srgbClr val="4876B9"/>
                </a:solidFill>
                <a:latin typeface="Calibri"/>
                <a:cs typeface="Calibri"/>
              </a:rPr>
              <a:t>Composition</a:t>
            </a:r>
            <a:r>
              <a:rPr sz="1300" b="1" spc="-25" dirty="0">
                <a:solidFill>
                  <a:srgbClr val="4876B9"/>
                </a:solidFill>
                <a:latin typeface="Calibri"/>
                <a:cs typeface="Calibri"/>
              </a:rPr>
              <a:t> </a:t>
            </a:r>
            <a:r>
              <a:rPr sz="1300" b="1" dirty="0">
                <a:solidFill>
                  <a:srgbClr val="4876B9"/>
                </a:solidFill>
                <a:latin typeface="Calibri"/>
                <a:cs typeface="Calibri"/>
              </a:rPr>
              <a:t>by</a:t>
            </a:r>
            <a:r>
              <a:rPr sz="1300" b="1" spc="-25" dirty="0">
                <a:solidFill>
                  <a:srgbClr val="4876B9"/>
                </a:solidFill>
                <a:latin typeface="Calibri"/>
                <a:cs typeface="Calibri"/>
              </a:rPr>
              <a:t> </a:t>
            </a:r>
            <a:r>
              <a:rPr sz="1300" b="1" dirty="0">
                <a:solidFill>
                  <a:srgbClr val="4876B9"/>
                </a:solidFill>
                <a:latin typeface="Calibri"/>
                <a:cs typeface="Calibri"/>
              </a:rPr>
              <a:t>Asset</a:t>
            </a:r>
            <a:r>
              <a:rPr sz="1300" b="1" spc="-25" dirty="0">
                <a:solidFill>
                  <a:srgbClr val="4876B9"/>
                </a:solidFill>
                <a:latin typeface="Calibri"/>
                <a:cs typeface="Calibri"/>
              </a:rPr>
              <a:t> </a:t>
            </a:r>
            <a:r>
              <a:rPr sz="1300" b="1" spc="-20" dirty="0">
                <a:solidFill>
                  <a:srgbClr val="4876B9"/>
                </a:solidFill>
                <a:latin typeface="Calibri"/>
                <a:cs typeface="Calibri"/>
              </a:rPr>
              <a:t>Type</a:t>
            </a:r>
            <a:endParaRPr sz="1300">
              <a:latin typeface="Calibri"/>
              <a:cs typeface="Calibri"/>
            </a:endParaRPr>
          </a:p>
        </p:txBody>
      </p:sp>
      <p:sp>
        <p:nvSpPr>
          <p:cNvPr id="16" name="object 16"/>
          <p:cNvSpPr txBox="1"/>
          <p:nvPr/>
        </p:nvSpPr>
        <p:spPr>
          <a:xfrm>
            <a:off x="3869994" y="7032002"/>
            <a:ext cx="3510279" cy="216535"/>
          </a:xfrm>
          <a:prstGeom prst="rect">
            <a:avLst/>
          </a:prstGeom>
          <a:solidFill>
            <a:srgbClr val="B5D0ED"/>
          </a:solidFill>
        </p:spPr>
        <p:txBody>
          <a:bodyPr vert="horz" wrap="square" lIns="0" tIns="0" rIns="0" bIns="0" rtlCol="0">
            <a:spAutoFit/>
          </a:bodyPr>
          <a:lstStyle/>
          <a:p>
            <a:pPr marL="71755">
              <a:lnSpc>
                <a:spcPts val="1535"/>
              </a:lnSpc>
            </a:pPr>
            <a:r>
              <a:rPr sz="1300" b="1" dirty="0">
                <a:solidFill>
                  <a:srgbClr val="4876B9"/>
                </a:solidFill>
                <a:latin typeface="Calibri"/>
                <a:cs typeface="Calibri"/>
              </a:rPr>
              <a:t>Last</a:t>
            </a:r>
            <a:r>
              <a:rPr sz="1300" b="1" spc="-25" dirty="0">
                <a:solidFill>
                  <a:srgbClr val="4876B9"/>
                </a:solidFill>
                <a:latin typeface="Calibri"/>
                <a:cs typeface="Calibri"/>
              </a:rPr>
              <a:t> </a:t>
            </a:r>
            <a:r>
              <a:rPr sz="1300" b="1" dirty="0">
                <a:solidFill>
                  <a:srgbClr val="4876B9"/>
                </a:solidFill>
                <a:latin typeface="Calibri"/>
                <a:cs typeface="Calibri"/>
              </a:rPr>
              <a:t>Eighteen</a:t>
            </a:r>
            <a:r>
              <a:rPr sz="1300" b="1" spc="-10" dirty="0">
                <a:solidFill>
                  <a:srgbClr val="4876B9"/>
                </a:solidFill>
                <a:latin typeface="Calibri"/>
                <a:cs typeface="Calibri"/>
              </a:rPr>
              <a:t> </a:t>
            </a:r>
            <a:r>
              <a:rPr sz="1300" b="1" dirty="0">
                <a:solidFill>
                  <a:srgbClr val="4876B9"/>
                </a:solidFill>
                <a:latin typeface="Calibri"/>
                <a:cs typeface="Calibri"/>
              </a:rPr>
              <a:t>Months</a:t>
            </a:r>
            <a:r>
              <a:rPr sz="1300" b="1" spc="-10" dirty="0">
                <a:solidFill>
                  <a:srgbClr val="4876B9"/>
                </a:solidFill>
                <a:latin typeface="Calibri"/>
                <a:cs typeface="Calibri"/>
              </a:rPr>
              <a:t> Performance</a:t>
            </a:r>
            <a:r>
              <a:rPr sz="1300" b="1" spc="-15" dirty="0">
                <a:solidFill>
                  <a:srgbClr val="4876B9"/>
                </a:solidFill>
                <a:latin typeface="Calibri"/>
                <a:cs typeface="Calibri"/>
              </a:rPr>
              <a:t> </a:t>
            </a:r>
            <a:r>
              <a:rPr sz="1300" b="1" spc="-10" dirty="0">
                <a:solidFill>
                  <a:srgbClr val="4876B9"/>
                </a:solidFill>
                <a:latin typeface="Calibri"/>
                <a:cs typeface="Calibri"/>
              </a:rPr>
              <a:t>Attribution</a:t>
            </a:r>
            <a:endParaRPr sz="1300">
              <a:latin typeface="Calibri"/>
              <a:cs typeface="Calibri"/>
            </a:endParaRPr>
          </a:p>
        </p:txBody>
      </p:sp>
      <p:grpSp>
        <p:nvGrpSpPr>
          <p:cNvPr id="17" name="object 17"/>
          <p:cNvGrpSpPr/>
          <p:nvPr/>
        </p:nvGrpSpPr>
        <p:grpSpPr>
          <a:xfrm>
            <a:off x="0" y="756005"/>
            <a:ext cx="7560309" cy="720090"/>
            <a:chOff x="0" y="756005"/>
            <a:chExt cx="7560309" cy="720090"/>
          </a:xfrm>
        </p:grpSpPr>
        <p:sp>
          <p:nvSpPr>
            <p:cNvPr id="18" name="object 18"/>
            <p:cNvSpPr/>
            <p:nvPr/>
          </p:nvSpPr>
          <p:spPr>
            <a:xfrm>
              <a:off x="0" y="756005"/>
              <a:ext cx="7560309" cy="720090"/>
            </a:xfrm>
            <a:custGeom>
              <a:avLst/>
              <a:gdLst/>
              <a:ahLst/>
              <a:cxnLst/>
              <a:rect l="l" t="t" r="r" b="b"/>
              <a:pathLst>
                <a:path w="7560309" h="720090">
                  <a:moveTo>
                    <a:pt x="7559992" y="0"/>
                  </a:moveTo>
                  <a:lnTo>
                    <a:pt x="0" y="0"/>
                  </a:lnTo>
                  <a:lnTo>
                    <a:pt x="0" y="720001"/>
                  </a:lnTo>
                  <a:lnTo>
                    <a:pt x="7559992" y="720001"/>
                  </a:lnTo>
                  <a:lnTo>
                    <a:pt x="7559992" y="0"/>
                  </a:lnTo>
                  <a:close/>
                </a:path>
              </a:pathLst>
            </a:custGeom>
            <a:solidFill>
              <a:srgbClr val="4876B9"/>
            </a:solidFill>
          </p:spPr>
          <p:txBody>
            <a:bodyPr wrap="square" lIns="0" tIns="0" rIns="0" bIns="0" rtlCol="0"/>
            <a:lstStyle/>
            <a:p>
              <a:endParaRPr/>
            </a:p>
          </p:txBody>
        </p:sp>
        <p:pic>
          <p:nvPicPr>
            <p:cNvPr id="19" name="object 19"/>
            <p:cNvPicPr/>
            <p:nvPr/>
          </p:nvPicPr>
          <p:blipFill>
            <a:blip r:embed="rId11" cstate="print"/>
            <a:stretch>
              <a:fillRect/>
            </a:stretch>
          </p:blipFill>
          <p:spPr>
            <a:xfrm>
              <a:off x="6464465" y="757174"/>
              <a:ext cx="1095527" cy="718832"/>
            </a:xfrm>
            <a:prstGeom prst="rect">
              <a:avLst/>
            </a:prstGeom>
          </p:spPr>
        </p:pic>
      </p:grpSp>
      <p:sp>
        <p:nvSpPr>
          <p:cNvPr id="20" name="object 20"/>
          <p:cNvSpPr txBox="1">
            <a:spLocks noGrp="1"/>
          </p:cNvSpPr>
          <p:nvPr>
            <p:ph type="title"/>
          </p:nvPr>
        </p:nvSpPr>
        <p:spPr>
          <a:xfrm>
            <a:off x="2184902" y="814225"/>
            <a:ext cx="2092960" cy="359073"/>
          </a:xfrm>
          <a:prstGeom prst="rect">
            <a:avLst/>
          </a:prstGeom>
        </p:spPr>
        <p:txBody>
          <a:bodyPr vert="horz" wrap="square" lIns="0" tIns="12700" rIns="0" bIns="0" rtlCol="0">
            <a:spAutoFit/>
          </a:bodyPr>
          <a:lstStyle/>
          <a:p>
            <a:pPr marL="12700">
              <a:lnSpc>
                <a:spcPts val="2680"/>
              </a:lnSpc>
              <a:spcBef>
                <a:spcPts val="100"/>
              </a:spcBef>
            </a:pPr>
            <a:r>
              <a:rPr spc="-10" dirty="0"/>
              <a:t>Volta</a:t>
            </a:r>
            <a:r>
              <a:rPr spc="-70" dirty="0"/>
              <a:t> </a:t>
            </a:r>
            <a:r>
              <a:rPr dirty="0"/>
              <a:t>Finance</a:t>
            </a:r>
            <a:r>
              <a:rPr spc="-60" dirty="0"/>
              <a:t> </a:t>
            </a:r>
            <a:r>
              <a:rPr spc="-25" dirty="0"/>
              <a:t>Ltd</a:t>
            </a:r>
          </a:p>
        </p:txBody>
      </p:sp>
      <p:sp>
        <p:nvSpPr>
          <p:cNvPr id="21" name="object 21"/>
          <p:cNvSpPr txBox="1"/>
          <p:nvPr/>
        </p:nvSpPr>
        <p:spPr>
          <a:xfrm>
            <a:off x="3869994" y="5004003"/>
            <a:ext cx="1756800" cy="1800000"/>
          </a:xfrm>
          <a:prstGeom prst="rect">
            <a:avLst/>
          </a:prstGeom>
          <a:noFill/>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spcBef>
                <a:spcPts val="20"/>
              </a:spcBef>
            </a:pPr>
            <a:endParaRPr sz="1000" dirty="0">
              <a:latin typeface="Times New Roman"/>
              <a:cs typeface="Times New Roman"/>
            </a:endParaRPr>
          </a:p>
          <a:p>
            <a:pPr marL="971550">
              <a:lnSpc>
                <a:spcPct val="100000"/>
              </a:lnSpc>
            </a:pPr>
            <a:r>
              <a:rPr sz="1200" b="0" dirty="0">
                <a:solidFill>
                  <a:srgbClr val="231F20"/>
                </a:solidFill>
                <a:latin typeface="Calibri Light"/>
                <a:cs typeface="Calibri Light"/>
              </a:rPr>
              <a:t>L : 97,5 mm</a:t>
            </a:r>
            <a:r>
              <a:rPr sz="1200" b="0" spc="-5" dirty="0">
                <a:solidFill>
                  <a:srgbClr val="231F20"/>
                </a:solidFill>
                <a:latin typeface="Calibri Light"/>
                <a:cs typeface="Calibri Light"/>
              </a:rPr>
              <a:t> </a:t>
            </a:r>
            <a:r>
              <a:rPr sz="1200" b="0" dirty="0">
                <a:solidFill>
                  <a:srgbClr val="231F20"/>
                </a:solidFill>
                <a:latin typeface="Calibri Light"/>
                <a:cs typeface="Calibri Light"/>
              </a:rPr>
              <a:t>X</a:t>
            </a:r>
            <a:r>
              <a:rPr sz="1200" b="0" spc="-5" dirty="0">
                <a:solidFill>
                  <a:srgbClr val="231F20"/>
                </a:solidFill>
                <a:latin typeface="Calibri Light"/>
                <a:cs typeface="Calibri Light"/>
              </a:rPr>
              <a:t> </a:t>
            </a:r>
            <a:r>
              <a:rPr sz="1200" b="0" dirty="0">
                <a:solidFill>
                  <a:srgbClr val="231F20"/>
                </a:solidFill>
                <a:latin typeface="Calibri Light"/>
                <a:cs typeface="Calibri Light"/>
              </a:rPr>
              <a:t>50 </a:t>
            </a:r>
            <a:r>
              <a:rPr sz="1200" b="0" spc="-25" dirty="0">
                <a:solidFill>
                  <a:srgbClr val="231F20"/>
                </a:solidFill>
                <a:latin typeface="Calibri Light"/>
                <a:cs typeface="Calibri Light"/>
              </a:rPr>
              <a:t>mm</a:t>
            </a:r>
            <a:endParaRPr sz="1200" dirty="0">
              <a:latin typeface="Calibri Light"/>
              <a:cs typeface="Calibri Light"/>
            </a:endParaRPr>
          </a:p>
        </p:txBody>
      </p:sp>
      <p:sp>
        <p:nvSpPr>
          <p:cNvPr id="22" name="object 22"/>
          <p:cNvSpPr txBox="1"/>
          <p:nvPr/>
        </p:nvSpPr>
        <p:spPr>
          <a:xfrm>
            <a:off x="179997" y="7344003"/>
            <a:ext cx="3510279" cy="2988310"/>
          </a:xfrm>
          <a:prstGeom prst="rect">
            <a:avLst/>
          </a:prstGeom>
          <a:noFill/>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marL="971550">
              <a:lnSpc>
                <a:spcPct val="100000"/>
              </a:lnSpc>
              <a:spcBef>
                <a:spcPts val="810"/>
              </a:spcBef>
            </a:pPr>
            <a:r>
              <a:rPr sz="1200" b="0" dirty="0">
                <a:solidFill>
                  <a:srgbClr val="231F20"/>
                </a:solidFill>
                <a:latin typeface="Calibri Light"/>
                <a:cs typeface="Calibri Light"/>
              </a:rPr>
              <a:t>L : 97,5 mm</a:t>
            </a:r>
            <a:r>
              <a:rPr sz="1200" b="0" spc="-5" dirty="0">
                <a:solidFill>
                  <a:srgbClr val="231F20"/>
                </a:solidFill>
                <a:latin typeface="Calibri Light"/>
                <a:cs typeface="Calibri Light"/>
              </a:rPr>
              <a:t> </a:t>
            </a:r>
            <a:r>
              <a:rPr sz="1200" b="0" dirty="0">
                <a:solidFill>
                  <a:srgbClr val="231F20"/>
                </a:solidFill>
                <a:latin typeface="Calibri Light"/>
                <a:cs typeface="Calibri Light"/>
              </a:rPr>
              <a:t>X</a:t>
            </a:r>
            <a:r>
              <a:rPr sz="1200" b="0" spc="-5" dirty="0">
                <a:solidFill>
                  <a:srgbClr val="231F20"/>
                </a:solidFill>
                <a:latin typeface="Calibri Light"/>
                <a:cs typeface="Calibri Light"/>
              </a:rPr>
              <a:t> </a:t>
            </a:r>
            <a:r>
              <a:rPr sz="1200" b="0" dirty="0">
                <a:solidFill>
                  <a:srgbClr val="231F20"/>
                </a:solidFill>
                <a:latin typeface="Calibri Light"/>
                <a:cs typeface="Calibri Light"/>
              </a:rPr>
              <a:t>83 </a:t>
            </a:r>
            <a:r>
              <a:rPr sz="1200" b="0" spc="-25" dirty="0">
                <a:solidFill>
                  <a:srgbClr val="231F20"/>
                </a:solidFill>
                <a:latin typeface="Calibri Light"/>
                <a:cs typeface="Calibri Light"/>
              </a:rPr>
              <a:t>mm</a:t>
            </a:r>
            <a:endParaRPr sz="1200" dirty="0">
              <a:latin typeface="Calibri Light"/>
              <a:cs typeface="Calibri Light"/>
            </a:endParaRPr>
          </a:p>
        </p:txBody>
      </p:sp>
      <p:sp>
        <p:nvSpPr>
          <p:cNvPr id="23" name="object 23"/>
          <p:cNvSpPr txBox="1"/>
          <p:nvPr/>
        </p:nvSpPr>
        <p:spPr>
          <a:xfrm>
            <a:off x="3869994" y="7344003"/>
            <a:ext cx="3510279" cy="2988310"/>
          </a:xfrm>
          <a:prstGeom prst="rect">
            <a:avLst/>
          </a:prstGeom>
          <a:noFill/>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marL="935355">
              <a:lnSpc>
                <a:spcPct val="100000"/>
              </a:lnSpc>
              <a:spcBef>
                <a:spcPts val="810"/>
              </a:spcBef>
            </a:pPr>
            <a:r>
              <a:rPr sz="1200" b="0" dirty="0">
                <a:solidFill>
                  <a:srgbClr val="231F20"/>
                </a:solidFill>
                <a:latin typeface="Calibri Light"/>
                <a:cs typeface="Calibri Light"/>
              </a:rPr>
              <a:t>L : 97,5 mm</a:t>
            </a:r>
            <a:r>
              <a:rPr sz="1200" b="0" spc="-5" dirty="0">
                <a:solidFill>
                  <a:srgbClr val="231F20"/>
                </a:solidFill>
                <a:latin typeface="Calibri Light"/>
                <a:cs typeface="Calibri Light"/>
              </a:rPr>
              <a:t> </a:t>
            </a:r>
            <a:r>
              <a:rPr sz="1200" b="0" dirty="0">
                <a:solidFill>
                  <a:srgbClr val="231F20"/>
                </a:solidFill>
                <a:latin typeface="Calibri Light"/>
                <a:cs typeface="Calibri Light"/>
              </a:rPr>
              <a:t>X</a:t>
            </a:r>
            <a:r>
              <a:rPr sz="1200" b="0" spc="-5" dirty="0">
                <a:solidFill>
                  <a:srgbClr val="231F20"/>
                </a:solidFill>
                <a:latin typeface="Calibri Light"/>
                <a:cs typeface="Calibri Light"/>
              </a:rPr>
              <a:t> </a:t>
            </a:r>
            <a:r>
              <a:rPr sz="1200" b="0" dirty="0">
                <a:solidFill>
                  <a:srgbClr val="231F20"/>
                </a:solidFill>
                <a:latin typeface="Calibri Light"/>
                <a:cs typeface="Calibri Light"/>
              </a:rPr>
              <a:t>83 </a:t>
            </a:r>
            <a:r>
              <a:rPr sz="1200" b="0" spc="-25" dirty="0">
                <a:solidFill>
                  <a:srgbClr val="231F20"/>
                </a:solidFill>
                <a:latin typeface="Calibri Light"/>
                <a:cs typeface="Calibri Light"/>
              </a:rPr>
              <a:t>mm</a:t>
            </a:r>
            <a:endParaRPr sz="1200" dirty="0">
              <a:latin typeface="Calibri Light"/>
              <a:cs typeface="Calibri Light"/>
            </a:endParaRPr>
          </a:p>
        </p:txBody>
      </p:sp>
      <p:sp>
        <p:nvSpPr>
          <p:cNvPr id="25" name="object 21">
            <a:extLst>
              <a:ext uri="{FF2B5EF4-FFF2-40B4-BE49-F238E27FC236}">
                <a16:creationId xmlns:a16="http://schemas.microsoft.com/office/drawing/2014/main" id="{CBFDF9BF-9AA7-1263-BB44-765AFE3C916F}"/>
              </a:ext>
            </a:extLst>
          </p:cNvPr>
          <p:cNvSpPr txBox="1"/>
          <p:nvPr/>
        </p:nvSpPr>
        <p:spPr>
          <a:xfrm>
            <a:off x="5632401" y="5004003"/>
            <a:ext cx="1756800" cy="1800000"/>
          </a:xfrm>
          <a:prstGeom prst="rect">
            <a:avLst/>
          </a:prstGeom>
          <a:noFill/>
        </p:spPr>
        <p:txBody>
          <a:bodyPr vert="horz" wrap="square" lIns="0" tIns="0" rIns="0" bIns="0" rtlCol="0">
            <a:spAutoFit/>
          </a:bodyPr>
          <a:lstStyle/>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pPr>
            <a:endParaRPr sz="1200" dirty="0">
              <a:latin typeface="Times New Roman"/>
              <a:cs typeface="Times New Roman"/>
            </a:endParaRPr>
          </a:p>
          <a:p>
            <a:pPr>
              <a:lnSpc>
                <a:spcPct val="100000"/>
              </a:lnSpc>
              <a:spcBef>
                <a:spcPts val="20"/>
              </a:spcBef>
            </a:pPr>
            <a:endParaRPr sz="1000" dirty="0">
              <a:latin typeface="Times New Roman"/>
              <a:cs typeface="Times New Roman"/>
            </a:endParaRPr>
          </a:p>
          <a:p>
            <a:pPr marL="971550">
              <a:lnSpc>
                <a:spcPct val="100000"/>
              </a:lnSpc>
            </a:pPr>
            <a:r>
              <a:rPr sz="1200" b="0" dirty="0">
                <a:solidFill>
                  <a:srgbClr val="231F20"/>
                </a:solidFill>
                <a:latin typeface="Calibri Light"/>
                <a:cs typeface="Calibri Light"/>
              </a:rPr>
              <a:t>L : 97,5 mm</a:t>
            </a:r>
            <a:r>
              <a:rPr sz="1200" b="0" spc="-5" dirty="0">
                <a:solidFill>
                  <a:srgbClr val="231F20"/>
                </a:solidFill>
                <a:latin typeface="Calibri Light"/>
                <a:cs typeface="Calibri Light"/>
              </a:rPr>
              <a:t> </a:t>
            </a:r>
            <a:r>
              <a:rPr sz="1200" b="0" dirty="0">
                <a:solidFill>
                  <a:srgbClr val="231F20"/>
                </a:solidFill>
                <a:latin typeface="Calibri Light"/>
                <a:cs typeface="Calibri Light"/>
              </a:rPr>
              <a:t>X</a:t>
            </a:r>
            <a:r>
              <a:rPr sz="1200" b="0" spc="-5" dirty="0">
                <a:solidFill>
                  <a:srgbClr val="231F20"/>
                </a:solidFill>
                <a:latin typeface="Calibri Light"/>
                <a:cs typeface="Calibri Light"/>
              </a:rPr>
              <a:t> </a:t>
            </a:r>
            <a:r>
              <a:rPr sz="1200" b="0" dirty="0">
                <a:solidFill>
                  <a:srgbClr val="231F20"/>
                </a:solidFill>
                <a:latin typeface="Calibri Light"/>
                <a:cs typeface="Calibri Light"/>
              </a:rPr>
              <a:t>50 </a:t>
            </a:r>
            <a:r>
              <a:rPr sz="1200" b="0" spc="-25" dirty="0">
                <a:solidFill>
                  <a:srgbClr val="231F20"/>
                </a:solidFill>
                <a:latin typeface="Calibri Light"/>
                <a:cs typeface="Calibri Light"/>
              </a:rPr>
              <a:t>mm</a:t>
            </a:r>
            <a:endParaRPr sz="1200" dirty="0">
              <a:latin typeface="Calibri Light"/>
              <a:cs typeface="Calibri Light"/>
            </a:endParaRPr>
          </a:p>
        </p:txBody>
      </p:sp>
      <p:pic>
        <p:nvPicPr>
          <p:cNvPr id="2" name="Picture 1">
            <a:extLst>
              <a:ext uri="{FF2B5EF4-FFF2-40B4-BE49-F238E27FC236}">
                <a16:creationId xmlns:a16="http://schemas.microsoft.com/office/drawing/2014/main" id="{F9DC5CD3-5927-156D-2E4B-DE6C77F31B0F}"/>
              </a:ext>
            </a:extLst>
          </p:cNvPr>
          <p:cNvPicPr>
            <a:picLocks noChangeAspect="1"/>
          </p:cNvPicPr>
          <p:nvPr>
            <p:custDataLst>
              <p:tags r:id="rId1"/>
            </p:custDataLst>
          </p:nvPr>
        </p:nvPicPr>
        <p:blipFill>
          <a:blip r:embed="rId12"/>
          <a:stretch>
            <a:fillRect/>
          </a:stretch>
        </p:blipFill>
        <p:spPr>
          <a:xfrm>
            <a:off x="3869993" y="5025522"/>
            <a:ext cx="1756800" cy="1538704"/>
          </a:xfrm>
          <a:prstGeom prst="rect">
            <a:avLst/>
          </a:prstGeom>
        </p:spPr>
      </p:pic>
      <p:pic>
        <p:nvPicPr>
          <p:cNvPr id="5" name="Picture 4">
            <a:extLst>
              <a:ext uri="{FF2B5EF4-FFF2-40B4-BE49-F238E27FC236}">
                <a16:creationId xmlns:a16="http://schemas.microsoft.com/office/drawing/2014/main" id="{DF6F05EF-F4B3-B204-885F-A76909B02A5C}"/>
              </a:ext>
            </a:extLst>
          </p:cNvPr>
          <p:cNvPicPr>
            <a:picLocks noChangeAspect="1"/>
          </p:cNvPicPr>
          <p:nvPr>
            <p:custDataLst>
              <p:tags r:id="rId2"/>
            </p:custDataLst>
          </p:nvPr>
        </p:nvPicPr>
        <p:blipFill>
          <a:blip r:embed="rId13"/>
          <a:stretch>
            <a:fillRect/>
          </a:stretch>
        </p:blipFill>
        <p:spPr>
          <a:xfrm>
            <a:off x="5660607" y="5086219"/>
            <a:ext cx="1756800" cy="1546649"/>
          </a:xfrm>
          <a:prstGeom prst="rect">
            <a:avLst/>
          </a:prstGeom>
        </p:spPr>
      </p:pic>
      <p:pic>
        <p:nvPicPr>
          <p:cNvPr id="6" name="Picture 5">
            <a:extLst>
              <a:ext uri="{FF2B5EF4-FFF2-40B4-BE49-F238E27FC236}">
                <a16:creationId xmlns:a16="http://schemas.microsoft.com/office/drawing/2014/main" id="{A8F6E235-9EEA-8608-9B87-76D1D75658A1}"/>
              </a:ext>
            </a:extLst>
          </p:cNvPr>
          <p:cNvPicPr>
            <a:picLocks noChangeAspect="1"/>
          </p:cNvPicPr>
          <p:nvPr>
            <p:custDataLst>
              <p:tags r:id="rId3"/>
            </p:custDataLst>
          </p:nvPr>
        </p:nvPicPr>
        <p:blipFill>
          <a:blip r:embed="rId14"/>
          <a:stretch>
            <a:fillRect/>
          </a:stretch>
        </p:blipFill>
        <p:spPr>
          <a:xfrm>
            <a:off x="3869995" y="7344003"/>
            <a:ext cx="3510279" cy="2716071"/>
          </a:xfrm>
          <a:prstGeom prst="rect">
            <a:avLst/>
          </a:prstGeom>
        </p:spPr>
      </p:pic>
      <p:pic>
        <p:nvPicPr>
          <p:cNvPr id="7" name="Picture 6">
            <a:extLst>
              <a:ext uri="{FF2B5EF4-FFF2-40B4-BE49-F238E27FC236}">
                <a16:creationId xmlns:a16="http://schemas.microsoft.com/office/drawing/2014/main" id="{19F15411-840C-AF47-CA01-324BD072F6AA}"/>
              </a:ext>
            </a:extLst>
          </p:cNvPr>
          <p:cNvPicPr>
            <a:picLocks noChangeAspect="1"/>
          </p:cNvPicPr>
          <p:nvPr>
            <p:custDataLst>
              <p:tags r:id="rId4"/>
            </p:custDataLst>
          </p:nvPr>
        </p:nvPicPr>
        <p:blipFill>
          <a:blip r:embed="rId15"/>
          <a:stretch>
            <a:fillRect/>
          </a:stretch>
        </p:blipFill>
        <p:spPr>
          <a:xfrm>
            <a:off x="3866400" y="10414809"/>
            <a:ext cx="3513600" cy="101346"/>
          </a:xfrm>
          <a:prstGeom prst="rect">
            <a:avLst/>
          </a:prstGeom>
        </p:spPr>
      </p:pic>
      <p:pic>
        <p:nvPicPr>
          <p:cNvPr id="10" name="Picture 9">
            <a:extLst>
              <a:ext uri="{FF2B5EF4-FFF2-40B4-BE49-F238E27FC236}">
                <a16:creationId xmlns:a16="http://schemas.microsoft.com/office/drawing/2014/main" id="{91BF2A28-70C6-A6BE-7813-B1AF73E6781A}"/>
              </a:ext>
            </a:extLst>
          </p:cNvPr>
          <p:cNvPicPr>
            <a:picLocks noChangeAspect="1"/>
          </p:cNvPicPr>
          <p:nvPr>
            <p:custDataLst>
              <p:tags r:id="rId5"/>
            </p:custDataLst>
          </p:nvPr>
        </p:nvPicPr>
        <p:blipFill>
          <a:blip r:embed="rId16"/>
          <a:stretch>
            <a:fillRect/>
          </a:stretch>
        </p:blipFill>
        <p:spPr>
          <a:xfrm>
            <a:off x="3857284" y="6718300"/>
            <a:ext cx="3505200" cy="216488"/>
          </a:xfrm>
          <a:prstGeom prst="rect">
            <a:avLst/>
          </a:prstGeom>
        </p:spPr>
      </p:pic>
      <p:pic>
        <p:nvPicPr>
          <p:cNvPr id="12" name="Picture 11">
            <a:extLst>
              <a:ext uri="{FF2B5EF4-FFF2-40B4-BE49-F238E27FC236}">
                <a16:creationId xmlns:a16="http://schemas.microsoft.com/office/drawing/2014/main" id="{755D7A3E-50A8-B0DC-C2CF-3018295B3672}"/>
              </a:ext>
            </a:extLst>
          </p:cNvPr>
          <p:cNvPicPr>
            <a:picLocks noChangeAspect="1"/>
          </p:cNvPicPr>
          <p:nvPr>
            <p:custDataLst>
              <p:tags r:id="rId6"/>
            </p:custDataLst>
          </p:nvPr>
        </p:nvPicPr>
        <p:blipFill>
          <a:blip r:embed="rId17"/>
          <a:stretch>
            <a:fillRect/>
          </a:stretch>
        </p:blipFill>
        <p:spPr>
          <a:xfrm>
            <a:off x="4006868" y="10223500"/>
            <a:ext cx="2600325" cy="135008"/>
          </a:xfrm>
          <a:prstGeom prst="rect">
            <a:avLst/>
          </a:prstGeom>
        </p:spPr>
      </p:pic>
      <p:pic>
        <p:nvPicPr>
          <p:cNvPr id="26" name="Picture 25">
            <a:extLst>
              <a:ext uri="{FF2B5EF4-FFF2-40B4-BE49-F238E27FC236}">
                <a16:creationId xmlns:a16="http://schemas.microsoft.com/office/drawing/2014/main" id="{054F3C59-2CF4-FC2A-DCA4-A146A341C05F}"/>
              </a:ext>
            </a:extLst>
          </p:cNvPr>
          <p:cNvPicPr>
            <a:picLocks noChangeAspect="1"/>
          </p:cNvPicPr>
          <p:nvPr>
            <p:custDataLst>
              <p:tags r:id="rId7"/>
            </p:custDataLst>
          </p:nvPr>
        </p:nvPicPr>
        <p:blipFill>
          <a:blip r:embed="rId18"/>
          <a:stretch>
            <a:fillRect/>
          </a:stretch>
        </p:blipFill>
        <p:spPr>
          <a:xfrm>
            <a:off x="233768" y="7332329"/>
            <a:ext cx="3436959" cy="2397018"/>
          </a:xfrm>
          <a:prstGeom prst="rect">
            <a:avLst/>
          </a:prstGeom>
        </p:spPr>
      </p:pic>
      <p:pic>
        <p:nvPicPr>
          <p:cNvPr id="28" name="Picture 27">
            <a:extLst>
              <a:ext uri="{FF2B5EF4-FFF2-40B4-BE49-F238E27FC236}">
                <a16:creationId xmlns:a16="http://schemas.microsoft.com/office/drawing/2014/main" id="{0F87079E-D644-11A8-ABDE-56E486CC2740}"/>
              </a:ext>
            </a:extLst>
          </p:cNvPr>
          <p:cNvPicPr>
            <a:picLocks noChangeAspect="1"/>
          </p:cNvPicPr>
          <p:nvPr>
            <p:custDataLst>
              <p:tags r:id="rId8"/>
            </p:custDataLst>
          </p:nvPr>
        </p:nvPicPr>
        <p:blipFill>
          <a:blip r:embed="rId19"/>
          <a:stretch>
            <a:fillRect/>
          </a:stretch>
        </p:blipFill>
        <p:spPr>
          <a:xfrm>
            <a:off x="176227" y="10093342"/>
            <a:ext cx="2000250" cy="103852"/>
          </a:xfrm>
          <a:prstGeom prst="rect">
            <a:avLst/>
          </a:prstGeom>
        </p:spPr>
      </p:pic>
      <p:pic>
        <p:nvPicPr>
          <p:cNvPr id="30" name="Picture 29">
            <a:extLst>
              <a:ext uri="{FF2B5EF4-FFF2-40B4-BE49-F238E27FC236}">
                <a16:creationId xmlns:a16="http://schemas.microsoft.com/office/drawing/2014/main" id="{1839C987-8E66-6737-D0B0-C4C1D38BEEB8}"/>
              </a:ext>
            </a:extLst>
          </p:cNvPr>
          <p:cNvPicPr>
            <a:picLocks noChangeAspect="1"/>
          </p:cNvPicPr>
          <p:nvPr>
            <p:custDataLst>
              <p:tags r:id="rId9"/>
            </p:custDataLst>
          </p:nvPr>
        </p:nvPicPr>
        <p:blipFill>
          <a:blip r:embed="rId20"/>
          <a:stretch>
            <a:fillRect/>
          </a:stretch>
        </p:blipFill>
        <p:spPr>
          <a:xfrm>
            <a:off x="1921703" y="1173143"/>
            <a:ext cx="2619375" cy="208200"/>
          </a:xfrm>
          <a:prstGeom prst="rect">
            <a:avLst/>
          </a:prstGeom>
        </p:spPr>
      </p:pic>
      <p:pic>
        <p:nvPicPr>
          <p:cNvPr id="3" name="Picture 2" descr="A close up of a logo&#10;&#10;AI-generated content may be incorrect.">
            <a:extLst>
              <a:ext uri="{FF2B5EF4-FFF2-40B4-BE49-F238E27FC236}">
                <a16:creationId xmlns:a16="http://schemas.microsoft.com/office/drawing/2014/main" id="{F104D1D8-72AF-179C-CFFC-9A77B75B3673}"/>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85255" y="90500"/>
            <a:ext cx="2342133" cy="609567"/>
          </a:xfrm>
          <a:prstGeom prst="rect">
            <a:avLst/>
          </a:prstGeom>
        </p:spPr>
      </p:pic>
      <p:pic>
        <p:nvPicPr>
          <p:cNvPr id="4" name="Picture 3">
            <a:extLst>
              <a:ext uri="{FF2B5EF4-FFF2-40B4-BE49-F238E27FC236}">
                <a16:creationId xmlns:a16="http://schemas.microsoft.com/office/drawing/2014/main" id="{79F25EFD-895D-ABF2-5FA7-CF72D98B33ED}"/>
              </a:ext>
            </a:extLst>
          </p:cNvPr>
          <p:cNvPicPr>
            <a:picLocks noChangeAspect="1"/>
          </p:cNvPicPr>
          <p:nvPr/>
        </p:nvPicPr>
        <p:blipFill>
          <a:blip r:embed="rId22"/>
          <a:srcRect t="12499" r="3443"/>
          <a:stretch>
            <a:fillRect/>
          </a:stretch>
        </p:blipFill>
        <p:spPr>
          <a:xfrm>
            <a:off x="6968006" y="154131"/>
            <a:ext cx="412267" cy="482070"/>
          </a:xfrm>
          <a:prstGeom prst="rect">
            <a:avLst/>
          </a:prstGeom>
        </p:spPr>
      </p:pic>
      <p:sp>
        <p:nvSpPr>
          <p:cNvPr id="8" name="object 2">
            <a:extLst>
              <a:ext uri="{FF2B5EF4-FFF2-40B4-BE49-F238E27FC236}">
                <a16:creationId xmlns:a16="http://schemas.microsoft.com/office/drawing/2014/main" id="{94E6C91E-42D6-7B22-E871-A1F20A7A38AF}"/>
              </a:ext>
            </a:extLst>
          </p:cNvPr>
          <p:cNvSpPr txBox="1"/>
          <p:nvPr/>
        </p:nvSpPr>
        <p:spPr>
          <a:xfrm>
            <a:off x="167299" y="1935552"/>
            <a:ext cx="3536315" cy="4855175"/>
          </a:xfrm>
          <a:prstGeom prst="rect">
            <a:avLst/>
          </a:prstGeom>
        </p:spPr>
        <p:txBody>
          <a:bodyPr vert="horz" wrap="square" lIns="0" tIns="12700" rIns="0" bIns="0" rtlCol="0">
            <a:spAutoFit/>
          </a:bodyPr>
          <a:lstStyle/>
          <a:p>
            <a:pPr marL="12700" marR="5080" algn="just">
              <a:lnSpc>
                <a:spcPct val="100000"/>
              </a:lnSpc>
              <a:spcBef>
                <a:spcPts val="60"/>
              </a:spcBef>
            </a:pPr>
            <a:r>
              <a:rPr lang="en-US" sz="750" b="0" dirty="0">
                <a:solidFill>
                  <a:srgbClr val="343B3C"/>
                </a:solidFill>
                <a:latin typeface="Calibri Light"/>
                <a:cs typeface="Calibri Light"/>
              </a:rPr>
              <a:t>Volta Finance posted a net return of -0.4% for the month of September 2026. For comparison, both US and Euro High Yield markets were down over the same period, respectively -2.5% &amp; -1.8% ****, while the Morningstar Leveraged Loan indices returned +0.2%*** in the US and +0.3%**** in Europe. </a:t>
            </a:r>
          </a:p>
          <a:p>
            <a:pPr marL="12700" marR="5080" algn="just">
              <a:lnSpc>
                <a:spcPct val="100000"/>
              </a:lnSpc>
              <a:spcBef>
                <a:spcPts val="60"/>
              </a:spcBef>
            </a:pPr>
            <a:endParaRPr lang="en-US" sz="750" b="0" dirty="0">
              <a:solidFill>
                <a:srgbClr val="343B3C"/>
              </a:solidFill>
              <a:latin typeface="Calibri Light"/>
              <a:cs typeface="Calibri Light"/>
            </a:endParaRPr>
          </a:p>
          <a:p>
            <a:pPr marL="12700" marR="5080" algn="just">
              <a:lnSpc>
                <a:spcPct val="100000"/>
              </a:lnSpc>
              <a:spcBef>
                <a:spcPts val="60"/>
              </a:spcBef>
            </a:pPr>
            <a:r>
              <a:rPr lang="en-US" sz="750" b="0" dirty="0">
                <a:solidFill>
                  <a:srgbClr val="343B3C"/>
                </a:solidFill>
                <a:latin typeface="Calibri Light"/>
                <a:cs typeface="Calibri Light"/>
              </a:rPr>
              <a:t>September was dominated by a sharp repricing of inflation and policy expectations as higher oil prices and renewed Middle East tensions pushed markets into a more volatile, headline-driven environment. Early hopes that moderating inflation might allow the Federal Reserve to remain on hold gave way to a more hawkish backdrop after stronger US inflation-related data and a renewed surge in energy prices. The ECB raised its deposit rate by 25bp and maintained a hawkish, data-dependent stance, while the Fed delivered its first-rate hike since 2023 and left the door open to further tightening. Government bond yields moved materially higher over the month, with long-dated US Treasury yields reaching multi-year highs, as investors absorbed a higher-for-longer rates outlook alongside persistent inflation risks. Although resilient growth and solid corporate earnings continued to provide some support, tighter financial conditions, elevated rate volatility and geopolitical uncertainty made for a more selective risk environment by month-end.</a:t>
            </a:r>
          </a:p>
          <a:p>
            <a:pPr marL="12700" marR="5080" algn="just">
              <a:lnSpc>
                <a:spcPct val="100000"/>
              </a:lnSpc>
              <a:spcBef>
                <a:spcPts val="60"/>
              </a:spcBef>
            </a:pPr>
            <a:endParaRPr lang="en-US" sz="750" b="0" dirty="0">
              <a:solidFill>
                <a:srgbClr val="343B3C"/>
              </a:solidFill>
              <a:latin typeface="Calibri Light"/>
              <a:cs typeface="Calibri Light"/>
            </a:endParaRPr>
          </a:p>
          <a:p>
            <a:pPr marL="12700" marR="5080" algn="just">
              <a:lnSpc>
                <a:spcPct val="100000"/>
              </a:lnSpc>
              <a:spcBef>
                <a:spcPts val="60"/>
              </a:spcBef>
            </a:pPr>
            <a:r>
              <a:rPr lang="en-US" sz="750" b="0" dirty="0">
                <a:solidFill>
                  <a:srgbClr val="343B3C"/>
                </a:solidFill>
                <a:latin typeface="Calibri Light"/>
                <a:cs typeface="Calibri Light"/>
              </a:rPr>
              <a:t>Against that backdrop, credit markets remained relatively orderly despite the rates shock, with spreads widening only modestly even as broader risk sentiment weakened. Credit resilience stood in contrast to the significant volatility in government bonds and equities, but the combination of higher real yields, rising funding costs and renewed inflation concerns increasingly weighed on valuations and reinforced the need for selectivity across risk assets. For structured credit, the month was therefore </a:t>
            </a:r>
            <a:r>
              <a:rPr lang="en-US" sz="750" b="0" dirty="0" err="1">
                <a:solidFill>
                  <a:srgbClr val="343B3C"/>
                </a:solidFill>
                <a:latin typeface="Calibri Light"/>
                <a:cs typeface="Calibri Light"/>
              </a:rPr>
              <a:t>characterised</a:t>
            </a:r>
            <a:r>
              <a:rPr lang="en-US" sz="750" b="0" dirty="0">
                <a:solidFill>
                  <a:srgbClr val="343B3C"/>
                </a:solidFill>
                <a:latin typeface="Calibri Light"/>
                <a:cs typeface="Calibri Light"/>
              </a:rPr>
              <a:t> less by fundamental credit deterioration than by the interaction between persistent macro resilience, higher energy-driven inflation risk and a more restrictive policy outlook.</a:t>
            </a:r>
          </a:p>
          <a:p>
            <a:pPr marL="12700" marR="5080" algn="just">
              <a:lnSpc>
                <a:spcPct val="100000"/>
              </a:lnSpc>
              <a:spcBef>
                <a:spcPts val="60"/>
              </a:spcBef>
            </a:pPr>
            <a:r>
              <a:rPr lang="en-US" sz="750" b="0" dirty="0">
                <a:solidFill>
                  <a:srgbClr val="343B3C"/>
                </a:solidFill>
                <a:latin typeface="Calibri Light"/>
                <a:cs typeface="Calibri Light"/>
              </a:rPr>
              <a:t>.</a:t>
            </a:r>
            <a:br>
              <a:rPr lang="en-US" sz="750" b="0" dirty="0">
                <a:solidFill>
                  <a:srgbClr val="343B3C"/>
                </a:solidFill>
                <a:latin typeface="Calibri Light"/>
                <a:cs typeface="Calibri Light"/>
              </a:rPr>
            </a:br>
            <a:r>
              <a:rPr lang="en-US" sz="750" b="0" dirty="0">
                <a:solidFill>
                  <a:srgbClr val="343B3C"/>
                </a:solidFill>
                <a:latin typeface="Calibri Light"/>
                <a:cs typeface="Calibri Light"/>
              </a:rPr>
              <a:t>We purchased EUR 7.3 million across three European single-B rated CLO tranches at discount margins of approximately 1,000 bps, as well as three minority CLO equity positions following the decrease in loans price. Volta is also a minority equity investor in a CLO that was reset during the period. We elected to contribute our pro rata share of the additional equity required for the transaction, while securing a 10 bps management fee rebate on the newly injected equity.</a:t>
            </a:r>
          </a:p>
          <a:p>
            <a:pPr marL="12700" marR="5080" algn="just">
              <a:lnSpc>
                <a:spcPct val="100000"/>
              </a:lnSpc>
              <a:spcBef>
                <a:spcPts val="60"/>
              </a:spcBef>
            </a:pPr>
            <a:endParaRPr lang="en-US" sz="750" b="0" dirty="0">
              <a:solidFill>
                <a:srgbClr val="343B3C"/>
              </a:solidFill>
              <a:latin typeface="Calibri Light"/>
              <a:cs typeface="Calibri Light"/>
            </a:endParaRPr>
          </a:p>
          <a:p>
            <a:pPr marL="12700" marR="5080" algn="just">
              <a:lnSpc>
                <a:spcPct val="100000"/>
              </a:lnSpc>
              <a:spcBef>
                <a:spcPts val="60"/>
              </a:spcBef>
            </a:pPr>
            <a:r>
              <a:rPr lang="en-US" sz="750" b="0" dirty="0">
                <a:solidFill>
                  <a:srgbClr val="343B3C"/>
                </a:solidFill>
                <a:latin typeface="Calibri Light"/>
                <a:cs typeface="Calibri Light"/>
              </a:rPr>
              <a:t>From a positioning perspective, we continue to scrutinize the market for opportunistic CLO equity investment while maintaining a greater allocation to mezzanine CLO tranches given the current level of market uncertainty. We also remain highly selective in terms of collateral manager selection. At the end of September 2026, the Fund held approximately EUR 33.4 million in cash and cash equivalents, providing capacity to deploy capital should attractive opportunities emerge during periods of market volatility.</a:t>
            </a:r>
          </a:p>
          <a:p>
            <a:pPr marL="12700" marR="5080" algn="l">
              <a:lnSpc>
                <a:spcPct val="100000"/>
              </a:lnSpc>
              <a:spcBef>
                <a:spcPts val="100"/>
              </a:spcBef>
            </a:pPr>
            <a:endParaRPr lang="en-US" sz="800" b="0" dirty="0">
              <a:solidFill>
                <a:srgbClr val="343B3C"/>
              </a:solidFill>
              <a:latin typeface="Calibri Light"/>
              <a:cs typeface="Calibri Light"/>
            </a:endParaRPr>
          </a:p>
        </p:txBody>
      </p:sp>
      <p:sp>
        <p:nvSpPr>
          <p:cNvPr id="11" name="object 5">
            <a:extLst>
              <a:ext uri="{FF2B5EF4-FFF2-40B4-BE49-F238E27FC236}">
                <a16:creationId xmlns:a16="http://schemas.microsoft.com/office/drawing/2014/main" id="{EB01387B-A61A-B99F-D0F6-4CB097E202C4}"/>
              </a:ext>
            </a:extLst>
          </p:cNvPr>
          <p:cNvSpPr txBox="1"/>
          <p:nvPr/>
        </p:nvSpPr>
        <p:spPr>
          <a:xfrm>
            <a:off x="3857284" y="1935552"/>
            <a:ext cx="3535679" cy="2464777"/>
          </a:xfrm>
          <a:prstGeom prst="rect">
            <a:avLst/>
          </a:prstGeom>
        </p:spPr>
        <p:txBody>
          <a:bodyPr vert="horz" wrap="square" lIns="0" tIns="12700" rIns="0" bIns="0" rtlCol="0">
            <a:spAutoFit/>
          </a:bodyPr>
          <a:lstStyle/>
          <a:p>
            <a:pPr marL="12700" marR="5080" algn="just">
              <a:lnSpc>
                <a:spcPct val="100000"/>
              </a:lnSpc>
              <a:spcBef>
                <a:spcPts val="100"/>
              </a:spcBef>
            </a:pPr>
            <a:r>
              <a:rPr lang="en-US" sz="750" b="0" dirty="0">
                <a:solidFill>
                  <a:srgbClr val="343B3C"/>
                </a:solidFill>
                <a:latin typeface="Calibri Light"/>
                <a:cs typeface="Calibri Light"/>
              </a:rPr>
              <a:t>Looking at the performance breakdown, Volta’s CLO Equity tranches returned -1.8%** while CLO Debt tranches returned +0.4% performance**. The fund generated c. EUR 19.9 million in interest proceeds over the last six months, representing around 16% of the latest NAV on an </a:t>
            </a:r>
            <a:r>
              <a:rPr lang="en-US" sz="750" b="0" dirty="0" err="1">
                <a:solidFill>
                  <a:srgbClr val="343B3C"/>
                </a:solidFill>
                <a:latin typeface="Calibri Light"/>
                <a:cs typeface="Calibri Light"/>
              </a:rPr>
              <a:t>annualised</a:t>
            </a:r>
            <a:r>
              <a:rPr lang="en-US" sz="750" b="0" dirty="0">
                <a:solidFill>
                  <a:srgbClr val="343B3C"/>
                </a:solidFill>
                <a:latin typeface="Calibri Light"/>
                <a:cs typeface="Calibri Light"/>
              </a:rPr>
              <a:t> basis.</a:t>
            </a:r>
          </a:p>
          <a:p>
            <a:pPr marL="12700" marR="5080" algn="just">
              <a:lnSpc>
                <a:spcPct val="100000"/>
              </a:lnSpc>
              <a:spcBef>
                <a:spcPts val="100"/>
              </a:spcBef>
            </a:pPr>
            <a:endParaRPr lang="en-US" sz="750" b="0" dirty="0">
              <a:solidFill>
                <a:srgbClr val="343B3C"/>
              </a:solidFill>
              <a:latin typeface="Calibri Light"/>
              <a:cs typeface="Calibri Light"/>
            </a:endParaRPr>
          </a:p>
          <a:p>
            <a:pPr marL="12700" marR="5080" algn="just">
              <a:lnSpc>
                <a:spcPct val="100000"/>
              </a:lnSpc>
              <a:spcBef>
                <a:spcPts val="100"/>
              </a:spcBef>
            </a:pPr>
            <a:r>
              <a:rPr lang="en-US" sz="750" b="0" dirty="0">
                <a:solidFill>
                  <a:srgbClr val="343B3C"/>
                </a:solidFill>
                <a:latin typeface="Calibri Light"/>
                <a:cs typeface="Calibri Light"/>
              </a:rPr>
              <a:t>As of end of September 2026, Volta’s NAV* was EUR 243.5mm, i.e. EUR 6.66 per share.</a:t>
            </a:r>
          </a:p>
          <a:p>
            <a:pPr marL="12700" marR="5080" algn="just">
              <a:lnSpc>
                <a:spcPct val="100000"/>
              </a:lnSpc>
              <a:spcBef>
                <a:spcPts val="100"/>
              </a:spcBef>
            </a:pPr>
            <a:br>
              <a:rPr lang="en-US" sz="800" b="0" dirty="0">
                <a:solidFill>
                  <a:srgbClr val="343B3C"/>
                </a:solidFill>
                <a:latin typeface="Calibri Light"/>
                <a:cs typeface="Calibri Light"/>
              </a:rPr>
            </a:br>
            <a:r>
              <a:rPr lang="en-US" sz="600" b="0" i="1" dirty="0">
                <a:solidFill>
                  <a:srgbClr val="343B3C"/>
                </a:solidFill>
                <a:latin typeface="Calibri Light"/>
                <a:cs typeface="Calibri Light"/>
              </a:rPr>
              <a:t>*It should be noted that approximately 1.02% of Volta’s NAV comprises investments for which the relevant NAVs as at the month-end date are normally available only after Volta’s NAV has already been published. Volta’s policy is to publish its NAV on as timely a basis as possible to provide shareholders with Volta’s appropriately up-to-date NAV information. Consequently, such investments are valued using the most recently available NAV for each fund or quoted price for such subordinated notes. The equivalent % proportions of Volta’s NAV as of 31 August 2026 and 30 June 2026 were 1.00% and 0.02%, respectively.</a:t>
            </a:r>
          </a:p>
          <a:p>
            <a:pPr marL="12700" marR="5080" algn="just">
              <a:lnSpc>
                <a:spcPct val="100000"/>
              </a:lnSpc>
              <a:spcBef>
                <a:spcPts val="100"/>
              </a:spcBef>
            </a:pPr>
            <a:endParaRPr lang="en-US" sz="600" b="0" i="1" dirty="0">
              <a:solidFill>
                <a:srgbClr val="343B3C"/>
              </a:solidFill>
              <a:latin typeface="Calibri Light"/>
              <a:cs typeface="Calibri Light"/>
            </a:endParaRPr>
          </a:p>
          <a:p>
            <a:pPr marL="12700" marR="5080" algn="just">
              <a:lnSpc>
                <a:spcPct val="100000"/>
              </a:lnSpc>
              <a:spcBef>
                <a:spcPts val="100"/>
              </a:spcBef>
            </a:pPr>
            <a:r>
              <a:rPr lang="en-US" sz="600" b="0" i="1" dirty="0">
                <a:solidFill>
                  <a:srgbClr val="343B3C"/>
                </a:solidFill>
                <a:latin typeface="Calibri Light"/>
                <a:cs typeface="Calibri Light"/>
              </a:rPr>
              <a:t>** “performances” of asset classes are calculated as the Dietz-performance of the assets in each bucket, taking into account the Mark-to-Market of the assets at period ends, payments received from the assets over the period, and ignoring changes in cross-currency rates. Nevertheless, some residual currency effects could impact the aggregate value of the portfolio when aggregating each bucket.</a:t>
            </a:r>
          </a:p>
          <a:p>
            <a:pPr marL="12700" marR="5080" algn="l">
              <a:lnSpc>
                <a:spcPct val="100000"/>
              </a:lnSpc>
              <a:spcBef>
                <a:spcPts val="100"/>
              </a:spcBef>
            </a:pPr>
            <a:endParaRPr lang="en-US" sz="600" b="0" i="1" dirty="0">
              <a:solidFill>
                <a:srgbClr val="343B3C"/>
              </a:solidFill>
              <a:latin typeface="Calibri Light"/>
              <a:cs typeface="Calibri Light"/>
            </a:endParaRPr>
          </a:p>
          <a:p>
            <a:pPr marL="12700" marR="5080" algn="l">
              <a:lnSpc>
                <a:spcPct val="100000"/>
              </a:lnSpc>
              <a:spcBef>
                <a:spcPts val="100"/>
              </a:spcBef>
            </a:pPr>
            <a:r>
              <a:rPr lang="en-US" sz="600" b="0" i="1" dirty="0">
                <a:solidFill>
                  <a:srgbClr val="343B3C"/>
                </a:solidFill>
                <a:latin typeface="Calibri Light"/>
                <a:cs typeface="Calibri Light"/>
              </a:rPr>
              <a:t>*** These figures are presented in USD. Source: BNPP AM – Bloomberg – Morningstar – September 30st, 2026</a:t>
            </a:r>
          </a:p>
          <a:p>
            <a:pPr marL="12700" marR="5080" algn="l">
              <a:lnSpc>
                <a:spcPct val="100000"/>
              </a:lnSpc>
              <a:spcBef>
                <a:spcPts val="100"/>
              </a:spcBef>
            </a:pPr>
            <a:endParaRPr lang="en-US" sz="600" b="0" i="1" dirty="0">
              <a:solidFill>
                <a:srgbClr val="343B3C"/>
              </a:solidFill>
              <a:latin typeface="Calibri Light"/>
              <a:cs typeface="Calibri Light"/>
            </a:endParaRPr>
          </a:p>
          <a:p>
            <a:pPr marL="12700" marR="5080" algn="l">
              <a:lnSpc>
                <a:spcPct val="100000"/>
              </a:lnSpc>
              <a:spcBef>
                <a:spcPts val="100"/>
              </a:spcBef>
            </a:pPr>
            <a:r>
              <a:rPr lang="en-US" sz="600" b="0" i="1" dirty="0">
                <a:solidFill>
                  <a:srgbClr val="343B3C"/>
                </a:solidFill>
                <a:latin typeface="Calibri Light"/>
                <a:cs typeface="Calibri Light"/>
              </a:rPr>
              <a:t>**** These figures are presented in EUR. Source: BNPP AM – Bloomberg – Morningstar – September 30st, 2026</a:t>
            </a:r>
          </a:p>
          <a:p>
            <a:pPr marL="12700" marR="5080" algn="l">
              <a:lnSpc>
                <a:spcPct val="100000"/>
              </a:lnSpc>
              <a:spcBef>
                <a:spcPts val="100"/>
              </a:spcBef>
            </a:pPr>
            <a:endParaRPr lang="en-US" sz="800" b="0" dirty="0">
              <a:solidFill>
                <a:srgbClr val="343B3C"/>
              </a:solidFill>
              <a:latin typeface="Calibri Light"/>
              <a:cs typeface="Calibri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67299" y="1598852"/>
            <a:ext cx="7228205" cy="7378943"/>
          </a:xfrm>
          <a:prstGeom prst="rect">
            <a:avLst/>
          </a:prstGeom>
        </p:spPr>
        <p:txBody>
          <a:bodyPr vert="horz" wrap="square" lIns="0" tIns="12700" rIns="0" bIns="0" rtlCol="0">
            <a:spAutoFit/>
          </a:bodyPr>
          <a:lstStyle/>
          <a:p>
            <a:pPr marL="12700">
              <a:lnSpc>
                <a:spcPct val="100000"/>
              </a:lnSpc>
              <a:spcBef>
                <a:spcPts val="100"/>
              </a:spcBef>
            </a:pPr>
            <a:r>
              <a:rPr sz="1400" b="1" dirty="0">
                <a:solidFill>
                  <a:srgbClr val="343B3C"/>
                </a:solidFill>
                <a:latin typeface="Calibri"/>
                <a:cs typeface="Calibri"/>
              </a:rPr>
              <a:t>Important</a:t>
            </a:r>
            <a:r>
              <a:rPr sz="1400" b="1" spc="-30" dirty="0">
                <a:solidFill>
                  <a:srgbClr val="343B3C"/>
                </a:solidFill>
                <a:latin typeface="Calibri"/>
                <a:cs typeface="Calibri"/>
              </a:rPr>
              <a:t> </a:t>
            </a:r>
            <a:r>
              <a:rPr sz="1400" b="1" spc="-10" dirty="0">
                <a:solidFill>
                  <a:srgbClr val="343B3C"/>
                </a:solidFill>
                <a:latin typeface="Calibri"/>
                <a:cs typeface="Calibri"/>
              </a:rPr>
              <a:t>Information</a:t>
            </a:r>
            <a:endParaRPr sz="1400" dirty="0">
              <a:latin typeface="Calibri"/>
              <a:cs typeface="Calibri"/>
            </a:endParaRPr>
          </a:p>
          <a:p>
            <a:pPr marL="12700" marR="5080" algn="just">
              <a:lnSpc>
                <a:spcPct val="100000"/>
              </a:lnSpc>
              <a:spcBef>
                <a:spcPts val="1120"/>
              </a:spcBef>
            </a:pPr>
            <a:r>
              <a:rPr sz="1000" b="0" dirty="0">
                <a:solidFill>
                  <a:srgbClr val="343B3C"/>
                </a:solidFill>
                <a:latin typeface="Calibri Light"/>
                <a:cs typeface="Calibri Light"/>
              </a:rPr>
              <a:t>This</a:t>
            </a:r>
            <a:r>
              <a:rPr sz="1000" b="0" spc="-15" dirty="0">
                <a:solidFill>
                  <a:srgbClr val="343B3C"/>
                </a:solidFill>
                <a:latin typeface="Calibri Light"/>
                <a:cs typeface="Calibri Light"/>
              </a:rPr>
              <a:t> </a:t>
            </a:r>
            <a:r>
              <a:rPr sz="1000" b="0" dirty="0">
                <a:solidFill>
                  <a:srgbClr val="343B3C"/>
                </a:solidFill>
                <a:latin typeface="Calibri Light"/>
                <a:cs typeface="Calibri Light"/>
              </a:rPr>
              <a:t>monthly</a:t>
            </a:r>
            <a:r>
              <a:rPr sz="1000" b="0" spc="-15" dirty="0">
                <a:solidFill>
                  <a:srgbClr val="343B3C"/>
                </a:solidFill>
                <a:latin typeface="Calibri Light"/>
                <a:cs typeface="Calibri Light"/>
              </a:rPr>
              <a:t> </a:t>
            </a:r>
            <a:r>
              <a:rPr sz="1000" b="0" dirty="0">
                <a:solidFill>
                  <a:srgbClr val="343B3C"/>
                </a:solidFill>
                <a:latin typeface="Calibri Light"/>
                <a:cs typeface="Calibri Light"/>
              </a:rPr>
              <a:t>report</a:t>
            </a:r>
            <a:r>
              <a:rPr sz="1000" b="0" spc="-15" dirty="0">
                <a:solidFill>
                  <a:srgbClr val="343B3C"/>
                </a:solidFill>
                <a:latin typeface="Calibri Light"/>
                <a:cs typeface="Calibri Light"/>
              </a:rPr>
              <a:t> </a:t>
            </a:r>
            <a:r>
              <a:rPr sz="1000" b="0" dirty="0">
                <a:solidFill>
                  <a:srgbClr val="343B3C"/>
                </a:solidFill>
                <a:latin typeface="Calibri Light"/>
                <a:cs typeface="Calibri Light"/>
              </a:rPr>
              <a:t>is</a:t>
            </a:r>
            <a:r>
              <a:rPr sz="1000" b="0" spc="-15" dirty="0">
                <a:solidFill>
                  <a:srgbClr val="343B3C"/>
                </a:solidFill>
                <a:latin typeface="Calibri Light"/>
                <a:cs typeface="Calibri Light"/>
              </a:rPr>
              <a:t> </a:t>
            </a:r>
            <a:r>
              <a:rPr sz="1000" b="0" dirty="0">
                <a:solidFill>
                  <a:srgbClr val="343B3C"/>
                </a:solidFill>
                <a:latin typeface="Calibri Light"/>
                <a:cs typeface="Calibri Light"/>
              </a:rPr>
              <a:t>published</a:t>
            </a:r>
            <a:r>
              <a:rPr sz="1000" b="0" spc="-15" dirty="0">
                <a:solidFill>
                  <a:srgbClr val="343B3C"/>
                </a:solidFill>
                <a:latin typeface="Calibri Light"/>
                <a:cs typeface="Calibri Light"/>
              </a:rPr>
              <a:t> </a:t>
            </a:r>
            <a:r>
              <a:rPr sz="1000" b="0" dirty="0">
                <a:solidFill>
                  <a:srgbClr val="343B3C"/>
                </a:solidFill>
                <a:latin typeface="Calibri Light"/>
                <a:cs typeface="Calibri Light"/>
              </a:rPr>
              <a:t>by</a:t>
            </a:r>
            <a:r>
              <a:rPr sz="1000" b="0" spc="-15" dirty="0">
                <a:solidFill>
                  <a:srgbClr val="343B3C"/>
                </a:solidFill>
                <a:latin typeface="Calibri Light"/>
                <a:cs typeface="Calibri Light"/>
              </a:rPr>
              <a:t> </a:t>
            </a:r>
            <a:r>
              <a:rPr lang="fr-FR" sz="1000" b="0" dirty="0">
                <a:solidFill>
                  <a:srgbClr val="343B3C"/>
                </a:solidFill>
                <a:latin typeface="Calibri Light"/>
                <a:cs typeface="Calibri Light"/>
              </a:rPr>
              <a:t>BNP Paribas Asset Management Europe</a:t>
            </a:r>
            <a:r>
              <a:rPr sz="1000" b="0" spc="-15" dirty="0">
                <a:solidFill>
                  <a:srgbClr val="343B3C"/>
                </a:solidFill>
                <a:latin typeface="Calibri Light"/>
                <a:cs typeface="Calibri Light"/>
              </a:rPr>
              <a:t> </a:t>
            </a:r>
            <a:r>
              <a:rPr sz="1000" b="0" spc="-20" dirty="0">
                <a:solidFill>
                  <a:srgbClr val="343B3C"/>
                </a:solidFill>
                <a:latin typeface="Calibri Light"/>
                <a:cs typeface="Calibri Light"/>
              </a:rPr>
              <a:t>(“</a:t>
            </a:r>
            <a:r>
              <a:rPr lang="fr-FR" sz="1000" b="0" spc="-20" dirty="0">
                <a:solidFill>
                  <a:srgbClr val="343B3C"/>
                </a:solidFill>
                <a:latin typeface="Calibri Light"/>
                <a:cs typeface="Calibri Light"/>
              </a:rPr>
              <a:t>BNPP AM</a:t>
            </a:r>
            <a:r>
              <a:rPr sz="1000" b="0" dirty="0">
                <a:solidFill>
                  <a:srgbClr val="343B3C"/>
                </a:solidFill>
                <a:latin typeface="Calibri Light"/>
                <a:cs typeface="Calibri Light"/>
              </a:rPr>
              <a:t>”),</a:t>
            </a:r>
            <a:r>
              <a:rPr sz="1000" b="0" spc="-15" dirty="0">
                <a:solidFill>
                  <a:srgbClr val="343B3C"/>
                </a:solidFill>
                <a:latin typeface="Calibri Light"/>
                <a:cs typeface="Calibri Light"/>
              </a:rPr>
              <a:t> </a:t>
            </a:r>
            <a:r>
              <a:rPr sz="1000" b="0" dirty="0">
                <a:solidFill>
                  <a:srgbClr val="343B3C"/>
                </a:solidFill>
                <a:latin typeface="Calibri Light"/>
                <a:cs typeface="Calibri Light"/>
              </a:rPr>
              <a:t>in</a:t>
            </a:r>
            <a:r>
              <a:rPr sz="1000" b="0" spc="-15" dirty="0">
                <a:solidFill>
                  <a:srgbClr val="343B3C"/>
                </a:solidFill>
                <a:latin typeface="Calibri Light"/>
                <a:cs typeface="Calibri Light"/>
              </a:rPr>
              <a:t> </a:t>
            </a:r>
            <a:r>
              <a:rPr sz="1000" b="0" dirty="0">
                <a:solidFill>
                  <a:srgbClr val="343B3C"/>
                </a:solidFill>
                <a:latin typeface="Calibri Light"/>
                <a:cs typeface="Calibri Light"/>
              </a:rPr>
              <a:t>its</a:t>
            </a:r>
            <a:r>
              <a:rPr sz="1000" b="0" spc="-10" dirty="0">
                <a:solidFill>
                  <a:srgbClr val="343B3C"/>
                </a:solidFill>
                <a:latin typeface="Calibri Light"/>
                <a:cs typeface="Calibri Light"/>
              </a:rPr>
              <a:t> </a:t>
            </a:r>
            <a:r>
              <a:rPr sz="1000" b="0" dirty="0">
                <a:solidFill>
                  <a:srgbClr val="343B3C"/>
                </a:solidFill>
                <a:latin typeface="Calibri Light"/>
                <a:cs typeface="Calibri Light"/>
              </a:rPr>
              <a:t>capacity</a:t>
            </a:r>
            <a:r>
              <a:rPr sz="1000" b="0" spc="-15" dirty="0">
                <a:solidFill>
                  <a:srgbClr val="343B3C"/>
                </a:solidFill>
                <a:latin typeface="Calibri Light"/>
                <a:cs typeface="Calibri Light"/>
              </a:rPr>
              <a:t> </a:t>
            </a:r>
            <a:r>
              <a:rPr sz="1000" b="0" dirty="0">
                <a:solidFill>
                  <a:srgbClr val="343B3C"/>
                </a:solidFill>
                <a:latin typeface="Calibri Light"/>
                <a:cs typeface="Calibri Light"/>
              </a:rPr>
              <a:t>as</a:t>
            </a:r>
            <a:r>
              <a:rPr sz="1000" b="0" spc="-15" dirty="0">
                <a:solidFill>
                  <a:srgbClr val="343B3C"/>
                </a:solidFill>
                <a:latin typeface="Calibri Light"/>
                <a:cs typeface="Calibri Light"/>
              </a:rPr>
              <a:t> </a:t>
            </a:r>
            <a:r>
              <a:rPr sz="1000" b="0" dirty="0">
                <a:solidFill>
                  <a:srgbClr val="343B3C"/>
                </a:solidFill>
                <a:latin typeface="Calibri Light"/>
                <a:cs typeface="Calibri Light"/>
              </a:rPr>
              <a:t>alternative</a:t>
            </a:r>
            <a:r>
              <a:rPr sz="1000" b="0" spc="-15" dirty="0">
                <a:solidFill>
                  <a:srgbClr val="343B3C"/>
                </a:solidFill>
                <a:latin typeface="Calibri Light"/>
                <a:cs typeface="Calibri Light"/>
              </a:rPr>
              <a:t> </a:t>
            </a:r>
            <a:r>
              <a:rPr sz="1000" b="0" dirty="0">
                <a:solidFill>
                  <a:srgbClr val="343B3C"/>
                </a:solidFill>
                <a:latin typeface="Calibri Light"/>
                <a:cs typeface="Calibri Light"/>
              </a:rPr>
              <a:t>investment</a:t>
            </a:r>
            <a:r>
              <a:rPr sz="1000" b="0" spc="-15" dirty="0">
                <a:solidFill>
                  <a:srgbClr val="343B3C"/>
                </a:solidFill>
                <a:latin typeface="Calibri Light"/>
                <a:cs typeface="Calibri Light"/>
              </a:rPr>
              <a:t> </a:t>
            </a:r>
            <a:r>
              <a:rPr sz="1000" b="0" dirty="0">
                <a:solidFill>
                  <a:srgbClr val="343B3C"/>
                </a:solidFill>
                <a:latin typeface="Calibri Light"/>
                <a:cs typeface="Calibri Light"/>
              </a:rPr>
              <a:t>fund</a:t>
            </a:r>
            <a:r>
              <a:rPr sz="1000" b="0" spc="-15" dirty="0">
                <a:solidFill>
                  <a:srgbClr val="343B3C"/>
                </a:solidFill>
                <a:latin typeface="Calibri Light"/>
                <a:cs typeface="Calibri Light"/>
              </a:rPr>
              <a:t> </a:t>
            </a:r>
            <a:r>
              <a:rPr sz="1000" b="0" dirty="0">
                <a:solidFill>
                  <a:srgbClr val="343B3C"/>
                </a:solidFill>
                <a:latin typeface="Calibri Light"/>
                <a:cs typeface="Calibri Light"/>
              </a:rPr>
              <a:t>manager</a:t>
            </a:r>
            <a:r>
              <a:rPr sz="1000" b="0" spc="-5" dirty="0">
                <a:solidFill>
                  <a:srgbClr val="343B3C"/>
                </a:solidFill>
                <a:latin typeface="Calibri Light"/>
                <a:cs typeface="Calibri Light"/>
              </a:rPr>
              <a:t> </a:t>
            </a:r>
            <a:r>
              <a:rPr sz="1000" b="0" spc="-10" dirty="0">
                <a:solidFill>
                  <a:srgbClr val="343B3C"/>
                </a:solidFill>
                <a:latin typeface="Calibri Light"/>
                <a:cs typeface="Calibri Light"/>
              </a:rPr>
              <a:t>(within </a:t>
            </a:r>
            <a:r>
              <a:rPr sz="1000" b="0" dirty="0">
                <a:solidFill>
                  <a:srgbClr val="343B3C"/>
                </a:solidFill>
                <a:latin typeface="Calibri Light"/>
                <a:cs typeface="Calibri Light"/>
              </a:rPr>
              <a:t>the</a:t>
            </a:r>
            <a:r>
              <a:rPr sz="1000" b="0" spc="-25" dirty="0">
                <a:solidFill>
                  <a:srgbClr val="343B3C"/>
                </a:solidFill>
                <a:latin typeface="Calibri Light"/>
                <a:cs typeface="Calibri Light"/>
              </a:rPr>
              <a:t> </a:t>
            </a:r>
            <a:r>
              <a:rPr sz="1000" b="0" dirty="0">
                <a:solidFill>
                  <a:srgbClr val="343B3C"/>
                </a:solidFill>
                <a:latin typeface="Calibri Light"/>
                <a:cs typeface="Calibri Light"/>
              </a:rPr>
              <a:t>meaning</a:t>
            </a:r>
            <a:r>
              <a:rPr sz="1000" b="0" spc="-25" dirty="0">
                <a:solidFill>
                  <a:srgbClr val="343B3C"/>
                </a:solidFill>
                <a:latin typeface="Calibri Light"/>
                <a:cs typeface="Calibri Light"/>
              </a:rPr>
              <a:t> </a:t>
            </a:r>
            <a:r>
              <a:rPr sz="1000" b="0" dirty="0">
                <a:solidFill>
                  <a:srgbClr val="343B3C"/>
                </a:solidFill>
                <a:latin typeface="Calibri Light"/>
                <a:cs typeface="Calibri Light"/>
              </a:rPr>
              <a:t>of</a:t>
            </a:r>
            <a:r>
              <a:rPr sz="1000" b="0" spc="-20" dirty="0">
                <a:solidFill>
                  <a:srgbClr val="343B3C"/>
                </a:solidFill>
                <a:latin typeface="Calibri Light"/>
                <a:cs typeface="Calibri Light"/>
              </a:rPr>
              <a:t> </a:t>
            </a:r>
            <a:r>
              <a:rPr sz="1000" b="0" dirty="0">
                <a:solidFill>
                  <a:srgbClr val="343B3C"/>
                </a:solidFill>
                <a:latin typeface="Calibri Light"/>
                <a:cs typeface="Calibri Light"/>
              </a:rPr>
              <a:t>Directive</a:t>
            </a:r>
            <a:r>
              <a:rPr sz="1000" b="0" spc="-25" dirty="0">
                <a:solidFill>
                  <a:srgbClr val="343B3C"/>
                </a:solidFill>
                <a:latin typeface="Calibri Light"/>
                <a:cs typeface="Calibri Light"/>
              </a:rPr>
              <a:t> </a:t>
            </a:r>
            <a:r>
              <a:rPr sz="1000" b="0" dirty="0">
                <a:solidFill>
                  <a:srgbClr val="343B3C"/>
                </a:solidFill>
                <a:latin typeface="Calibri Light"/>
                <a:cs typeface="Calibri Light"/>
              </a:rPr>
              <a:t>2011/61/EU,</a:t>
            </a:r>
            <a:r>
              <a:rPr sz="1000" b="0" spc="-20" dirty="0">
                <a:solidFill>
                  <a:srgbClr val="343B3C"/>
                </a:solidFill>
                <a:latin typeface="Calibri Light"/>
                <a:cs typeface="Calibri Light"/>
              </a:rPr>
              <a:t> </a:t>
            </a:r>
            <a:r>
              <a:rPr sz="1000" b="0" dirty="0">
                <a:solidFill>
                  <a:srgbClr val="343B3C"/>
                </a:solidFill>
                <a:latin typeface="Calibri Light"/>
                <a:cs typeface="Calibri Light"/>
              </a:rPr>
              <a:t>the</a:t>
            </a:r>
            <a:r>
              <a:rPr sz="1000" b="0" spc="-25" dirty="0">
                <a:solidFill>
                  <a:srgbClr val="343B3C"/>
                </a:solidFill>
                <a:latin typeface="Calibri Light"/>
                <a:cs typeface="Calibri Light"/>
              </a:rPr>
              <a:t> </a:t>
            </a:r>
            <a:r>
              <a:rPr sz="1000" b="0" spc="-20" dirty="0">
                <a:solidFill>
                  <a:srgbClr val="343B3C"/>
                </a:solidFill>
                <a:latin typeface="Calibri Light"/>
                <a:cs typeface="Calibri Light"/>
              </a:rPr>
              <a:t>“AIFM</a:t>
            </a:r>
            <a:r>
              <a:rPr sz="1000" b="0" spc="-25" dirty="0">
                <a:solidFill>
                  <a:srgbClr val="343B3C"/>
                </a:solidFill>
                <a:latin typeface="Calibri Light"/>
                <a:cs typeface="Calibri Light"/>
              </a:rPr>
              <a:t> </a:t>
            </a:r>
            <a:r>
              <a:rPr sz="1000" b="0" dirty="0">
                <a:solidFill>
                  <a:srgbClr val="343B3C"/>
                </a:solidFill>
                <a:latin typeface="Calibri Light"/>
                <a:cs typeface="Calibri Light"/>
              </a:rPr>
              <a:t>Directive”)</a:t>
            </a:r>
            <a:r>
              <a:rPr sz="1000" b="0" spc="-20" dirty="0">
                <a:solidFill>
                  <a:srgbClr val="343B3C"/>
                </a:solidFill>
                <a:latin typeface="Calibri Light"/>
                <a:cs typeface="Calibri Light"/>
              </a:rPr>
              <a:t> </a:t>
            </a:r>
            <a:r>
              <a:rPr sz="1000" b="0" dirty="0">
                <a:solidFill>
                  <a:srgbClr val="343B3C"/>
                </a:solidFill>
                <a:latin typeface="Calibri Light"/>
                <a:cs typeface="Calibri Light"/>
              </a:rPr>
              <a:t>of</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Volta</a:t>
            </a:r>
            <a:r>
              <a:rPr sz="1000" b="0" spc="-20" dirty="0">
                <a:solidFill>
                  <a:srgbClr val="343B3C"/>
                </a:solidFill>
                <a:latin typeface="Calibri Light"/>
                <a:cs typeface="Calibri Light"/>
              </a:rPr>
              <a:t> </a:t>
            </a:r>
            <a:r>
              <a:rPr sz="1000" b="0" dirty="0">
                <a:solidFill>
                  <a:srgbClr val="343B3C"/>
                </a:solidFill>
                <a:latin typeface="Calibri Light"/>
                <a:cs typeface="Calibri Light"/>
              </a:rPr>
              <a:t>Finance</a:t>
            </a:r>
            <a:r>
              <a:rPr sz="1000" b="0" spc="-25" dirty="0">
                <a:solidFill>
                  <a:srgbClr val="343B3C"/>
                </a:solidFill>
                <a:latin typeface="Calibri Light"/>
                <a:cs typeface="Calibri Light"/>
              </a:rPr>
              <a:t> </a:t>
            </a:r>
            <a:r>
              <a:rPr sz="1000" b="0" dirty="0">
                <a:solidFill>
                  <a:srgbClr val="343B3C"/>
                </a:solidFill>
                <a:latin typeface="Calibri Light"/>
                <a:cs typeface="Calibri Light"/>
              </a:rPr>
              <a:t>Limited</a:t>
            </a:r>
            <a:r>
              <a:rPr sz="1000" b="0" spc="-25" dirty="0">
                <a:solidFill>
                  <a:srgbClr val="343B3C"/>
                </a:solidFill>
                <a:latin typeface="Calibri Light"/>
                <a:cs typeface="Calibri Light"/>
              </a:rPr>
              <a:t> </a:t>
            </a:r>
            <a:r>
              <a:rPr sz="1000" b="0" dirty="0">
                <a:solidFill>
                  <a:srgbClr val="343B3C"/>
                </a:solidFill>
                <a:latin typeface="Calibri Light"/>
                <a:cs typeface="Calibri Light"/>
              </a:rPr>
              <a:t>(the</a:t>
            </a:r>
            <a:r>
              <a:rPr sz="1000" b="0" spc="-20" dirty="0">
                <a:solidFill>
                  <a:srgbClr val="343B3C"/>
                </a:solidFill>
                <a:latin typeface="Calibri Light"/>
                <a:cs typeface="Calibri Light"/>
              </a:rPr>
              <a:t> </a:t>
            </a:r>
            <a:r>
              <a:rPr sz="1000" b="0" dirty="0">
                <a:solidFill>
                  <a:srgbClr val="343B3C"/>
                </a:solidFill>
                <a:latin typeface="Calibri Light"/>
                <a:cs typeface="Calibri Light"/>
              </a:rPr>
              <a:t>«Company»)</a:t>
            </a:r>
            <a:r>
              <a:rPr sz="1000" b="0" spc="-25" dirty="0">
                <a:solidFill>
                  <a:srgbClr val="343B3C"/>
                </a:solidFill>
                <a:latin typeface="Calibri Light"/>
                <a:cs typeface="Calibri Light"/>
              </a:rPr>
              <a:t> </a:t>
            </a:r>
            <a:r>
              <a:rPr sz="1000" b="0" dirty="0">
                <a:solidFill>
                  <a:srgbClr val="343B3C"/>
                </a:solidFill>
                <a:latin typeface="Calibri Light"/>
                <a:cs typeface="Calibri Light"/>
              </a:rPr>
              <a:t>whose</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portfolio</a:t>
            </a:r>
            <a:r>
              <a:rPr sz="1000" b="0" spc="-25" dirty="0">
                <a:solidFill>
                  <a:srgbClr val="343B3C"/>
                </a:solidFill>
                <a:latin typeface="Calibri Light"/>
                <a:cs typeface="Calibri Light"/>
              </a:rPr>
              <a:t> </a:t>
            </a:r>
            <a:r>
              <a:rPr sz="1000" b="0" dirty="0">
                <a:solidFill>
                  <a:srgbClr val="343B3C"/>
                </a:solidFill>
                <a:latin typeface="Calibri Light"/>
                <a:cs typeface="Calibri Light"/>
              </a:rPr>
              <a:t>is</a:t>
            </a:r>
            <a:r>
              <a:rPr sz="1000" b="0" spc="-20" dirty="0">
                <a:solidFill>
                  <a:srgbClr val="343B3C"/>
                </a:solidFill>
                <a:latin typeface="Calibri Light"/>
                <a:cs typeface="Calibri Light"/>
              </a:rPr>
              <a:t> </a:t>
            </a:r>
            <a:r>
              <a:rPr sz="1000" b="0" dirty="0">
                <a:solidFill>
                  <a:srgbClr val="343B3C"/>
                </a:solidFill>
                <a:latin typeface="Calibri Light"/>
                <a:cs typeface="Calibri Light"/>
              </a:rPr>
              <a:t>managed</a:t>
            </a:r>
            <a:r>
              <a:rPr sz="1000" b="0" spc="-25" dirty="0">
                <a:solidFill>
                  <a:srgbClr val="343B3C"/>
                </a:solidFill>
                <a:latin typeface="Calibri Light"/>
                <a:cs typeface="Calibri Light"/>
              </a:rPr>
              <a:t> </a:t>
            </a:r>
            <a:r>
              <a:rPr sz="1000" b="0" dirty="0">
                <a:solidFill>
                  <a:srgbClr val="343B3C"/>
                </a:solidFill>
                <a:latin typeface="Calibri Light"/>
                <a:cs typeface="Calibri Light"/>
              </a:rPr>
              <a:t>by</a:t>
            </a:r>
            <a:r>
              <a:rPr sz="1000" b="0" spc="-25" dirty="0">
                <a:solidFill>
                  <a:srgbClr val="343B3C"/>
                </a:solidFill>
                <a:latin typeface="Calibri Light"/>
                <a:cs typeface="Calibri Light"/>
              </a:rPr>
              <a:t> </a:t>
            </a:r>
            <a:r>
              <a:rPr lang="en-US" sz="1000" b="0" dirty="0">
                <a:solidFill>
                  <a:srgbClr val="343B3C"/>
                </a:solidFill>
                <a:latin typeface="Calibri Light"/>
                <a:cs typeface="Calibri Light"/>
              </a:rPr>
              <a:t>BNPP AM</a:t>
            </a:r>
            <a:r>
              <a:rPr sz="1000" b="0" spc="-25" dirty="0">
                <a:solidFill>
                  <a:srgbClr val="343B3C"/>
                </a:solidFill>
                <a:latin typeface="Calibri Light"/>
                <a:cs typeface="Calibri Light"/>
              </a:rPr>
              <a:t>. </a:t>
            </a:r>
            <a:r>
              <a:rPr sz="1000" b="0" dirty="0">
                <a:solidFill>
                  <a:srgbClr val="343B3C"/>
                </a:solidFill>
                <a:latin typeface="Calibri Light"/>
                <a:cs typeface="Calibri Light"/>
              </a:rPr>
              <a:t>This</a:t>
            </a:r>
            <a:r>
              <a:rPr sz="1000" b="0" spc="-10" dirty="0">
                <a:solidFill>
                  <a:srgbClr val="343B3C"/>
                </a:solidFill>
                <a:latin typeface="Calibri Light"/>
                <a:cs typeface="Calibri Light"/>
              </a:rPr>
              <a:t> </a:t>
            </a:r>
            <a:r>
              <a:rPr sz="1000" b="0" dirty="0">
                <a:solidFill>
                  <a:srgbClr val="343B3C"/>
                </a:solidFill>
                <a:latin typeface="Calibri Light"/>
                <a:cs typeface="Calibri Light"/>
              </a:rPr>
              <a:t>monthly</a:t>
            </a:r>
            <a:r>
              <a:rPr sz="1000" b="0" spc="5" dirty="0">
                <a:solidFill>
                  <a:srgbClr val="343B3C"/>
                </a:solidFill>
                <a:latin typeface="Calibri Light"/>
                <a:cs typeface="Calibri Light"/>
              </a:rPr>
              <a:t> </a:t>
            </a:r>
            <a:r>
              <a:rPr sz="1000" b="0" dirty="0">
                <a:solidFill>
                  <a:srgbClr val="343B3C"/>
                </a:solidFill>
                <a:latin typeface="Calibri Light"/>
                <a:cs typeface="Calibri Light"/>
              </a:rPr>
              <a:t>report</a:t>
            </a:r>
            <a:r>
              <a:rPr sz="1000" b="0" spc="5" dirty="0">
                <a:solidFill>
                  <a:srgbClr val="343B3C"/>
                </a:solidFill>
                <a:latin typeface="Calibri Light"/>
                <a:cs typeface="Calibri Light"/>
              </a:rPr>
              <a:t> </a:t>
            </a:r>
            <a:r>
              <a:rPr sz="1000" b="0" dirty="0">
                <a:solidFill>
                  <a:srgbClr val="343B3C"/>
                </a:solidFill>
                <a:latin typeface="Calibri Light"/>
                <a:cs typeface="Calibri Light"/>
              </a:rPr>
              <a:t>is</a:t>
            </a:r>
            <a:r>
              <a:rPr sz="1000" b="0" spc="5" dirty="0">
                <a:solidFill>
                  <a:srgbClr val="343B3C"/>
                </a:solidFill>
                <a:latin typeface="Calibri Light"/>
                <a:cs typeface="Calibri Light"/>
              </a:rPr>
              <a:t> </a:t>
            </a:r>
            <a:r>
              <a:rPr sz="1000" b="0" dirty="0">
                <a:solidFill>
                  <a:srgbClr val="343B3C"/>
                </a:solidFill>
                <a:latin typeface="Calibri Light"/>
                <a:cs typeface="Calibri Light"/>
              </a:rPr>
              <a:t>intended</a:t>
            </a:r>
            <a:r>
              <a:rPr sz="1000" b="0" spc="5" dirty="0">
                <a:solidFill>
                  <a:srgbClr val="343B3C"/>
                </a:solidFill>
                <a:latin typeface="Calibri Light"/>
                <a:cs typeface="Calibri Light"/>
              </a:rPr>
              <a:t> </a:t>
            </a:r>
            <a:r>
              <a:rPr sz="1000" b="0" dirty="0">
                <a:solidFill>
                  <a:srgbClr val="343B3C"/>
                </a:solidFill>
                <a:latin typeface="Calibri Light"/>
                <a:cs typeface="Calibri Light"/>
              </a:rPr>
              <a:t>only</a:t>
            </a:r>
            <a:r>
              <a:rPr sz="1000" b="0" spc="5" dirty="0">
                <a:solidFill>
                  <a:srgbClr val="343B3C"/>
                </a:solidFill>
                <a:latin typeface="Calibri Light"/>
                <a:cs typeface="Calibri Light"/>
              </a:rPr>
              <a:t> </a:t>
            </a:r>
            <a:r>
              <a:rPr sz="1000" b="0" dirty="0">
                <a:solidFill>
                  <a:srgbClr val="343B3C"/>
                </a:solidFill>
                <a:latin typeface="Calibri Light"/>
                <a:cs typeface="Calibri Light"/>
              </a:rPr>
              <a:t>for</a:t>
            </a:r>
            <a:r>
              <a:rPr sz="1000" b="0" spc="5" dirty="0">
                <a:solidFill>
                  <a:srgbClr val="343B3C"/>
                </a:solidFill>
                <a:latin typeface="Calibri Light"/>
                <a:cs typeface="Calibri Light"/>
              </a:rPr>
              <a:t> </a:t>
            </a:r>
            <a:r>
              <a:rPr sz="1000" b="0" dirty="0">
                <a:solidFill>
                  <a:srgbClr val="343B3C"/>
                </a:solidFill>
                <a:latin typeface="Calibri Light"/>
                <a:cs typeface="Calibri Light"/>
              </a:rPr>
              <a:t>the</a:t>
            </a:r>
            <a:r>
              <a:rPr sz="1000" b="0" spc="5" dirty="0">
                <a:solidFill>
                  <a:srgbClr val="343B3C"/>
                </a:solidFill>
                <a:latin typeface="Calibri Light"/>
                <a:cs typeface="Calibri Light"/>
              </a:rPr>
              <a:t> </a:t>
            </a:r>
            <a:r>
              <a:rPr sz="1000" b="0" dirty="0">
                <a:solidFill>
                  <a:srgbClr val="343B3C"/>
                </a:solidFill>
                <a:latin typeface="Calibri Light"/>
                <a:cs typeface="Calibri Light"/>
              </a:rPr>
              <a:t>person</a:t>
            </a:r>
            <a:r>
              <a:rPr sz="1000" b="0" spc="5" dirty="0">
                <a:solidFill>
                  <a:srgbClr val="343B3C"/>
                </a:solidFill>
                <a:latin typeface="Calibri Light"/>
                <a:cs typeface="Calibri Light"/>
              </a:rPr>
              <a:t> </a:t>
            </a:r>
            <a:r>
              <a:rPr sz="1000" b="0" dirty="0">
                <a:solidFill>
                  <a:srgbClr val="343B3C"/>
                </a:solidFill>
                <a:latin typeface="Calibri Light"/>
                <a:cs typeface="Calibri Light"/>
              </a:rPr>
              <a:t>to</a:t>
            </a:r>
            <a:r>
              <a:rPr sz="1000" b="0" spc="5" dirty="0">
                <a:solidFill>
                  <a:srgbClr val="343B3C"/>
                </a:solidFill>
                <a:latin typeface="Calibri Light"/>
                <a:cs typeface="Calibri Light"/>
              </a:rPr>
              <a:t> </a:t>
            </a:r>
            <a:r>
              <a:rPr sz="1000" b="0" dirty="0">
                <a:solidFill>
                  <a:srgbClr val="343B3C"/>
                </a:solidFill>
                <a:latin typeface="Calibri Light"/>
                <a:cs typeface="Calibri Light"/>
              </a:rPr>
              <a:t>whom</a:t>
            </a:r>
            <a:r>
              <a:rPr sz="1000" b="0" spc="5" dirty="0">
                <a:solidFill>
                  <a:srgbClr val="343B3C"/>
                </a:solidFill>
                <a:latin typeface="Calibri Light"/>
                <a:cs typeface="Calibri Light"/>
              </a:rPr>
              <a:t> </a:t>
            </a:r>
            <a:r>
              <a:rPr sz="1000" b="0" dirty="0">
                <a:solidFill>
                  <a:srgbClr val="343B3C"/>
                </a:solidFill>
                <a:latin typeface="Calibri Light"/>
                <a:cs typeface="Calibri Light"/>
              </a:rPr>
              <a:t>it</a:t>
            </a:r>
            <a:r>
              <a:rPr sz="1000" b="0" spc="5" dirty="0">
                <a:solidFill>
                  <a:srgbClr val="343B3C"/>
                </a:solidFill>
                <a:latin typeface="Calibri Light"/>
                <a:cs typeface="Calibri Light"/>
              </a:rPr>
              <a:t> </a:t>
            </a:r>
            <a:r>
              <a:rPr sz="1000" b="0" dirty="0">
                <a:solidFill>
                  <a:srgbClr val="343B3C"/>
                </a:solidFill>
                <a:latin typeface="Calibri Light"/>
                <a:cs typeface="Calibri Light"/>
              </a:rPr>
              <a:t>has</a:t>
            </a:r>
            <a:r>
              <a:rPr sz="1000" b="0" spc="5" dirty="0">
                <a:solidFill>
                  <a:srgbClr val="343B3C"/>
                </a:solidFill>
                <a:latin typeface="Calibri Light"/>
                <a:cs typeface="Calibri Light"/>
              </a:rPr>
              <a:t> </a:t>
            </a:r>
            <a:r>
              <a:rPr sz="1000" b="0" dirty="0">
                <a:solidFill>
                  <a:srgbClr val="343B3C"/>
                </a:solidFill>
                <a:latin typeface="Calibri Light"/>
                <a:cs typeface="Calibri Light"/>
              </a:rPr>
              <a:t>been</a:t>
            </a:r>
            <a:r>
              <a:rPr sz="1000" b="0" spc="5" dirty="0">
                <a:solidFill>
                  <a:srgbClr val="343B3C"/>
                </a:solidFill>
                <a:latin typeface="Calibri Light"/>
                <a:cs typeface="Calibri Light"/>
              </a:rPr>
              <a:t> </a:t>
            </a:r>
            <a:r>
              <a:rPr sz="1000" b="0" dirty="0">
                <a:solidFill>
                  <a:srgbClr val="343B3C"/>
                </a:solidFill>
                <a:latin typeface="Calibri Light"/>
                <a:cs typeface="Calibri Light"/>
              </a:rPr>
              <a:t>delivered.</a:t>
            </a:r>
            <a:r>
              <a:rPr sz="1000" b="0" spc="5" dirty="0">
                <a:solidFill>
                  <a:srgbClr val="343B3C"/>
                </a:solidFill>
                <a:latin typeface="Calibri Light"/>
                <a:cs typeface="Calibri Light"/>
              </a:rPr>
              <a:t> </a:t>
            </a:r>
            <a:r>
              <a:rPr sz="1000" b="0" dirty="0">
                <a:solidFill>
                  <a:srgbClr val="343B3C"/>
                </a:solidFill>
                <a:latin typeface="Calibri Light"/>
                <a:cs typeface="Calibri Light"/>
              </a:rPr>
              <a:t>By</a:t>
            </a:r>
            <a:r>
              <a:rPr sz="1000" b="0" spc="5" dirty="0">
                <a:solidFill>
                  <a:srgbClr val="343B3C"/>
                </a:solidFill>
                <a:latin typeface="Calibri Light"/>
                <a:cs typeface="Calibri Light"/>
              </a:rPr>
              <a:t> </a:t>
            </a:r>
            <a:r>
              <a:rPr sz="1000" b="0" dirty="0">
                <a:solidFill>
                  <a:srgbClr val="343B3C"/>
                </a:solidFill>
                <a:latin typeface="Calibri Light"/>
                <a:cs typeface="Calibri Light"/>
              </a:rPr>
              <a:t>obtaining</a:t>
            </a:r>
            <a:r>
              <a:rPr sz="1000" b="0" spc="5" dirty="0">
                <a:solidFill>
                  <a:srgbClr val="343B3C"/>
                </a:solidFill>
                <a:latin typeface="Calibri Light"/>
                <a:cs typeface="Calibri Light"/>
              </a:rPr>
              <a:t> </a:t>
            </a:r>
            <a:r>
              <a:rPr sz="1000" b="0" dirty="0">
                <a:solidFill>
                  <a:srgbClr val="343B3C"/>
                </a:solidFill>
                <a:latin typeface="Calibri Light"/>
                <a:cs typeface="Calibri Light"/>
              </a:rPr>
              <a:t>access</a:t>
            </a:r>
            <a:r>
              <a:rPr sz="1000" b="0" spc="5" dirty="0">
                <a:solidFill>
                  <a:srgbClr val="343B3C"/>
                </a:solidFill>
                <a:latin typeface="Calibri Light"/>
                <a:cs typeface="Calibri Light"/>
              </a:rPr>
              <a:t> </a:t>
            </a:r>
            <a:r>
              <a:rPr sz="1000" b="0" dirty="0">
                <a:solidFill>
                  <a:srgbClr val="343B3C"/>
                </a:solidFill>
                <a:latin typeface="Calibri Light"/>
                <a:cs typeface="Calibri Light"/>
              </a:rPr>
              <a:t>to</a:t>
            </a:r>
            <a:r>
              <a:rPr sz="1000" b="0" spc="5" dirty="0">
                <a:solidFill>
                  <a:srgbClr val="343B3C"/>
                </a:solidFill>
                <a:latin typeface="Calibri Light"/>
                <a:cs typeface="Calibri Light"/>
              </a:rPr>
              <a:t> </a:t>
            </a:r>
            <a:r>
              <a:rPr sz="1000" b="0" dirty="0">
                <a:solidFill>
                  <a:srgbClr val="343B3C"/>
                </a:solidFill>
                <a:latin typeface="Calibri Light"/>
                <a:cs typeface="Calibri Light"/>
              </a:rPr>
              <a:t>and</a:t>
            </a:r>
            <a:r>
              <a:rPr sz="1000" b="0" spc="5" dirty="0">
                <a:solidFill>
                  <a:srgbClr val="343B3C"/>
                </a:solidFill>
                <a:latin typeface="Calibri Light"/>
                <a:cs typeface="Calibri Light"/>
              </a:rPr>
              <a:t> </a:t>
            </a:r>
            <a:r>
              <a:rPr sz="1000" b="0" dirty="0">
                <a:solidFill>
                  <a:srgbClr val="343B3C"/>
                </a:solidFill>
                <a:latin typeface="Calibri Light"/>
                <a:cs typeface="Calibri Light"/>
              </a:rPr>
              <a:t>reviewing</a:t>
            </a:r>
            <a:r>
              <a:rPr sz="1000" b="0" spc="5" dirty="0">
                <a:solidFill>
                  <a:srgbClr val="343B3C"/>
                </a:solidFill>
                <a:latin typeface="Calibri Light"/>
                <a:cs typeface="Calibri Light"/>
              </a:rPr>
              <a:t> </a:t>
            </a:r>
            <a:r>
              <a:rPr sz="1000" b="0" dirty="0">
                <a:solidFill>
                  <a:srgbClr val="343B3C"/>
                </a:solidFill>
                <a:latin typeface="Calibri Light"/>
                <a:cs typeface="Calibri Light"/>
              </a:rPr>
              <a:t>this</a:t>
            </a:r>
            <a:r>
              <a:rPr sz="1000" b="0" spc="5" dirty="0">
                <a:solidFill>
                  <a:srgbClr val="343B3C"/>
                </a:solidFill>
                <a:latin typeface="Calibri Light"/>
                <a:cs typeface="Calibri Light"/>
              </a:rPr>
              <a:t> </a:t>
            </a:r>
            <a:r>
              <a:rPr sz="1000" b="0" dirty="0">
                <a:solidFill>
                  <a:srgbClr val="343B3C"/>
                </a:solidFill>
                <a:latin typeface="Calibri Light"/>
                <a:cs typeface="Calibri Light"/>
              </a:rPr>
              <a:t>monthly</a:t>
            </a:r>
            <a:r>
              <a:rPr sz="1000" b="0" spc="5" dirty="0">
                <a:solidFill>
                  <a:srgbClr val="343B3C"/>
                </a:solidFill>
                <a:latin typeface="Calibri Light"/>
                <a:cs typeface="Calibri Light"/>
              </a:rPr>
              <a:t> </a:t>
            </a:r>
            <a:r>
              <a:rPr sz="1000" b="0" spc="-10" dirty="0">
                <a:solidFill>
                  <a:srgbClr val="343B3C"/>
                </a:solidFill>
                <a:latin typeface="Calibri Light"/>
                <a:cs typeface="Calibri Light"/>
              </a:rPr>
              <a:t>report, </a:t>
            </a:r>
            <a:r>
              <a:rPr sz="1000" b="0" dirty="0">
                <a:solidFill>
                  <a:srgbClr val="343B3C"/>
                </a:solidFill>
                <a:latin typeface="Calibri Light"/>
                <a:cs typeface="Calibri Light"/>
              </a:rPr>
              <a:t>you</a:t>
            </a:r>
            <a:r>
              <a:rPr sz="1000" b="0" spc="70" dirty="0">
                <a:solidFill>
                  <a:srgbClr val="343B3C"/>
                </a:solidFill>
                <a:latin typeface="Calibri Light"/>
                <a:cs typeface="Calibri Light"/>
              </a:rPr>
              <a:t> </a:t>
            </a:r>
            <a:r>
              <a:rPr sz="1000" b="0" dirty="0">
                <a:solidFill>
                  <a:srgbClr val="343B3C"/>
                </a:solidFill>
                <a:latin typeface="Calibri Light"/>
                <a:cs typeface="Calibri Light"/>
              </a:rPr>
              <a:t>acknowledge</a:t>
            </a:r>
            <a:r>
              <a:rPr sz="1000" b="0" spc="75" dirty="0">
                <a:solidFill>
                  <a:srgbClr val="343B3C"/>
                </a:solidFill>
                <a:latin typeface="Calibri Light"/>
                <a:cs typeface="Calibri Light"/>
              </a:rPr>
              <a:t> </a:t>
            </a:r>
            <a:r>
              <a:rPr sz="1000" b="0" dirty="0">
                <a:solidFill>
                  <a:srgbClr val="343B3C"/>
                </a:solidFill>
                <a:latin typeface="Calibri Light"/>
                <a:cs typeface="Calibri Light"/>
              </a:rPr>
              <a:t>and</a:t>
            </a:r>
            <a:r>
              <a:rPr sz="1000" b="0" spc="75" dirty="0">
                <a:solidFill>
                  <a:srgbClr val="343B3C"/>
                </a:solidFill>
                <a:latin typeface="Calibri Light"/>
                <a:cs typeface="Calibri Light"/>
              </a:rPr>
              <a:t> </a:t>
            </a:r>
            <a:r>
              <a:rPr sz="1000" b="0" dirty="0">
                <a:solidFill>
                  <a:srgbClr val="343B3C"/>
                </a:solidFill>
                <a:latin typeface="Calibri Light"/>
                <a:cs typeface="Calibri Light"/>
              </a:rPr>
              <a:t>agree</a:t>
            </a:r>
            <a:r>
              <a:rPr sz="1000" b="0" spc="70" dirty="0">
                <a:solidFill>
                  <a:srgbClr val="343B3C"/>
                </a:solidFill>
                <a:latin typeface="Calibri Light"/>
                <a:cs typeface="Calibri Light"/>
              </a:rPr>
              <a:t> </a:t>
            </a:r>
            <a:r>
              <a:rPr sz="1000" b="0" dirty="0">
                <a:solidFill>
                  <a:srgbClr val="343B3C"/>
                </a:solidFill>
                <a:latin typeface="Calibri Light"/>
                <a:cs typeface="Calibri Light"/>
              </a:rPr>
              <a:t>to</a:t>
            </a:r>
            <a:r>
              <a:rPr sz="1000" b="0" spc="75" dirty="0">
                <a:solidFill>
                  <a:srgbClr val="343B3C"/>
                </a:solidFill>
                <a:latin typeface="Calibri Light"/>
                <a:cs typeface="Calibri Light"/>
              </a:rPr>
              <a:t> </a:t>
            </a:r>
            <a:r>
              <a:rPr sz="1000" b="0" dirty="0">
                <a:solidFill>
                  <a:srgbClr val="343B3C"/>
                </a:solidFill>
                <a:latin typeface="Calibri Light"/>
                <a:cs typeface="Calibri Light"/>
              </a:rPr>
              <a:t>be</a:t>
            </a:r>
            <a:r>
              <a:rPr sz="1000" b="0" spc="75" dirty="0">
                <a:solidFill>
                  <a:srgbClr val="343B3C"/>
                </a:solidFill>
                <a:latin typeface="Calibri Light"/>
                <a:cs typeface="Calibri Light"/>
              </a:rPr>
              <a:t> </a:t>
            </a:r>
            <a:r>
              <a:rPr sz="1000" b="0" dirty="0">
                <a:solidFill>
                  <a:srgbClr val="343B3C"/>
                </a:solidFill>
                <a:latin typeface="Calibri Light"/>
                <a:cs typeface="Calibri Light"/>
              </a:rPr>
              <a:t>bound</a:t>
            </a:r>
            <a:r>
              <a:rPr sz="1000" b="0" spc="70" dirty="0">
                <a:solidFill>
                  <a:srgbClr val="343B3C"/>
                </a:solidFill>
                <a:latin typeface="Calibri Light"/>
                <a:cs typeface="Calibri Light"/>
              </a:rPr>
              <a:t> </a:t>
            </a:r>
            <a:r>
              <a:rPr sz="1000" b="0" dirty="0">
                <a:solidFill>
                  <a:srgbClr val="343B3C"/>
                </a:solidFill>
                <a:latin typeface="Calibri Light"/>
                <a:cs typeface="Calibri Light"/>
              </a:rPr>
              <a:t>by</a:t>
            </a:r>
            <a:r>
              <a:rPr sz="1000" b="0" spc="75" dirty="0">
                <a:solidFill>
                  <a:srgbClr val="343B3C"/>
                </a:solidFill>
                <a:latin typeface="Calibri Light"/>
                <a:cs typeface="Calibri Light"/>
              </a:rPr>
              <a:t> </a:t>
            </a:r>
            <a:r>
              <a:rPr sz="1000" b="0" dirty="0">
                <a:solidFill>
                  <a:srgbClr val="343B3C"/>
                </a:solidFill>
                <a:latin typeface="Calibri Light"/>
                <a:cs typeface="Calibri Light"/>
              </a:rPr>
              <a:t>the</a:t>
            </a:r>
            <a:r>
              <a:rPr sz="1000" b="0" spc="75" dirty="0">
                <a:solidFill>
                  <a:srgbClr val="343B3C"/>
                </a:solidFill>
                <a:latin typeface="Calibri Light"/>
                <a:cs typeface="Calibri Light"/>
              </a:rPr>
              <a:t> </a:t>
            </a:r>
            <a:r>
              <a:rPr sz="1000" b="0" dirty="0">
                <a:solidFill>
                  <a:srgbClr val="343B3C"/>
                </a:solidFill>
                <a:latin typeface="Calibri Light"/>
                <a:cs typeface="Calibri Light"/>
              </a:rPr>
              <a:t>following:</a:t>
            </a:r>
            <a:r>
              <a:rPr sz="1000" b="0" spc="70" dirty="0">
                <a:solidFill>
                  <a:srgbClr val="343B3C"/>
                </a:solidFill>
                <a:latin typeface="Calibri Light"/>
                <a:cs typeface="Calibri Light"/>
              </a:rPr>
              <a:t> </a:t>
            </a:r>
            <a:r>
              <a:rPr sz="1000" b="0" dirty="0">
                <a:solidFill>
                  <a:srgbClr val="343B3C"/>
                </a:solidFill>
                <a:latin typeface="Calibri Light"/>
                <a:cs typeface="Calibri Light"/>
              </a:rPr>
              <a:t>No</a:t>
            </a:r>
            <a:r>
              <a:rPr sz="1000" b="0" spc="75" dirty="0">
                <a:solidFill>
                  <a:srgbClr val="343B3C"/>
                </a:solidFill>
                <a:latin typeface="Calibri Light"/>
                <a:cs typeface="Calibri Light"/>
              </a:rPr>
              <a:t> </a:t>
            </a:r>
            <a:r>
              <a:rPr sz="1000" b="0" dirty="0">
                <a:solidFill>
                  <a:srgbClr val="343B3C"/>
                </a:solidFill>
                <a:latin typeface="Calibri Light"/>
                <a:cs typeface="Calibri Light"/>
              </a:rPr>
              <a:t>part</a:t>
            </a:r>
            <a:r>
              <a:rPr sz="1000" b="0" spc="75" dirty="0">
                <a:solidFill>
                  <a:srgbClr val="343B3C"/>
                </a:solidFill>
                <a:latin typeface="Calibri Light"/>
                <a:cs typeface="Calibri Light"/>
              </a:rPr>
              <a:t> </a:t>
            </a:r>
            <a:r>
              <a:rPr sz="1000" b="0" dirty="0">
                <a:solidFill>
                  <a:srgbClr val="343B3C"/>
                </a:solidFill>
                <a:latin typeface="Calibri Light"/>
                <a:cs typeface="Calibri Light"/>
              </a:rPr>
              <a:t>of</a:t>
            </a:r>
            <a:r>
              <a:rPr sz="1000" b="0" spc="75" dirty="0">
                <a:solidFill>
                  <a:srgbClr val="343B3C"/>
                </a:solidFill>
                <a:latin typeface="Calibri Light"/>
                <a:cs typeface="Calibri Light"/>
              </a:rPr>
              <a:t> </a:t>
            </a:r>
            <a:r>
              <a:rPr sz="1000" b="0" dirty="0">
                <a:solidFill>
                  <a:srgbClr val="343B3C"/>
                </a:solidFill>
                <a:latin typeface="Calibri Light"/>
                <a:cs typeface="Calibri Light"/>
              </a:rPr>
              <a:t>this</a:t>
            </a:r>
            <a:r>
              <a:rPr sz="1000" b="0" spc="70" dirty="0">
                <a:solidFill>
                  <a:srgbClr val="343B3C"/>
                </a:solidFill>
                <a:latin typeface="Calibri Light"/>
                <a:cs typeface="Calibri Light"/>
              </a:rPr>
              <a:t> </a:t>
            </a:r>
            <a:r>
              <a:rPr sz="1000" b="0" dirty="0">
                <a:solidFill>
                  <a:srgbClr val="343B3C"/>
                </a:solidFill>
                <a:latin typeface="Calibri Light"/>
                <a:cs typeface="Calibri Light"/>
              </a:rPr>
              <a:t>document</a:t>
            </a:r>
            <a:r>
              <a:rPr sz="1000" b="0" spc="75" dirty="0">
                <a:solidFill>
                  <a:srgbClr val="343B3C"/>
                </a:solidFill>
                <a:latin typeface="Calibri Light"/>
                <a:cs typeface="Calibri Light"/>
              </a:rPr>
              <a:t> </a:t>
            </a:r>
            <a:r>
              <a:rPr sz="1000" b="0" dirty="0">
                <a:solidFill>
                  <a:srgbClr val="343B3C"/>
                </a:solidFill>
                <a:latin typeface="Calibri Light"/>
                <a:cs typeface="Calibri Light"/>
              </a:rPr>
              <a:t>may</a:t>
            </a:r>
            <a:r>
              <a:rPr sz="1000" b="0" spc="75" dirty="0">
                <a:solidFill>
                  <a:srgbClr val="343B3C"/>
                </a:solidFill>
                <a:latin typeface="Calibri Light"/>
                <a:cs typeface="Calibri Light"/>
              </a:rPr>
              <a:t> </a:t>
            </a:r>
            <a:r>
              <a:rPr sz="1000" b="0" dirty="0">
                <a:solidFill>
                  <a:srgbClr val="343B3C"/>
                </a:solidFill>
                <a:latin typeface="Calibri Light"/>
                <a:cs typeface="Calibri Light"/>
              </a:rPr>
              <a:t>be</a:t>
            </a:r>
            <a:r>
              <a:rPr sz="1000" b="0" spc="70" dirty="0">
                <a:solidFill>
                  <a:srgbClr val="343B3C"/>
                </a:solidFill>
                <a:latin typeface="Calibri Light"/>
                <a:cs typeface="Calibri Light"/>
              </a:rPr>
              <a:t> </a:t>
            </a:r>
            <a:r>
              <a:rPr sz="1000" b="0" dirty="0">
                <a:solidFill>
                  <a:srgbClr val="343B3C"/>
                </a:solidFill>
                <a:latin typeface="Calibri Light"/>
                <a:cs typeface="Calibri Light"/>
              </a:rPr>
              <a:t>reproduced</a:t>
            </a:r>
            <a:r>
              <a:rPr sz="1000" b="0" spc="75" dirty="0">
                <a:solidFill>
                  <a:srgbClr val="343B3C"/>
                </a:solidFill>
                <a:latin typeface="Calibri Light"/>
                <a:cs typeface="Calibri Light"/>
              </a:rPr>
              <a:t> </a:t>
            </a:r>
            <a:r>
              <a:rPr sz="1000" b="0" dirty="0">
                <a:solidFill>
                  <a:srgbClr val="343B3C"/>
                </a:solidFill>
                <a:latin typeface="Calibri Light"/>
                <a:cs typeface="Calibri Light"/>
              </a:rPr>
              <a:t>in</a:t>
            </a:r>
            <a:r>
              <a:rPr sz="1000" b="0" spc="75" dirty="0">
                <a:solidFill>
                  <a:srgbClr val="343B3C"/>
                </a:solidFill>
                <a:latin typeface="Calibri Light"/>
                <a:cs typeface="Calibri Light"/>
              </a:rPr>
              <a:t> </a:t>
            </a:r>
            <a:r>
              <a:rPr sz="1000" b="0" dirty="0">
                <a:solidFill>
                  <a:srgbClr val="343B3C"/>
                </a:solidFill>
                <a:latin typeface="Calibri Light"/>
                <a:cs typeface="Calibri Light"/>
              </a:rPr>
              <a:t>any</a:t>
            </a:r>
            <a:r>
              <a:rPr sz="1000" b="0" spc="70" dirty="0">
                <a:solidFill>
                  <a:srgbClr val="343B3C"/>
                </a:solidFill>
                <a:latin typeface="Calibri Light"/>
                <a:cs typeface="Calibri Light"/>
              </a:rPr>
              <a:t> </a:t>
            </a:r>
            <a:r>
              <a:rPr sz="1000" b="0" dirty="0">
                <a:solidFill>
                  <a:srgbClr val="343B3C"/>
                </a:solidFill>
                <a:latin typeface="Calibri Light"/>
                <a:cs typeface="Calibri Light"/>
              </a:rPr>
              <a:t>manner</a:t>
            </a:r>
            <a:r>
              <a:rPr sz="1000" b="0" spc="75" dirty="0">
                <a:solidFill>
                  <a:srgbClr val="343B3C"/>
                </a:solidFill>
                <a:latin typeface="Calibri Light"/>
                <a:cs typeface="Calibri Light"/>
              </a:rPr>
              <a:t> </a:t>
            </a:r>
            <a:r>
              <a:rPr sz="1000" b="0" dirty="0">
                <a:solidFill>
                  <a:srgbClr val="343B3C"/>
                </a:solidFill>
                <a:latin typeface="Calibri Light"/>
                <a:cs typeface="Calibri Light"/>
              </a:rPr>
              <a:t>without</a:t>
            </a:r>
            <a:r>
              <a:rPr sz="1000" b="0" spc="75" dirty="0">
                <a:solidFill>
                  <a:srgbClr val="343B3C"/>
                </a:solidFill>
                <a:latin typeface="Calibri Light"/>
                <a:cs typeface="Calibri Light"/>
              </a:rPr>
              <a:t> </a:t>
            </a:r>
            <a:r>
              <a:rPr sz="1000" b="0" dirty="0">
                <a:solidFill>
                  <a:srgbClr val="343B3C"/>
                </a:solidFill>
                <a:latin typeface="Calibri Light"/>
                <a:cs typeface="Calibri Light"/>
              </a:rPr>
              <a:t>the</a:t>
            </a:r>
            <a:r>
              <a:rPr sz="1000" b="0" spc="75" dirty="0">
                <a:solidFill>
                  <a:srgbClr val="343B3C"/>
                </a:solidFill>
                <a:latin typeface="Calibri Light"/>
                <a:cs typeface="Calibri Light"/>
              </a:rPr>
              <a:t> </a:t>
            </a:r>
            <a:r>
              <a:rPr sz="1000" b="0" spc="-10" dirty="0">
                <a:solidFill>
                  <a:srgbClr val="343B3C"/>
                </a:solidFill>
                <a:latin typeface="Calibri Light"/>
                <a:cs typeface="Calibri Light"/>
              </a:rPr>
              <a:t>prior written</a:t>
            </a:r>
            <a:r>
              <a:rPr sz="1000" b="0" spc="-35" dirty="0">
                <a:solidFill>
                  <a:srgbClr val="343B3C"/>
                </a:solidFill>
                <a:latin typeface="Calibri Light"/>
                <a:cs typeface="Calibri Light"/>
              </a:rPr>
              <a:t> </a:t>
            </a:r>
            <a:r>
              <a:rPr sz="1000" b="0" dirty="0">
                <a:solidFill>
                  <a:srgbClr val="343B3C"/>
                </a:solidFill>
                <a:latin typeface="Calibri Light"/>
                <a:cs typeface="Calibri Light"/>
              </a:rPr>
              <a:t>permission</a:t>
            </a:r>
            <a:r>
              <a:rPr sz="1000" b="0" spc="-35" dirty="0">
                <a:solidFill>
                  <a:srgbClr val="343B3C"/>
                </a:solidFill>
                <a:latin typeface="Calibri Light"/>
                <a:cs typeface="Calibri Light"/>
              </a:rPr>
              <a:t> </a:t>
            </a:r>
            <a:r>
              <a:rPr sz="1000" b="0" dirty="0">
                <a:solidFill>
                  <a:srgbClr val="343B3C"/>
                </a:solidFill>
                <a:latin typeface="Calibri Light"/>
                <a:cs typeface="Calibri Light"/>
              </a:rPr>
              <a:t>of</a:t>
            </a:r>
            <a:r>
              <a:rPr sz="1000" b="0" spc="-30" dirty="0">
                <a:solidFill>
                  <a:srgbClr val="343B3C"/>
                </a:solidFill>
                <a:latin typeface="Calibri Light"/>
                <a:cs typeface="Calibri Light"/>
              </a:rPr>
              <a:t> </a:t>
            </a:r>
            <a:r>
              <a:rPr lang="en-US" sz="1000" b="0" dirty="0">
                <a:solidFill>
                  <a:srgbClr val="343B3C"/>
                </a:solidFill>
                <a:latin typeface="Calibri Light"/>
                <a:cs typeface="Calibri Light"/>
              </a:rPr>
              <a:t>BNPP AM</a:t>
            </a:r>
            <a:r>
              <a:rPr sz="1000" b="0" dirty="0">
                <a:solidFill>
                  <a:srgbClr val="343B3C"/>
                </a:solidFill>
                <a:latin typeface="Calibri Light"/>
                <a:cs typeface="Calibri Light"/>
              </a:rPr>
              <a:t>.</a:t>
            </a:r>
            <a:r>
              <a:rPr sz="1000" b="0" spc="-30" dirty="0">
                <a:solidFill>
                  <a:srgbClr val="343B3C"/>
                </a:solidFill>
                <a:latin typeface="Calibri Light"/>
                <a:cs typeface="Calibri Light"/>
              </a:rPr>
              <a:t> </a:t>
            </a:r>
            <a:r>
              <a:rPr sz="1000" b="0" dirty="0">
                <a:solidFill>
                  <a:srgbClr val="343B3C"/>
                </a:solidFill>
                <a:latin typeface="Calibri Light"/>
                <a:cs typeface="Calibri Light"/>
              </a:rPr>
              <a:t>This</a:t>
            </a:r>
            <a:r>
              <a:rPr sz="1000" b="0" spc="-35" dirty="0">
                <a:solidFill>
                  <a:srgbClr val="343B3C"/>
                </a:solidFill>
                <a:latin typeface="Calibri Light"/>
                <a:cs typeface="Calibri Light"/>
              </a:rPr>
              <a:t> </a:t>
            </a:r>
            <a:r>
              <a:rPr sz="1000" b="0" dirty="0">
                <a:solidFill>
                  <a:srgbClr val="343B3C"/>
                </a:solidFill>
                <a:latin typeface="Calibri Light"/>
                <a:cs typeface="Calibri Light"/>
              </a:rPr>
              <a:t>monthly</a:t>
            </a:r>
            <a:r>
              <a:rPr sz="1000" b="0" spc="-35" dirty="0">
                <a:solidFill>
                  <a:srgbClr val="343B3C"/>
                </a:solidFill>
                <a:latin typeface="Calibri Light"/>
                <a:cs typeface="Calibri Light"/>
              </a:rPr>
              <a:t> </a:t>
            </a:r>
            <a:r>
              <a:rPr sz="1000" b="0" dirty="0">
                <a:solidFill>
                  <a:srgbClr val="343B3C"/>
                </a:solidFill>
                <a:latin typeface="Calibri Light"/>
                <a:cs typeface="Calibri Light"/>
              </a:rPr>
              <a:t>report</a:t>
            </a:r>
            <a:r>
              <a:rPr sz="1000" b="0" spc="-30" dirty="0">
                <a:solidFill>
                  <a:srgbClr val="343B3C"/>
                </a:solidFill>
                <a:latin typeface="Calibri Light"/>
                <a:cs typeface="Calibri Light"/>
              </a:rPr>
              <a:t> </a:t>
            </a:r>
            <a:r>
              <a:rPr sz="1000" b="0" dirty="0">
                <a:solidFill>
                  <a:srgbClr val="343B3C"/>
                </a:solidFill>
                <a:latin typeface="Calibri Light"/>
                <a:cs typeface="Calibri Light"/>
              </a:rPr>
              <a:t>does</a:t>
            </a:r>
            <a:r>
              <a:rPr sz="1000" b="0" spc="-35" dirty="0">
                <a:solidFill>
                  <a:srgbClr val="343B3C"/>
                </a:solidFill>
                <a:latin typeface="Calibri Light"/>
                <a:cs typeface="Calibri Light"/>
              </a:rPr>
              <a:t> </a:t>
            </a:r>
            <a:r>
              <a:rPr sz="1000" b="0" dirty="0">
                <a:solidFill>
                  <a:srgbClr val="343B3C"/>
                </a:solidFill>
                <a:latin typeface="Calibri Light"/>
                <a:cs typeface="Calibri Light"/>
              </a:rPr>
              <a:t>not</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constitute</a:t>
            </a:r>
            <a:r>
              <a:rPr sz="1000" b="0" spc="-35" dirty="0">
                <a:solidFill>
                  <a:srgbClr val="343B3C"/>
                </a:solidFill>
                <a:latin typeface="Calibri Light"/>
                <a:cs typeface="Calibri Light"/>
              </a:rPr>
              <a:t> </a:t>
            </a:r>
            <a:r>
              <a:rPr sz="1000" b="0" dirty="0">
                <a:solidFill>
                  <a:srgbClr val="343B3C"/>
                </a:solidFill>
                <a:latin typeface="Calibri Light"/>
                <a:cs typeface="Calibri Light"/>
              </a:rPr>
              <a:t>or</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form</a:t>
            </a:r>
            <a:r>
              <a:rPr sz="1000" b="0" spc="-30" dirty="0">
                <a:solidFill>
                  <a:srgbClr val="343B3C"/>
                </a:solidFill>
                <a:latin typeface="Calibri Light"/>
                <a:cs typeface="Calibri Light"/>
              </a:rPr>
              <a:t> </a:t>
            </a:r>
            <a:r>
              <a:rPr sz="1000" b="0" dirty="0">
                <a:solidFill>
                  <a:srgbClr val="343B3C"/>
                </a:solidFill>
                <a:latin typeface="Calibri Light"/>
                <a:cs typeface="Calibri Light"/>
              </a:rPr>
              <a:t>part</a:t>
            </a:r>
            <a:r>
              <a:rPr sz="1000" b="0" spc="-35" dirty="0">
                <a:solidFill>
                  <a:srgbClr val="343B3C"/>
                </a:solidFill>
                <a:latin typeface="Calibri Light"/>
                <a:cs typeface="Calibri Light"/>
              </a:rPr>
              <a:t> </a:t>
            </a:r>
            <a:r>
              <a:rPr sz="1000" b="0" dirty="0">
                <a:solidFill>
                  <a:srgbClr val="343B3C"/>
                </a:solidFill>
                <a:latin typeface="Calibri Light"/>
                <a:cs typeface="Calibri Light"/>
              </a:rPr>
              <a:t>of</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any</a:t>
            </a:r>
            <a:r>
              <a:rPr sz="1000" b="0" spc="-35" dirty="0">
                <a:solidFill>
                  <a:srgbClr val="343B3C"/>
                </a:solidFill>
                <a:latin typeface="Calibri Light"/>
                <a:cs typeface="Calibri Light"/>
              </a:rPr>
              <a:t> </a:t>
            </a:r>
            <a:r>
              <a:rPr sz="1000" b="0" spc="-20" dirty="0">
                <a:solidFill>
                  <a:srgbClr val="343B3C"/>
                </a:solidFill>
                <a:latin typeface="Calibri Light"/>
                <a:cs typeface="Calibri Light"/>
              </a:rPr>
              <a:t>offer</a:t>
            </a:r>
            <a:r>
              <a:rPr sz="1000" b="0" spc="-30" dirty="0">
                <a:solidFill>
                  <a:srgbClr val="343B3C"/>
                </a:solidFill>
                <a:latin typeface="Calibri Light"/>
                <a:cs typeface="Calibri Light"/>
              </a:rPr>
              <a:t> </a:t>
            </a:r>
            <a:r>
              <a:rPr sz="1000" b="0" dirty="0">
                <a:solidFill>
                  <a:srgbClr val="343B3C"/>
                </a:solidFill>
                <a:latin typeface="Calibri Light"/>
                <a:cs typeface="Calibri Light"/>
              </a:rPr>
              <a:t>or</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invitation</a:t>
            </a:r>
            <a:r>
              <a:rPr sz="1000" b="0" spc="-35" dirty="0">
                <a:solidFill>
                  <a:srgbClr val="343B3C"/>
                </a:solidFill>
                <a:latin typeface="Calibri Light"/>
                <a:cs typeface="Calibri Light"/>
              </a:rPr>
              <a:t> </a:t>
            </a:r>
            <a:r>
              <a:rPr sz="1000" b="0" dirty="0">
                <a:solidFill>
                  <a:srgbClr val="343B3C"/>
                </a:solidFill>
                <a:latin typeface="Calibri Light"/>
                <a:cs typeface="Calibri Light"/>
              </a:rPr>
              <a:t>to</a:t>
            </a:r>
            <a:r>
              <a:rPr sz="1000" b="0" spc="-30" dirty="0">
                <a:solidFill>
                  <a:srgbClr val="343B3C"/>
                </a:solidFill>
                <a:latin typeface="Calibri Light"/>
                <a:cs typeface="Calibri Light"/>
              </a:rPr>
              <a:t> </a:t>
            </a:r>
            <a:r>
              <a:rPr sz="1000" b="0" dirty="0">
                <a:solidFill>
                  <a:srgbClr val="343B3C"/>
                </a:solidFill>
                <a:latin typeface="Calibri Light"/>
                <a:cs typeface="Calibri Light"/>
              </a:rPr>
              <a:t>sell</a:t>
            </a:r>
            <a:r>
              <a:rPr sz="1000" b="0" spc="-35" dirty="0">
                <a:solidFill>
                  <a:srgbClr val="343B3C"/>
                </a:solidFill>
                <a:latin typeface="Calibri Light"/>
                <a:cs typeface="Calibri Light"/>
              </a:rPr>
              <a:t> </a:t>
            </a:r>
            <a:r>
              <a:rPr sz="1000" b="0" dirty="0">
                <a:solidFill>
                  <a:srgbClr val="343B3C"/>
                </a:solidFill>
                <a:latin typeface="Calibri Light"/>
                <a:cs typeface="Calibri Light"/>
              </a:rPr>
              <a:t>or</a:t>
            </a:r>
            <a:r>
              <a:rPr sz="1000" b="0" spc="-30" dirty="0">
                <a:solidFill>
                  <a:srgbClr val="343B3C"/>
                </a:solidFill>
                <a:latin typeface="Calibri Light"/>
                <a:cs typeface="Calibri Light"/>
              </a:rPr>
              <a:t> </a:t>
            </a:r>
            <a:r>
              <a:rPr sz="1000" b="0" dirty="0">
                <a:solidFill>
                  <a:srgbClr val="343B3C"/>
                </a:solidFill>
                <a:latin typeface="Calibri Light"/>
                <a:cs typeface="Calibri Light"/>
              </a:rPr>
              <a:t>issue,</a:t>
            </a:r>
            <a:r>
              <a:rPr sz="1000" b="0" spc="-35" dirty="0">
                <a:solidFill>
                  <a:srgbClr val="343B3C"/>
                </a:solidFill>
                <a:latin typeface="Calibri Light"/>
                <a:cs typeface="Calibri Light"/>
              </a:rPr>
              <a:t> </a:t>
            </a:r>
            <a:r>
              <a:rPr sz="1000" b="0" dirty="0">
                <a:solidFill>
                  <a:srgbClr val="343B3C"/>
                </a:solidFill>
                <a:latin typeface="Calibri Light"/>
                <a:cs typeface="Calibri Light"/>
              </a:rPr>
              <a:t>or</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any</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solicitation</a:t>
            </a:r>
            <a:r>
              <a:rPr sz="1000" b="0" spc="-35" dirty="0">
                <a:solidFill>
                  <a:srgbClr val="343B3C"/>
                </a:solidFill>
                <a:latin typeface="Calibri Light"/>
                <a:cs typeface="Calibri Light"/>
              </a:rPr>
              <a:t> </a:t>
            </a:r>
            <a:r>
              <a:rPr sz="1000" b="0" spc="-25" dirty="0">
                <a:solidFill>
                  <a:srgbClr val="343B3C"/>
                </a:solidFill>
                <a:latin typeface="Calibri Light"/>
                <a:cs typeface="Calibri Light"/>
              </a:rPr>
              <a:t>of </a:t>
            </a:r>
            <a:r>
              <a:rPr sz="1000" b="0" dirty="0">
                <a:solidFill>
                  <a:srgbClr val="343B3C"/>
                </a:solidFill>
                <a:latin typeface="Calibri Light"/>
                <a:cs typeface="Calibri Light"/>
              </a:rPr>
              <a:t>any</a:t>
            </a:r>
            <a:r>
              <a:rPr sz="1000" b="0" spc="-50" dirty="0">
                <a:solidFill>
                  <a:srgbClr val="343B3C"/>
                </a:solidFill>
                <a:latin typeface="Calibri Light"/>
                <a:cs typeface="Calibri Light"/>
              </a:rPr>
              <a:t> </a:t>
            </a:r>
            <a:r>
              <a:rPr sz="1000" b="0" spc="-20" dirty="0">
                <a:solidFill>
                  <a:srgbClr val="343B3C"/>
                </a:solidFill>
                <a:latin typeface="Calibri Light"/>
                <a:cs typeface="Calibri Light"/>
              </a:rPr>
              <a:t>offer</a:t>
            </a:r>
            <a:r>
              <a:rPr sz="1000" b="0" spc="-35" dirty="0">
                <a:solidFill>
                  <a:srgbClr val="343B3C"/>
                </a:solidFill>
                <a:latin typeface="Calibri Light"/>
                <a:cs typeface="Calibri Light"/>
              </a:rPr>
              <a:t> </a:t>
            </a:r>
            <a:r>
              <a:rPr sz="1000" b="0" dirty="0">
                <a:solidFill>
                  <a:srgbClr val="343B3C"/>
                </a:solidFill>
                <a:latin typeface="Calibri Light"/>
                <a:cs typeface="Calibri Light"/>
              </a:rPr>
              <a:t>to</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purchase</a:t>
            </a:r>
            <a:r>
              <a:rPr sz="1000" b="0" spc="-30" dirty="0">
                <a:solidFill>
                  <a:srgbClr val="343B3C"/>
                </a:solidFill>
                <a:latin typeface="Calibri Light"/>
                <a:cs typeface="Calibri Light"/>
              </a:rPr>
              <a:t> </a:t>
            </a:r>
            <a:r>
              <a:rPr sz="1000" b="0" dirty="0">
                <a:solidFill>
                  <a:srgbClr val="343B3C"/>
                </a:solidFill>
                <a:latin typeface="Calibri Light"/>
                <a:cs typeface="Calibri Light"/>
              </a:rPr>
              <a:t>or</a:t>
            </a:r>
            <a:r>
              <a:rPr sz="1000" b="0" spc="-35" dirty="0">
                <a:solidFill>
                  <a:srgbClr val="343B3C"/>
                </a:solidFill>
                <a:latin typeface="Calibri Light"/>
                <a:cs typeface="Calibri Light"/>
              </a:rPr>
              <a:t> </a:t>
            </a:r>
            <a:r>
              <a:rPr sz="1000" b="0" dirty="0">
                <a:solidFill>
                  <a:srgbClr val="343B3C"/>
                </a:solidFill>
                <a:latin typeface="Calibri Light"/>
                <a:cs typeface="Calibri Light"/>
              </a:rPr>
              <a:t>subscribe</a:t>
            </a:r>
            <a:r>
              <a:rPr sz="1000" b="0" spc="-30" dirty="0">
                <a:solidFill>
                  <a:srgbClr val="343B3C"/>
                </a:solidFill>
                <a:latin typeface="Calibri Light"/>
                <a:cs typeface="Calibri Light"/>
              </a:rPr>
              <a:t> </a:t>
            </a:r>
            <a:r>
              <a:rPr sz="1000" b="0" spc="-40" dirty="0">
                <a:solidFill>
                  <a:srgbClr val="343B3C"/>
                </a:solidFill>
                <a:latin typeface="Calibri Light"/>
                <a:cs typeface="Calibri Light"/>
              </a:rPr>
              <a:t>for,</a:t>
            </a:r>
            <a:r>
              <a:rPr sz="1000" b="0" spc="-20" dirty="0">
                <a:solidFill>
                  <a:srgbClr val="343B3C"/>
                </a:solidFill>
                <a:latin typeface="Calibri Light"/>
                <a:cs typeface="Calibri Light"/>
              </a:rPr>
              <a:t> </a:t>
            </a:r>
            <a:r>
              <a:rPr sz="1000" b="0" dirty="0">
                <a:solidFill>
                  <a:srgbClr val="343B3C"/>
                </a:solidFill>
                <a:latin typeface="Calibri Light"/>
                <a:cs typeface="Calibri Light"/>
              </a:rPr>
              <a:t>any</a:t>
            </a:r>
            <a:r>
              <a:rPr sz="1000" b="0" spc="-30" dirty="0">
                <a:solidFill>
                  <a:srgbClr val="343B3C"/>
                </a:solidFill>
                <a:latin typeface="Calibri Light"/>
                <a:cs typeface="Calibri Light"/>
              </a:rPr>
              <a:t> </a:t>
            </a:r>
            <a:r>
              <a:rPr sz="1000" b="0" dirty="0">
                <a:solidFill>
                  <a:srgbClr val="343B3C"/>
                </a:solidFill>
                <a:latin typeface="Calibri Light"/>
                <a:cs typeface="Calibri Light"/>
              </a:rPr>
              <a:t>shares</a:t>
            </a:r>
            <a:r>
              <a:rPr sz="1000" b="0" spc="-30" dirty="0">
                <a:solidFill>
                  <a:srgbClr val="343B3C"/>
                </a:solidFill>
                <a:latin typeface="Calibri Light"/>
                <a:cs typeface="Calibri Light"/>
              </a:rPr>
              <a:t> </a:t>
            </a:r>
            <a:r>
              <a:rPr sz="1000" b="0" dirty="0">
                <a:solidFill>
                  <a:srgbClr val="343B3C"/>
                </a:solidFill>
                <a:latin typeface="Calibri Light"/>
                <a:cs typeface="Calibri Light"/>
              </a:rPr>
              <a:t>or</a:t>
            </a:r>
            <a:r>
              <a:rPr sz="1000" b="0" spc="-35" dirty="0">
                <a:solidFill>
                  <a:srgbClr val="343B3C"/>
                </a:solidFill>
                <a:latin typeface="Calibri Light"/>
                <a:cs typeface="Calibri Light"/>
              </a:rPr>
              <a:t> </a:t>
            </a:r>
            <a:r>
              <a:rPr sz="1000" b="0" dirty="0">
                <a:solidFill>
                  <a:srgbClr val="343B3C"/>
                </a:solidFill>
                <a:latin typeface="Calibri Light"/>
                <a:cs typeface="Calibri Light"/>
              </a:rPr>
              <a:t>other</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securities</a:t>
            </a:r>
            <a:r>
              <a:rPr sz="1000" b="0" spc="-35" dirty="0">
                <a:solidFill>
                  <a:srgbClr val="343B3C"/>
                </a:solidFill>
                <a:latin typeface="Calibri Light"/>
                <a:cs typeface="Calibri Light"/>
              </a:rPr>
              <a:t> </a:t>
            </a:r>
            <a:r>
              <a:rPr sz="1000" b="0" dirty="0">
                <a:solidFill>
                  <a:srgbClr val="343B3C"/>
                </a:solidFill>
                <a:latin typeface="Calibri Light"/>
                <a:cs typeface="Calibri Light"/>
              </a:rPr>
              <a:t>of</a:t>
            </a:r>
            <a:r>
              <a:rPr sz="1000" b="0" spc="-30" dirty="0">
                <a:solidFill>
                  <a:srgbClr val="343B3C"/>
                </a:solidFill>
                <a:latin typeface="Calibri Light"/>
                <a:cs typeface="Calibri Light"/>
              </a:rPr>
              <a:t> </a:t>
            </a:r>
            <a:r>
              <a:rPr sz="1000" b="0" dirty="0">
                <a:solidFill>
                  <a:srgbClr val="343B3C"/>
                </a:solidFill>
                <a:latin typeface="Calibri Light"/>
                <a:cs typeface="Calibri Light"/>
              </a:rPr>
              <a:t>the</a:t>
            </a:r>
            <a:r>
              <a:rPr sz="1000" b="0" spc="-35" dirty="0">
                <a:solidFill>
                  <a:srgbClr val="343B3C"/>
                </a:solidFill>
                <a:latin typeface="Calibri Light"/>
                <a:cs typeface="Calibri Light"/>
              </a:rPr>
              <a:t> </a:t>
            </a:r>
            <a:r>
              <a:rPr sz="1000" b="0" dirty="0">
                <a:solidFill>
                  <a:srgbClr val="343B3C"/>
                </a:solidFill>
                <a:latin typeface="Calibri Light"/>
                <a:cs typeface="Calibri Light"/>
              </a:rPr>
              <a:t>Company</a:t>
            </a:r>
            <a:r>
              <a:rPr sz="1000" b="0" spc="-30" dirty="0">
                <a:solidFill>
                  <a:srgbClr val="343B3C"/>
                </a:solidFill>
                <a:latin typeface="Calibri Light"/>
                <a:cs typeface="Calibri Light"/>
              </a:rPr>
              <a:t> </a:t>
            </a:r>
            <a:r>
              <a:rPr sz="1000" b="0" dirty="0">
                <a:solidFill>
                  <a:srgbClr val="343B3C"/>
                </a:solidFill>
                <a:latin typeface="Calibri Light"/>
                <a:cs typeface="Calibri Light"/>
              </a:rPr>
              <a:t>whose</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portfolio</a:t>
            </a:r>
            <a:r>
              <a:rPr sz="1000" b="0" spc="-30" dirty="0">
                <a:solidFill>
                  <a:srgbClr val="343B3C"/>
                </a:solidFill>
                <a:latin typeface="Calibri Light"/>
                <a:cs typeface="Calibri Light"/>
              </a:rPr>
              <a:t> </a:t>
            </a:r>
            <a:r>
              <a:rPr sz="1000" b="0" dirty="0">
                <a:solidFill>
                  <a:srgbClr val="343B3C"/>
                </a:solidFill>
                <a:latin typeface="Calibri Light"/>
                <a:cs typeface="Calibri Light"/>
              </a:rPr>
              <a:t>is</a:t>
            </a:r>
            <a:r>
              <a:rPr sz="1000" b="0" spc="-30" dirty="0">
                <a:solidFill>
                  <a:srgbClr val="343B3C"/>
                </a:solidFill>
                <a:latin typeface="Calibri Light"/>
                <a:cs typeface="Calibri Light"/>
              </a:rPr>
              <a:t> </a:t>
            </a:r>
            <a:r>
              <a:rPr sz="1000" b="0" dirty="0">
                <a:solidFill>
                  <a:srgbClr val="343B3C"/>
                </a:solidFill>
                <a:latin typeface="Calibri Light"/>
                <a:cs typeface="Calibri Light"/>
              </a:rPr>
              <a:t>managed</a:t>
            </a:r>
            <a:r>
              <a:rPr sz="1000" b="0" spc="-35" dirty="0">
                <a:solidFill>
                  <a:srgbClr val="343B3C"/>
                </a:solidFill>
                <a:latin typeface="Calibri Light"/>
                <a:cs typeface="Calibri Light"/>
              </a:rPr>
              <a:t> </a:t>
            </a:r>
            <a:r>
              <a:rPr sz="1000" b="0" dirty="0">
                <a:solidFill>
                  <a:srgbClr val="343B3C"/>
                </a:solidFill>
                <a:latin typeface="Calibri Light"/>
                <a:cs typeface="Calibri Light"/>
              </a:rPr>
              <a:t>by</a:t>
            </a:r>
            <a:r>
              <a:rPr sz="1000" b="0" spc="-30" dirty="0">
                <a:solidFill>
                  <a:srgbClr val="343B3C"/>
                </a:solidFill>
                <a:latin typeface="Calibri Light"/>
                <a:cs typeface="Calibri Light"/>
              </a:rPr>
              <a:t> </a:t>
            </a:r>
            <a:r>
              <a:rPr lang="en-US" sz="1000" b="0" dirty="0">
                <a:solidFill>
                  <a:srgbClr val="343B3C"/>
                </a:solidFill>
                <a:latin typeface="Calibri Light"/>
                <a:cs typeface="Calibri Light"/>
              </a:rPr>
              <a:t>BNPP AM</a:t>
            </a:r>
            <a:r>
              <a:rPr sz="1000" b="0" dirty="0">
                <a:solidFill>
                  <a:srgbClr val="343B3C"/>
                </a:solidFill>
                <a:latin typeface="Calibri Light"/>
                <a:cs typeface="Calibri Light"/>
              </a:rPr>
              <a:t>,</a:t>
            </a:r>
            <a:r>
              <a:rPr sz="1000" b="0" spc="-30" dirty="0">
                <a:solidFill>
                  <a:srgbClr val="343B3C"/>
                </a:solidFill>
                <a:latin typeface="Calibri Light"/>
                <a:cs typeface="Calibri Light"/>
              </a:rPr>
              <a:t> </a:t>
            </a:r>
            <a:r>
              <a:rPr sz="1000" b="0" dirty="0">
                <a:solidFill>
                  <a:srgbClr val="343B3C"/>
                </a:solidFill>
                <a:latin typeface="Calibri Light"/>
                <a:cs typeface="Calibri Light"/>
              </a:rPr>
              <a:t>or</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securities</a:t>
            </a:r>
            <a:r>
              <a:rPr sz="1000" b="0" spc="-30" dirty="0">
                <a:solidFill>
                  <a:srgbClr val="343B3C"/>
                </a:solidFill>
                <a:latin typeface="Calibri Light"/>
                <a:cs typeface="Calibri Light"/>
              </a:rPr>
              <a:t> </a:t>
            </a:r>
            <a:r>
              <a:rPr sz="1000" b="0" dirty="0">
                <a:solidFill>
                  <a:srgbClr val="343B3C"/>
                </a:solidFill>
                <a:latin typeface="Calibri Light"/>
                <a:cs typeface="Calibri Light"/>
              </a:rPr>
              <a:t>of</a:t>
            </a:r>
            <a:r>
              <a:rPr sz="1000" b="0" spc="-35" dirty="0">
                <a:solidFill>
                  <a:srgbClr val="343B3C"/>
                </a:solidFill>
                <a:latin typeface="Calibri Light"/>
                <a:cs typeface="Calibri Light"/>
              </a:rPr>
              <a:t> </a:t>
            </a:r>
            <a:r>
              <a:rPr sz="1000" b="0" spc="-25" dirty="0">
                <a:solidFill>
                  <a:srgbClr val="343B3C"/>
                </a:solidFill>
                <a:latin typeface="Calibri Light"/>
                <a:cs typeface="Calibri Light"/>
              </a:rPr>
              <a:t>any </a:t>
            </a:r>
            <a:r>
              <a:rPr sz="1000" b="0" dirty="0">
                <a:solidFill>
                  <a:srgbClr val="343B3C"/>
                </a:solidFill>
                <a:latin typeface="Calibri Light"/>
                <a:cs typeface="Calibri Light"/>
              </a:rPr>
              <a:t>other</a:t>
            </a:r>
            <a:r>
              <a:rPr sz="1000" b="0" spc="-20" dirty="0">
                <a:solidFill>
                  <a:srgbClr val="343B3C"/>
                </a:solidFill>
                <a:latin typeface="Calibri Light"/>
                <a:cs typeface="Calibri Light"/>
              </a:rPr>
              <a:t> </a:t>
            </a:r>
            <a:r>
              <a:rPr sz="1000" b="0" dirty="0">
                <a:solidFill>
                  <a:srgbClr val="343B3C"/>
                </a:solidFill>
                <a:latin typeface="Calibri Light"/>
                <a:cs typeface="Calibri Light"/>
              </a:rPr>
              <a:t>entity</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(together,</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“Securities”).</a:t>
            </a:r>
            <a:r>
              <a:rPr sz="1000" b="0" spc="-20"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Securities</a:t>
            </a:r>
            <a:r>
              <a:rPr sz="1000" b="0" spc="-25" dirty="0">
                <a:solidFill>
                  <a:srgbClr val="343B3C"/>
                </a:solidFill>
                <a:latin typeface="Calibri Light"/>
                <a:cs typeface="Calibri Light"/>
              </a:rPr>
              <a:t> </a:t>
            </a:r>
            <a:r>
              <a:rPr sz="1000" b="0" dirty="0">
                <a:solidFill>
                  <a:srgbClr val="343B3C"/>
                </a:solidFill>
                <a:latin typeface="Calibri Light"/>
                <a:cs typeface="Calibri Light"/>
              </a:rPr>
              <a:t>described</a:t>
            </a:r>
            <a:r>
              <a:rPr sz="1000" b="0" spc="-20" dirty="0">
                <a:solidFill>
                  <a:srgbClr val="343B3C"/>
                </a:solidFill>
                <a:latin typeface="Calibri Light"/>
                <a:cs typeface="Calibri Light"/>
              </a:rPr>
              <a:t> </a:t>
            </a:r>
            <a:r>
              <a:rPr sz="1000" b="0" dirty="0">
                <a:solidFill>
                  <a:srgbClr val="343B3C"/>
                </a:solidFill>
                <a:latin typeface="Calibri Light"/>
                <a:cs typeface="Calibri Light"/>
              </a:rPr>
              <a:t>in</a:t>
            </a:r>
            <a:r>
              <a:rPr sz="1000" b="0" spc="-15" dirty="0">
                <a:solidFill>
                  <a:srgbClr val="343B3C"/>
                </a:solidFill>
                <a:latin typeface="Calibri Light"/>
                <a:cs typeface="Calibri Light"/>
              </a:rPr>
              <a:t> </a:t>
            </a:r>
            <a:r>
              <a:rPr sz="1000" b="0" dirty="0">
                <a:solidFill>
                  <a:srgbClr val="343B3C"/>
                </a:solidFill>
                <a:latin typeface="Calibri Light"/>
                <a:cs typeface="Calibri Light"/>
              </a:rPr>
              <a:t>this</a:t>
            </a:r>
            <a:r>
              <a:rPr sz="1000" b="0" spc="-25" dirty="0">
                <a:solidFill>
                  <a:srgbClr val="343B3C"/>
                </a:solidFill>
                <a:latin typeface="Calibri Light"/>
                <a:cs typeface="Calibri Light"/>
              </a:rPr>
              <a:t> </a:t>
            </a:r>
            <a:r>
              <a:rPr sz="1000" b="0" dirty="0">
                <a:solidFill>
                  <a:srgbClr val="343B3C"/>
                </a:solidFill>
                <a:latin typeface="Calibri Light"/>
                <a:cs typeface="Calibri Light"/>
              </a:rPr>
              <a:t>monthly</a:t>
            </a:r>
            <a:r>
              <a:rPr sz="1000" b="0" spc="-20" dirty="0">
                <a:solidFill>
                  <a:srgbClr val="343B3C"/>
                </a:solidFill>
                <a:latin typeface="Calibri Light"/>
                <a:cs typeface="Calibri Light"/>
              </a:rPr>
              <a:t> </a:t>
            </a:r>
            <a:r>
              <a:rPr sz="1000" b="0" dirty="0">
                <a:solidFill>
                  <a:srgbClr val="343B3C"/>
                </a:solidFill>
                <a:latin typeface="Calibri Light"/>
                <a:cs typeface="Calibri Light"/>
              </a:rPr>
              <a:t>report</a:t>
            </a:r>
            <a:r>
              <a:rPr sz="1000" b="0" spc="-15" dirty="0">
                <a:solidFill>
                  <a:srgbClr val="343B3C"/>
                </a:solidFill>
                <a:latin typeface="Calibri Light"/>
                <a:cs typeface="Calibri Light"/>
              </a:rPr>
              <a:t> </a:t>
            </a:r>
            <a:r>
              <a:rPr sz="1000" b="0" dirty="0">
                <a:solidFill>
                  <a:srgbClr val="343B3C"/>
                </a:solidFill>
                <a:latin typeface="Calibri Light"/>
                <a:cs typeface="Calibri Light"/>
              </a:rPr>
              <a:t>may</a:t>
            </a:r>
            <a:r>
              <a:rPr sz="1000" b="0" spc="-20" dirty="0">
                <a:solidFill>
                  <a:srgbClr val="343B3C"/>
                </a:solidFill>
                <a:latin typeface="Calibri Light"/>
                <a:cs typeface="Calibri Light"/>
              </a:rPr>
              <a:t> </a:t>
            </a:r>
            <a:r>
              <a:rPr sz="1000" b="0" dirty="0">
                <a:solidFill>
                  <a:srgbClr val="343B3C"/>
                </a:solidFill>
                <a:latin typeface="Calibri Light"/>
                <a:cs typeface="Calibri Light"/>
              </a:rPr>
              <a:t>not</a:t>
            </a:r>
            <a:r>
              <a:rPr sz="1000" b="0" spc="-15" dirty="0">
                <a:solidFill>
                  <a:srgbClr val="343B3C"/>
                </a:solidFill>
                <a:latin typeface="Calibri Light"/>
                <a:cs typeface="Calibri Light"/>
              </a:rPr>
              <a:t> </a:t>
            </a:r>
            <a:r>
              <a:rPr sz="1000" b="0" dirty="0">
                <a:solidFill>
                  <a:srgbClr val="343B3C"/>
                </a:solidFill>
                <a:latin typeface="Calibri Light"/>
                <a:cs typeface="Calibri Light"/>
              </a:rPr>
              <a:t>be</a:t>
            </a:r>
            <a:r>
              <a:rPr sz="1000" b="0" spc="-20" dirty="0">
                <a:solidFill>
                  <a:srgbClr val="343B3C"/>
                </a:solidFill>
                <a:latin typeface="Calibri Light"/>
                <a:cs typeface="Calibri Light"/>
              </a:rPr>
              <a:t> </a:t>
            </a:r>
            <a:r>
              <a:rPr sz="1000" b="0" dirty="0">
                <a:solidFill>
                  <a:srgbClr val="343B3C"/>
                </a:solidFill>
                <a:latin typeface="Calibri Light"/>
                <a:cs typeface="Calibri Light"/>
              </a:rPr>
              <a:t>eligible</a:t>
            </a:r>
            <a:r>
              <a:rPr sz="1000" b="0" spc="-20" dirty="0">
                <a:solidFill>
                  <a:srgbClr val="343B3C"/>
                </a:solidFill>
                <a:latin typeface="Calibri Light"/>
                <a:cs typeface="Calibri Light"/>
              </a:rPr>
              <a:t> </a:t>
            </a:r>
            <a:r>
              <a:rPr sz="1000" b="0" dirty="0">
                <a:solidFill>
                  <a:srgbClr val="343B3C"/>
                </a:solidFill>
                <a:latin typeface="Calibri Light"/>
                <a:cs typeface="Calibri Light"/>
              </a:rPr>
              <a:t>for</a:t>
            </a:r>
            <a:r>
              <a:rPr sz="1000" b="0" spc="-20" dirty="0">
                <a:solidFill>
                  <a:srgbClr val="343B3C"/>
                </a:solidFill>
                <a:latin typeface="Calibri Light"/>
                <a:cs typeface="Calibri Light"/>
              </a:rPr>
              <a:t> </a:t>
            </a:r>
            <a:r>
              <a:rPr sz="1000" b="0" dirty="0">
                <a:solidFill>
                  <a:srgbClr val="343B3C"/>
                </a:solidFill>
                <a:latin typeface="Calibri Light"/>
                <a:cs typeface="Calibri Light"/>
              </a:rPr>
              <a:t>sale</a:t>
            </a:r>
            <a:r>
              <a:rPr sz="1000" b="0" spc="-20" dirty="0">
                <a:solidFill>
                  <a:srgbClr val="343B3C"/>
                </a:solidFill>
                <a:latin typeface="Calibri Light"/>
                <a:cs typeface="Calibri Light"/>
              </a:rPr>
              <a:t> </a:t>
            </a:r>
            <a:r>
              <a:rPr sz="1000" b="0" dirty="0">
                <a:solidFill>
                  <a:srgbClr val="343B3C"/>
                </a:solidFill>
                <a:latin typeface="Calibri Light"/>
                <a:cs typeface="Calibri Light"/>
              </a:rPr>
              <a:t>in</a:t>
            </a:r>
            <a:r>
              <a:rPr sz="1000" b="0" spc="-15" dirty="0">
                <a:solidFill>
                  <a:srgbClr val="343B3C"/>
                </a:solidFill>
                <a:latin typeface="Calibri Light"/>
                <a:cs typeface="Calibri Light"/>
              </a:rPr>
              <a:t> </a:t>
            </a:r>
            <a:r>
              <a:rPr sz="1000" b="0" dirty="0">
                <a:solidFill>
                  <a:srgbClr val="343B3C"/>
                </a:solidFill>
                <a:latin typeface="Calibri Light"/>
                <a:cs typeface="Calibri Light"/>
              </a:rPr>
              <a:t>some</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states</a:t>
            </a:r>
            <a:r>
              <a:rPr sz="1000" b="0" spc="-15" dirty="0">
                <a:solidFill>
                  <a:srgbClr val="343B3C"/>
                </a:solidFill>
                <a:latin typeface="Calibri Light"/>
                <a:cs typeface="Calibri Light"/>
              </a:rPr>
              <a:t> </a:t>
            </a:r>
            <a:r>
              <a:rPr sz="1000" b="0" dirty="0">
                <a:solidFill>
                  <a:srgbClr val="343B3C"/>
                </a:solidFill>
                <a:latin typeface="Calibri Light"/>
                <a:cs typeface="Calibri Light"/>
              </a:rPr>
              <a:t>or</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countries </a:t>
            </a:r>
            <a:r>
              <a:rPr sz="1000" b="0" dirty="0">
                <a:solidFill>
                  <a:srgbClr val="343B3C"/>
                </a:solidFill>
                <a:latin typeface="Calibri Light"/>
                <a:cs typeface="Calibri Light"/>
              </a:rPr>
              <a:t>and</a:t>
            </a:r>
            <a:r>
              <a:rPr sz="1000" b="0" spc="15" dirty="0">
                <a:solidFill>
                  <a:srgbClr val="343B3C"/>
                </a:solidFill>
                <a:latin typeface="Calibri Light"/>
                <a:cs typeface="Calibri Light"/>
              </a:rPr>
              <a:t> </a:t>
            </a:r>
            <a:r>
              <a:rPr sz="1000" b="0" dirty="0">
                <a:solidFill>
                  <a:srgbClr val="343B3C"/>
                </a:solidFill>
                <a:latin typeface="Calibri Light"/>
                <a:cs typeface="Calibri Light"/>
              </a:rPr>
              <a:t>may</a:t>
            </a:r>
            <a:r>
              <a:rPr sz="1000" b="0" spc="15" dirty="0">
                <a:solidFill>
                  <a:srgbClr val="343B3C"/>
                </a:solidFill>
                <a:latin typeface="Calibri Light"/>
                <a:cs typeface="Calibri Light"/>
              </a:rPr>
              <a:t> </a:t>
            </a:r>
            <a:r>
              <a:rPr sz="1000" b="0" dirty="0">
                <a:solidFill>
                  <a:srgbClr val="343B3C"/>
                </a:solidFill>
                <a:latin typeface="Calibri Light"/>
                <a:cs typeface="Calibri Light"/>
              </a:rPr>
              <a:t>not</a:t>
            </a:r>
            <a:r>
              <a:rPr sz="1000" b="0" spc="15" dirty="0">
                <a:solidFill>
                  <a:srgbClr val="343B3C"/>
                </a:solidFill>
                <a:latin typeface="Calibri Light"/>
                <a:cs typeface="Calibri Light"/>
              </a:rPr>
              <a:t> </a:t>
            </a:r>
            <a:r>
              <a:rPr sz="1000" b="0" dirty="0">
                <a:solidFill>
                  <a:srgbClr val="343B3C"/>
                </a:solidFill>
                <a:latin typeface="Calibri Light"/>
                <a:cs typeface="Calibri Light"/>
              </a:rPr>
              <a:t>be</a:t>
            </a:r>
            <a:r>
              <a:rPr sz="1000" b="0" spc="15" dirty="0">
                <a:solidFill>
                  <a:srgbClr val="343B3C"/>
                </a:solidFill>
                <a:latin typeface="Calibri Light"/>
                <a:cs typeface="Calibri Light"/>
              </a:rPr>
              <a:t> </a:t>
            </a:r>
            <a:r>
              <a:rPr sz="1000" b="0" dirty="0">
                <a:solidFill>
                  <a:srgbClr val="343B3C"/>
                </a:solidFill>
                <a:latin typeface="Calibri Light"/>
                <a:cs typeface="Calibri Light"/>
              </a:rPr>
              <a:t>suitable</a:t>
            </a:r>
            <a:r>
              <a:rPr sz="1000" b="0" spc="15" dirty="0">
                <a:solidFill>
                  <a:srgbClr val="343B3C"/>
                </a:solidFill>
                <a:latin typeface="Calibri Light"/>
                <a:cs typeface="Calibri Light"/>
              </a:rPr>
              <a:t> </a:t>
            </a:r>
            <a:r>
              <a:rPr sz="1000" b="0" dirty="0">
                <a:solidFill>
                  <a:srgbClr val="343B3C"/>
                </a:solidFill>
                <a:latin typeface="Calibri Light"/>
                <a:cs typeface="Calibri Light"/>
              </a:rPr>
              <a:t>for</a:t>
            </a:r>
            <a:r>
              <a:rPr sz="1000" b="0" spc="15" dirty="0">
                <a:solidFill>
                  <a:srgbClr val="343B3C"/>
                </a:solidFill>
                <a:latin typeface="Calibri Light"/>
                <a:cs typeface="Calibri Light"/>
              </a:rPr>
              <a:t> </a:t>
            </a:r>
            <a:r>
              <a:rPr sz="1000" b="0" dirty="0">
                <a:solidFill>
                  <a:srgbClr val="343B3C"/>
                </a:solidFill>
                <a:latin typeface="Calibri Light"/>
                <a:cs typeface="Calibri Light"/>
              </a:rPr>
              <a:t>all</a:t>
            </a:r>
            <a:r>
              <a:rPr sz="1000" b="0" spc="15" dirty="0">
                <a:solidFill>
                  <a:srgbClr val="343B3C"/>
                </a:solidFill>
                <a:latin typeface="Calibri Light"/>
                <a:cs typeface="Calibri Light"/>
              </a:rPr>
              <a:t> </a:t>
            </a:r>
            <a:r>
              <a:rPr sz="1000" b="0" dirty="0">
                <a:solidFill>
                  <a:srgbClr val="343B3C"/>
                </a:solidFill>
                <a:latin typeface="Calibri Light"/>
                <a:cs typeface="Calibri Light"/>
              </a:rPr>
              <a:t>types</a:t>
            </a:r>
            <a:r>
              <a:rPr sz="1000" b="0" spc="15" dirty="0">
                <a:solidFill>
                  <a:srgbClr val="343B3C"/>
                </a:solidFill>
                <a:latin typeface="Calibri Light"/>
                <a:cs typeface="Calibri Light"/>
              </a:rPr>
              <a:t> </a:t>
            </a:r>
            <a:r>
              <a:rPr sz="1000" b="0" dirty="0">
                <a:solidFill>
                  <a:srgbClr val="343B3C"/>
                </a:solidFill>
                <a:latin typeface="Calibri Light"/>
                <a:cs typeface="Calibri Light"/>
              </a:rPr>
              <a:t>of</a:t>
            </a:r>
            <a:r>
              <a:rPr sz="1000" b="0" spc="15" dirty="0">
                <a:solidFill>
                  <a:srgbClr val="343B3C"/>
                </a:solidFill>
                <a:latin typeface="Calibri Light"/>
                <a:cs typeface="Calibri Light"/>
              </a:rPr>
              <a:t> </a:t>
            </a:r>
            <a:r>
              <a:rPr sz="1000" b="0" dirty="0">
                <a:solidFill>
                  <a:srgbClr val="343B3C"/>
                </a:solidFill>
                <a:latin typeface="Calibri Light"/>
                <a:cs typeface="Calibri Light"/>
              </a:rPr>
              <a:t>investors.</a:t>
            </a:r>
            <a:r>
              <a:rPr sz="1000" b="0" spc="15" dirty="0">
                <a:solidFill>
                  <a:srgbClr val="343B3C"/>
                </a:solidFill>
                <a:latin typeface="Calibri Light"/>
                <a:cs typeface="Calibri Light"/>
              </a:rPr>
              <a:t> </a:t>
            </a:r>
            <a:r>
              <a:rPr sz="1000" b="0" dirty="0">
                <a:solidFill>
                  <a:srgbClr val="343B3C"/>
                </a:solidFill>
                <a:latin typeface="Calibri Light"/>
                <a:cs typeface="Calibri Light"/>
              </a:rPr>
              <a:t>Prospective</a:t>
            </a:r>
            <a:r>
              <a:rPr sz="1000" b="0" spc="20" dirty="0">
                <a:solidFill>
                  <a:srgbClr val="343B3C"/>
                </a:solidFill>
                <a:latin typeface="Calibri Light"/>
                <a:cs typeface="Calibri Light"/>
              </a:rPr>
              <a:t> </a:t>
            </a:r>
            <a:r>
              <a:rPr sz="1000" b="0" dirty="0">
                <a:solidFill>
                  <a:srgbClr val="343B3C"/>
                </a:solidFill>
                <a:latin typeface="Calibri Light"/>
                <a:cs typeface="Calibri Light"/>
              </a:rPr>
              <a:t>investors</a:t>
            </a:r>
            <a:r>
              <a:rPr sz="1000" b="0" spc="15" dirty="0">
                <a:solidFill>
                  <a:srgbClr val="343B3C"/>
                </a:solidFill>
                <a:latin typeface="Calibri Light"/>
                <a:cs typeface="Calibri Light"/>
              </a:rPr>
              <a:t> </a:t>
            </a:r>
            <a:r>
              <a:rPr sz="1000" b="0" dirty="0">
                <a:solidFill>
                  <a:srgbClr val="343B3C"/>
                </a:solidFill>
                <a:latin typeface="Calibri Light"/>
                <a:cs typeface="Calibri Light"/>
              </a:rPr>
              <a:t>are</a:t>
            </a:r>
            <a:r>
              <a:rPr sz="1000" b="0" spc="15" dirty="0">
                <a:solidFill>
                  <a:srgbClr val="343B3C"/>
                </a:solidFill>
                <a:latin typeface="Calibri Light"/>
                <a:cs typeface="Calibri Light"/>
              </a:rPr>
              <a:t> </a:t>
            </a:r>
            <a:r>
              <a:rPr sz="1000" b="0" dirty="0">
                <a:solidFill>
                  <a:srgbClr val="343B3C"/>
                </a:solidFill>
                <a:latin typeface="Calibri Light"/>
                <a:cs typeface="Calibri Light"/>
              </a:rPr>
              <a:t>advised</a:t>
            </a:r>
            <a:r>
              <a:rPr sz="1000" b="0" spc="15" dirty="0">
                <a:solidFill>
                  <a:srgbClr val="343B3C"/>
                </a:solidFill>
                <a:latin typeface="Calibri Light"/>
                <a:cs typeface="Calibri Light"/>
              </a:rPr>
              <a:t> </a:t>
            </a:r>
            <a:r>
              <a:rPr sz="1000" b="0" dirty="0">
                <a:solidFill>
                  <a:srgbClr val="343B3C"/>
                </a:solidFill>
                <a:latin typeface="Calibri Light"/>
                <a:cs typeface="Calibri Light"/>
              </a:rPr>
              <a:t>to</a:t>
            </a:r>
            <a:r>
              <a:rPr sz="1000" b="0" spc="15" dirty="0">
                <a:solidFill>
                  <a:srgbClr val="343B3C"/>
                </a:solidFill>
                <a:latin typeface="Calibri Light"/>
                <a:cs typeface="Calibri Light"/>
              </a:rPr>
              <a:t> </a:t>
            </a:r>
            <a:r>
              <a:rPr sz="1000" b="0" dirty="0">
                <a:solidFill>
                  <a:srgbClr val="343B3C"/>
                </a:solidFill>
                <a:latin typeface="Calibri Light"/>
                <a:cs typeface="Calibri Light"/>
              </a:rPr>
              <a:t>seek</a:t>
            </a:r>
            <a:r>
              <a:rPr sz="1000" b="0" spc="15" dirty="0">
                <a:solidFill>
                  <a:srgbClr val="343B3C"/>
                </a:solidFill>
                <a:latin typeface="Calibri Light"/>
                <a:cs typeface="Calibri Light"/>
              </a:rPr>
              <a:t> </a:t>
            </a:r>
            <a:r>
              <a:rPr sz="1000" b="0" dirty="0">
                <a:solidFill>
                  <a:srgbClr val="343B3C"/>
                </a:solidFill>
                <a:latin typeface="Calibri Light"/>
                <a:cs typeface="Calibri Light"/>
              </a:rPr>
              <a:t>expert</a:t>
            </a:r>
            <a:r>
              <a:rPr sz="1000" b="0" spc="15" dirty="0">
                <a:solidFill>
                  <a:srgbClr val="343B3C"/>
                </a:solidFill>
                <a:latin typeface="Calibri Light"/>
                <a:cs typeface="Calibri Light"/>
              </a:rPr>
              <a:t> </a:t>
            </a:r>
            <a:r>
              <a:rPr sz="1000" b="0" dirty="0">
                <a:solidFill>
                  <a:srgbClr val="343B3C"/>
                </a:solidFill>
                <a:latin typeface="Calibri Light"/>
                <a:cs typeface="Calibri Light"/>
              </a:rPr>
              <a:t>legal,</a:t>
            </a:r>
            <a:r>
              <a:rPr sz="1000" b="0" spc="15" dirty="0">
                <a:solidFill>
                  <a:srgbClr val="343B3C"/>
                </a:solidFill>
                <a:latin typeface="Calibri Light"/>
                <a:cs typeface="Calibri Light"/>
              </a:rPr>
              <a:t> </a:t>
            </a:r>
            <a:r>
              <a:rPr sz="1000" b="0" dirty="0">
                <a:solidFill>
                  <a:srgbClr val="343B3C"/>
                </a:solidFill>
                <a:latin typeface="Calibri Light"/>
                <a:cs typeface="Calibri Light"/>
              </a:rPr>
              <a:t>financial,</a:t>
            </a:r>
            <a:r>
              <a:rPr sz="1000" b="0" spc="15" dirty="0">
                <a:solidFill>
                  <a:srgbClr val="343B3C"/>
                </a:solidFill>
                <a:latin typeface="Calibri Light"/>
                <a:cs typeface="Calibri Light"/>
              </a:rPr>
              <a:t> </a:t>
            </a:r>
            <a:r>
              <a:rPr sz="1000" b="0" dirty="0">
                <a:solidFill>
                  <a:srgbClr val="343B3C"/>
                </a:solidFill>
                <a:latin typeface="Calibri Light"/>
                <a:cs typeface="Calibri Light"/>
              </a:rPr>
              <a:t>tax</a:t>
            </a:r>
            <a:r>
              <a:rPr sz="1000" b="0" spc="15" dirty="0">
                <a:solidFill>
                  <a:srgbClr val="343B3C"/>
                </a:solidFill>
                <a:latin typeface="Calibri Light"/>
                <a:cs typeface="Calibri Light"/>
              </a:rPr>
              <a:t> </a:t>
            </a:r>
            <a:r>
              <a:rPr sz="1000" b="0" dirty="0">
                <a:solidFill>
                  <a:srgbClr val="343B3C"/>
                </a:solidFill>
                <a:latin typeface="Calibri Light"/>
                <a:cs typeface="Calibri Light"/>
              </a:rPr>
              <a:t>and</a:t>
            </a:r>
            <a:r>
              <a:rPr sz="1000" b="0" spc="20" dirty="0">
                <a:solidFill>
                  <a:srgbClr val="343B3C"/>
                </a:solidFill>
                <a:latin typeface="Calibri Light"/>
                <a:cs typeface="Calibri Light"/>
              </a:rPr>
              <a:t> </a:t>
            </a:r>
            <a:r>
              <a:rPr sz="1000" b="0" dirty="0">
                <a:solidFill>
                  <a:srgbClr val="343B3C"/>
                </a:solidFill>
                <a:latin typeface="Calibri Light"/>
                <a:cs typeface="Calibri Light"/>
              </a:rPr>
              <a:t>other</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professional advice</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before</a:t>
            </a:r>
            <a:r>
              <a:rPr sz="1000" b="0" spc="-35" dirty="0">
                <a:solidFill>
                  <a:srgbClr val="343B3C"/>
                </a:solidFill>
                <a:latin typeface="Calibri Light"/>
                <a:cs typeface="Calibri Light"/>
              </a:rPr>
              <a:t> </a:t>
            </a:r>
            <a:r>
              <a:rPr sz="1000" b="0" dirty="0">
                <a:solidFill>
                  <a:srgbClr val="343B3C"/>
                </a:solidFill>
                <a:latin typeface="Calibri Light"/>
                <a:cs typeface="Calibri Light"/>
              </a:rPr>
              <a:t>making</a:t>
            </a:r>
            <a:r>
              <a:rPr sz="1000" b="0" spc="-35" dirty="0">
                <a:solidFill>
                  <a:srgbClr val="343B3C"/>
                </a:solidFill>
                <a:latin typeface="Calibri Light"/>
                <a:cs typeface="Calibri Light"/>
              </a:rPr>
              <a:t> </a:t>
            </a:r>
            <a:r>
              <a:rPr sz="1000" b="0" dirty="0">
                <a:solidFill>
                  <a:srgbClr val="343B3C"/>
                </a:solidFill>
                <a:latin typeface="Calibri Light"/>
                <a:cs typeface="Calibri Light"/>
              </a:rPr>
              <a:t>any</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investment</a:t>
            </a:r>
            <a:r>
              <a:rPr sz="1000" b="0" spc="-35" dirty="0">
                <a:solidFill>
                  <a:srgbClr val="343B3C"/>
                </a:solidFill>
                <a:latin typeface="Calibri Light"/>
                <a:cs typeface="Calibri Light"/>
              </a:rPr>
              <a:t> </a:t>
            </a:r>
            <a:r>
              <a:rPr sz="1000" b="0" dirty="0">
                <a:solidFill>
                  <a:srgbClr val="343B3C"/>
                </a:solidFill>
                <a:latin typeface="Calibri Light"/>
                <a:cs typeface="Calibri Light"/>
              </a:rPr>
              <a:t>decision.</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Securities</a:t>
            </a:r>
            <a:r>
              <a:rPr sz="1000" b="0" spc="-35" dirty="0">
                <a:solidFill>
                  <a:srgbClr val="343B3C"/>
                </a:solidFill>
                <a:latin typeface="Calibri Light"/>
                <a:cs typeface="Calibri Light"/>
              </a:rPr>
              <a:t> </a:t>
            </a:r>
            <a:r>
              <a:rPr sz="1000" b="0" dirty="0">
                <a:solidFill>
                  <a:srgbClr val="343B3C"/>
                </a:solidFill>
                <a:latin typeface="Calibri Light"/>
                <a:cs typeface="Calibri Light"/>
              </a:rPr>
              <a:t>in</a:t>
            </a:r>
            <a:r>
              <a:rPr sz="1000" b="0" spc="-35" dirty="0">
                <a:solidFill>
                  <a:srgbClr val="343B3C"/>
                </a:solidFill>
                <a:latin typeface="Calibri Light"/>
                <a:cs typeface="Calibri Light"/>
              </a:rPr>
              <a:t> </a:t>
            </a:r>
            <a:r>
              <a:rPr sz="1000" b="0" dirty="0">
                <a:solidFill>
                  <a:srgbClr val="343B3C"/>
                </a:solidFill>
                <a:latin typeface="Calibri Light"/>
                <a:cs typeface="Calibri Light"/>
              </a:rPr>
              <a:t>the</a:t>
            </a:r>
            <a:r>
              <a:rPr sz="1000" b="0" spc="-35" dirty="0">
                <a:solidFill>
                  <a:srgbClr val="343B3C"/>
                </a:solidFill>
                <a:latin typeface="Calibri Light"/>
                <a:cs typeface="Calibri Light"/>
              </a:rPr>
              <a:t> </a:t>
            </a:r>
            <a:r>
              <a:rPr sz="1000" b="0" dirty="0">
                <a:solidFill>
                  <a:srgbClr val="343B3C"/>
                </a:solidFill>
                <a:latin typeface="Calibri Light"/>
                <a:cs typeface="Calibri Light"/>
              </a:rPr>
              <a:t>Company</a:t>
            </a:r>
            <a:r>
              <a:rPr sz="1000" b="0" spc="-35" dirty="0">
                <a:solidFill>
                  <a:srgbClr val="343B3C"/>
                </a:solidFill>
                <a:latin typeface="Calibri Light"/>
                <a:cs typeface="Calibri Light"/>
              </a:rPr>
              <a:t> </a:t>
            </a:r>
            <a:r>
              <a:rPr sz="1000" b="0" dirty="0">
                <a:solidFill>
                  <a:srgbClr val="343B3C"/>
                </a:solidFill>
                <a:latin typeface="Calibri Light"/>
                <a:cs typeface="Calibri Light"/>
              </a:rPr>
              <a:t>may</a:t>
            </a:r>
            <a:r>
              <a:rPr sz="1000" b="0" spc="-35" dirty="0">
                <a:solidFill>
                  <a:srgbClr val="343B3C"/>
                </a:solidFill>
                <a:latin typeface="Calibri Light"/>
                <a:cs typeface="Calibri Light"/>
              </a:rPr>
              <a:t> </a:t>
            </a:r>
            <a:r>
              <a:rPr sz="1000" b="0" dirty="0">
                <a:solidFill>
                  <a:srgbClr val="343B3C"/>
                </a:solidFill>
                <a:latin typeface="Calibri Light"/>
                <a:cs typeface="Calibri Light"/>
              </a:rPr>
              <a:t>not</a:t>
            </a:r>
            <a:r>
              <a:rPr sz="1000" b="0" spc="-35" dirty="0">
                <a:solidFill>
                  <a:srgbClr val="343B3C"/>
                </a:solidFill>
                <a:latin typeface="Calibri Light"/>
                <a:cs typeface="Calibri Light"/>
              </a:rPr>
              <a:t> </a:t>
            </a:r>
            <a:r>
              <a:rPr sz="1000" b="0" dirty="0">
                <a:solidFill>
                  <a:srgbClr val="343B3C"/>
                </a:solidFill>
                <a:latin typeface="Calibri Light"/>
                <a:cs typeface="Calibri Light"/>
              </a:rPr>
              <a:t>be</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offered</a:t>
            </a:r>
            <a:r>
              <a:rPr sz="1000" b="0" spc="-35" dirty="0">
                <a:solidFill>
                  <a:srgbClr val="343B3C"/>
                </a:solidFill>
                <a:latin typeface="Calibri Light"/>
                <a:cs typeface="Calibri Light"/>
              </a:rPr>
              <a:t> </a:t>
            </a:r>
            <a:r>
              <a:rPr sz="1000" b="0" dirty="0">
                <a:solidFill>
                  <a:srgbClr val="343B3C"/>
                </a:solidFill>
                <a:latin typeface="Calibri Light"/>
                <a:cs typeface="Calibri Light"/>
              </a:rPr>
              <a:t>or</a:t>
            </a:r>
            <a:r>
              <a:rPr sz="1000" b="0" spc="-25" dirty="0">
                <a:solidFill>
                  <a:srgbClr val="343B3C"/>
                </a:solidFill>
                <a:latin typeface="Calibri Light"/>
                <a:cs typeface="Calibri Light"/>
              </a:rPr>
              <a:t> </a:t>
            </a:r>
            <a:r>
              <a:rPr sz="1000" b="0" dirty="0">
                <a:solidFill>
                  <a:srgbClr val="343B3C"/>
                </a:solidFill>
                <a:latin typeface="Calibri Light"/>
                <a:cs typeface="Calibri Light"/>
              </a:rPr>
              <a:t>sold</a:t>
            </a:r>
            <a:r>
              <a:rPr sz="1000" b="0" spc="-35" dirty="0">
                <a:solidFill>
                  <a:srgbClr val="343B3C"/>
                </a:solidFill>
                <a:latin typeface="Calibri Light"/>
                <a:cs typeface="Calibri Light"/>
              </a:rPr>
              <a:t> </a:t>
            </a:r>
            <a:r>
              <a:rPr sz="1000" b="0" dirty="0">
                <a:solidFill>
                  <a:srgbClr val="343B3C"/>
                </a:solidFill>
                <a:latin typeface="Calibri Light"/>
                <a:cs typeface="Calibri Light"/>
              </a:rPr>
              <a:t>directly</a:t>
            </a:r>
            <a:r>
              <a:rPr sz="1000" b="0" spc="-35" dirty="0">
                <a:solidFill>
                  <a:srgbClr val="343B3C"/>
                </a:solidFill>
                <a:latin typeface="Calibri Light"/>
                <a:cs typeface="Calibri Light"/>
              </a:rPr>
              <a:t> </a:t>
            </a:r>
            <a:r>
              <a:rPr sz="1000" b="0" dirty="0">
                <a:solidFill>
                  <a:srgbClr val="343B3C"/>
                </a:solidFill>
                <a:latin typeface="Calibri Light"/>
                <a:cs typeface="Calibri Light"/>
              </a:rPr>
              <a:t>or</a:t>
            </a:r>
            <a:r>
              <a:rPr sz="1000" b="0" spc="-30" dirty="0">
                <a:solidFill>
                  <a:srgbClr val="343B3C"/>
                </a:solidFill>
                <a:latin typeface="Calibri Light"/>
                <a:cs typeface="Calibri Light"/>
              </a:rPr>
              <a:t> </a:t>
            </a:r>
            <a:r>
              <a:rPr sz="1000" b="0" dirty="0">
                <a:solidFill>
                  <a:srgbClr val="343B3C"/>
                </a:solidFill>
                <a:latin typeface="Calibri Light"/>
                <a:cs typeface="Calibri Light"/>
              </a:rPr>
              <a:t>indirectly</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into</a:t>
            </a:r>
            <a:r>
              <a:rPr sz="1000" b="0" spc="-35" dirty="0">
                <a:solidFill>
                  <a:srgbClr val="343B3C"/>
                </a:solidFill>
                <a:latin typeface="Calibri Light"/>
                <a:cs typeface="Calibri Light"/>
              </a:rPr>
              <a:t> </a:t>
            </a:r>
            <a:r>
              <a:rPr sz="1000" b="0" dirty="0">
                <a:solidFill>
                  <a:srgbClr val="343B3C"/>
                </a:solidFill>
                <a:latin typeface="Calibri Light"/>
                <a:cs typeface="Calibri Light"/>
              </a:rPr>
              <a:t>the</a:t>
            </a:r>
            <a:r>
              <a:rPr sz="1000" b="0" spc="-35" dirty="0">
                <a:solidFill>
                  <a:srgbClr val="343B3C"/>
                </a:solidFill>
                <a:latin typeface="Calibri Light"/>
                <a:cs typeface="Calibri Light"/>
              </a:rPr>
              <a:t> </a:t>
            </a:r>
            <a:r>
              <a:rPr sz="1000" b="0" dirty="0">
                <a:solidFill>
                  <a:srgbClr val="343B3C"/>
                </a:solidFill>
                <a:latin typeface="Calibri Light"/>
                <a:cs typeface="Calibri Light"/>
              </a:rPr>
              <a:t>United</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States </a:t>
            </a:r>
            <a:r>
              <a:rPr sz="1000" b="0" dirty="0">
                <a:solidFill>
                  <a:srgbClr val="343B3C"/>
                </a:solidFill>
                <a:latin typeface="Calibri Light"/>
                <a:cs typeface="Calibri Light"/>
              </a:rPr>
              <a:t>or</a:t>
            </a:r>
            <a:r>
              <a:rPr sz="1000" b="0" spc="30" dirty="0">
                <a:solidFill>
                  <a:srgbClr val="343B3C"/>
                </a:solidFill>
                <a:latin typeface="Calibri Light"/>
                <a:cs typeface="Calibri Light"/>
              </a:rPr>
              <a:t> </a:t>
            </a:r>
            <a:r>
              <a:rPr sz="1000" b="0" dirty="0">
                <a:solidFill>
                  <a:srgbClr val="343B3C"/>
                </a:solidFill>
                <a:latin typeface="Calibri Light"/>
                <a:cs typeface="Calibri Light"/>
              </a:rPr>
              <a:t>to</a:t>
            </a:r>
            <a:r>
              <a:rPr sz="1000" b="0" spc="30" dirty="0">
                <a:solidFill>
                  <a:srgbClr val="343B3C"/>
                </a:solidFill>
                <a:latin typeface="Calibri Light"/>
                <a:cs typeface="Calibri Light"/>
              </a:rPr>
              <a:t> </a:t>
            </a:r>
            <a:r>
              <a:rPr sz="1000" b="0" dirty="0">
                <a:solidFill>
                  <a:srgbClr val="343B3C"/>
                </a:solidFill>
                <a:latin typeface="Calibri Light"/>
                <a:cs typeface="Calibri Light"/>
              </a:rPr>
              <a:t>U.S.</a:t>
            </a:r>
            <a:r>
              <a:rPr sz="1000" b="0" spc="30" dirty="0">
                <a:solidFill>
                  <a:srgbClr val="343B3C"/>
                </a:solidFill>
                <a:latin typeface="Calibri Light"/>
                <a:cs typeface="Calibri Light"/>
              </a:rPr>
              <a:t> </a:t>
            </a:r>
            <a:r>
              <a:rPr sz="1000" b="0" dirty="0">
                <a:solidFill>
                  <a:srgbClr val="343B3C"/>
                </a:solidFill>
                <a:latin typeface="Calibri Light"/>
                <a:cs typeface="Calibri Light"/>
              </a:rPr>
              <a:t>Persons.</a:t>
            </a:r>
            <a:r>
              <a:rPr sz="1000" b="0" spc="30" dirty="0">
                <a:solidFill>
                  <a:srgbClr val="343B3C"/>
                </a:solidFill>
                <a:latin typeface="Calibri Light"/>
                <a:cs typeface="Calibri Light"/>
              </a:rPr>
              <a:t> </a:t>
            </a:r>
            <a:r>
              <a:rPr sz="1000" b="0" dirty="0">
                <a:solidFill>
                  <a:srgbClr val="343B3C"/>
                </a:solidFill>
                <a:latin typeface="Calibri Light"/>
                <a:cs typeface="Calibri Light"/>
              </a:rPr>
              <a:t>Nor</a:t>
            </a:r>
            <a:r>
              <a:rPr sz="1000" b="0" spc="30" dirty="0">
                <a:solidFill>
                  <a:srgbClr val="343B3C"/>
                </a:solidFill>
                <a:latin typeface="Calibri Light"/>
                <a:cs typeface="Calibri Light"/>
              </a:rPr>
              <a:t> </a:t>
            </a:r>
            <a:r>
              <a:rPr sz="1000" b="0" dirty="0">
                <a:solidFill>
                  <a:srgbClr val="343B3C"/>
                </a:solidFill>
                <a:latin typeface="Calibri Light"/>
                <a:cs typeface="Calibri Light"/>
              </a:rPr>
              <a:t>shall</a:t>
            </a:r>
            <a:r>
              <a:rPr sz="1000" b="0" spc="30" dirty="0">
                <a:solidFill>
                  <a:srgbClr val="343B3C"/>
                </a:solidFill>
                <a:latin typeface="Calibri Light"/>
                <a:cs typeface="Calibri Light"/>
              </a:rPr>
              <a:t> </a:t>
            </a:r>
            <a:r>
              <a:rPr sz="1000" b="0" dirty="0">
                <a:solidFill>
                  <a:srgbClr val="343B3C"/>
                </a:solidFill>
                <a:latin typeface="Calibri Light"/>
                <a:cs typeface="Calibri Light"/>
              </a:rPr>
              <a:t>this</a:t>
            </a:r>
            <a:r>
              <a:rPr sz="1000" b="0" spc="30" dirty="0">
                <a:solidFill>
                  <a:srgbClr val="343B3C"/>
                </a:solidFill>
                <a:latin typeface="Calibri Light"/>
                <a:cs typeface="Calibri Light"/>
              </a:rPr>
              <a:t> </a:t>
            </a:r>
            <a:r>
              <a:rPr sz="1000" b="0" dirty="0">
                <a:solidFill>
                  <a:srgbClr val="343B3C"/>
                </a:solidFill>
                <a:latin typeface="Calibri Light"/>
                <a:cs typeface="Calibri Light"/>
              </a:rPr>
              <a:t>monthly</a:t>
            </a:r>
            <a:r>
              <a:rPr sz="1000" b="0" spc="30" dirty="0">
                <a:solidFill>
                  <a:srgbClr val="343B3C"/>
                </a:solidFill>
                <a:latin typeface="Calibri Light"/>
                <a:cs typeface="Calibri Light"/>
              </a:rPr>
              <a:t> </a:t>
            </a:r>
            <a:r>
              <a:rPr sz="1000" b="0" dirty="0">
                <a:solidFill>
                  <a:srgbClr val="343B3C"/>
                </a:solidFill>
                <a:latin typeface="Calibri Light"/>
                <a:cs typeface="Calibri Light"/>
              </a:rPr>
              <a:t>report</a:t>
            </a:r>
            <a:r>
              <a:rPr sz="1000" b="0" spc="30" dirty="0">
                <a:solidFill>
                  <a:srgbClr val="343B3C"/>
                </a:solidFill>
                <a:latin typeface="Calibri Light"/>
                <a:cs typeface="Calibri Light"/>
              </a:rPr>
              <a:t> </a:t>
            </a:r>
            <a:r>
              <a:rPr sz="1000" b="0" dirty="0">
                <a:solidFill>
                  <a:srgbClr val="343B3C"/>
                </a:solidFill>
                <a:latin typeface="Calibri Light"/>
                <a:cs typeface="Calibri Light"/>
              </a:rPr>
              <a:t>or</a:t>
            </a:r>
            <a:r>
              <a:rPr sz="1000" b="0" spc="35" dirty="0">
                <a:solidFill>
                  <a:srgbClr val="343B3C"/>
                </a:solidFill>
                <a:latin typeface="Calibri Light"/>
                <a:cs typeface="Calibri Light"/>
              </a:rPr>
              <a:t> </a:t>
            </a:r>
            <a:r>
              <a:rPr sz="1000" b="0" dirty="0">
                <a:solidFill>
                  <a:srgbClr val="343B3C"/>
                </a:solidFill>
                <a:latin typeface="Calibri Light"/>
                <a:cs typeface="Calibri Light"/>
              </a:rPr>
              <a:t>any</a:t>
            </a:r>
            <a:r>
              <a:rPr sz="1000" b="0" spc="30" dirty="0">
                <a:solidFill>
                  <a:srgbClr val="343B3C"/>
                </a:solidFill>
                <a:latin typeface="Calibri Light"/>
                <a:cs typeface="Calibri Light"/>
              </a:rPr>
              <a:t> </a:t>
            </a:r>
            <a:r>
              <a:rPr sz="1000" b="0" dirty="0">
                <a:solidFill>
                  <a:srgbClr val="343B3C"/>
                </a:solidFill>
                <a:latin typeface="Calibri Light"/>
                <a:cs typeface="Calibri Light"/>
              </a:rPr>
              <a:t>part</a:t>
            </a:r>
            <a:r>
              <a:rPr sz="1000" b="0" spc="30" dirty="0">
                <a:solidFill>
                  <a:srgbClr val="343B3C"/>
                </a:solidFill>
                <a:latin typeface="Calibri Light"/>
                <a:cs typeface="Calibri Light"/>
              </a:rPr>
              <a:t> </a:t>
            </a:r>
            <a:r>
              <a:rPr sz="1000" b="0" dirty="0">
                <a:solidFill>
                  <a:srgbClr val="343B3C"/>
                </a:solidFill>
                <a:latin typeface="Calibri Light"/>
                <a:cs typeface="Calibri Light"/>
              </a:rPr>
              <a:t>of</a:t>
            </a:r>
            <a:r>
              <a:rPr sz="1000" b="0" spc="30" dirty="0">
                <a:solidFill>
                  <a:srgbClr val="343B3C"/>
                </a:solidFill>
                <a:latin typeface="Calibri Light"/>
                <a:cs typeface="Calibri Light"/>
              </a:rPr>
              <a:t> </a:t>
            </a:r>
            <a:r>
              <a:rPr sz="1000" b="0" dirty="0">
                <a:solidFill>
                  <a:srgbClr val="343B3C"/>
                </a:solidFill>
                <a:latin typeface="Calibri Light"/>
                <a:cs typeface="Calibri Light"/>
              </a:rPr>
              <a:t>it</a:t>
            </a:r>
            <a:r>
              <a:rPr sz="1000" b="0" spc="30" dirty="0">
                <a:solidFill>
                  <a:srgbClr val="343B3C"/>
                </a:solidFill>
                <a:latin typeface="Calibri Light"/>
                <a:cs typeface="Calibri Light"/>
              </a:rPr>
              <a:t> </a:t>
            </a:r>
            <a:r>
              <a:rPr sz="1000" b="0" dirty="0">
                <a:solidFill>
                  <a:srgbClr val="343B3C"/>
                </a:solidFill>
                <a:latin typeface="Calibri Light"/>
                <a:cs typeface="Calibri Light"/>
              </a:rPr>
              <a:t>nor</a:t>
            </a:r>
            <a:r>
              <a:rPr sz="1000" b="0" spc="30" dirty="0">
                <a:solidFill>
                  <a:srgbClr val="343B3C"/>
                </a:solidFill>
                <a:latin typeface="Calibri Light"/>
                <a:cs typeface="Calibri Light"/>
              </a:rPr>
              <a:t> </a:t>
            </a:r>
            <a:r>
              <a:rPr sz="1000" b="0" dirty="0">
                <a:solidFill>
                  <a:srgbClr val="343B3C"/>
                </a:solidFill>
                <a:latin typeface="Calibri Light"/>
                <a:cs typeface="Calibri Light"/>
              </a:rPr>
              <a:t>the</a:t>
            </a:r>
            <a:r>
              <a:rPr sz="1000" b="0" spc="30" dirty="0">
                <a:solidFill>
                  <a:srgbClr val="343B3C"/>
                </a:solidFill>
                <a:latin typeface="Calibri Light"/>
                <a:cs typeface="Calibri Light"/>
              </a:rPr>
              <a:t> </a:t>
            </a:r>
            <a:r>
              <a:rPr sz="1000" b="0" dirty="0">
                <a:solidFill>
                  <a:srgbClr val="343B3C"/>
                </a:solidFill>
                <a:latin typeface="Calibri Light"/>
                <a:cs typeface="Calibri Light"/>
              </a:rPr>
              <a:t>fact</a:t>
            </a:r>
            <a:r>
              <a:rPr sz="1000" b="0" spc="30" dirty="0">
                <a:solidFill>
                  <a:srgbClr val="343B3C"/>
                </a:solidFill>
                <a:latin typeface="Calibri Light"/>
                <a:cs typeface="Calibri Light"/>
              </a:rPr>
              <a:t> </a:t>
            </a:r>
            <a:r>
              <a:rPr sz="1000" b="0" dirty="0">
                <a:solidFill>
                  <a:srgbClr val="343B3C"/>
                </a:solidFill>
                <a:latin typeface="Calibri Light"/>
                <a:cs typeface="Calibri Light"/>
              </a:rPr>
              <a:t>of</a:t>
            </a:r>
            <a:r>
              <a:rPr sz="1000" b="0" spc="30" dirty="0">
                <a:solidFill>
                  <a:srgbClr val="343B3C"/>
                </a:solidFill>
                <a:latin typeface="Calibri Light"/>
                <a:cs typeface="Calibri Light"/>
              </a:rPr>
              <a:t> </a:t>
            </a:r>
            <a:r>
              <a:rPr sz="1000" b="0" dirty="0">
                <a:solidFill>
                  <a:srgbClr val="343B3C"/>
                </a:solidFill>
                <a:latin typeface="Calibri Light"/>
                <a:cs typeface="Calibri Light"/>
              </a:rPr>
              <a:t>its</a:t>
            </a:r>
            <a:r>
              <a:rPr sz="1000" b="0" spc="35" dirty="0">
                <a:solidFill>
                  <a:srgbClr val="343B3C"/>
                </a:solidFill>
                <a:latin typeface="Calibri Light"/>
                <a:cs typeface="Calibri Light"/>
              </a:rPr>
              <a:t> </a:t>
            </a:r>
            <a:r>
              <a:rPr sz="1000" b="0" dirty="0">
                <a:solidFill>
                  <a:srgbClr val="343B3C"/>
                </a:solidFill>
                <a:latin typeface="Calibri Light"/>
                <a:cs typeface="Calibri Light"/>
              </a:rPr>
              <a:t>distribution</a:t>
            </a:r>
            <a:r>
              <a:rPr sz="1000" b="0" spc="30" dirty="0">
                <a:solidFill>
                  <a:srgbClr val="343B3C"/>
                </a:solidFill>
                <a:latin typeface="Calibri Light"/>
                <a:cs typeface="Calibri Light"/>
              </a:rPr>
              <a:t> </a:t>
            </a:r>
            <a:r>
              <a:rPr sz="1000" b="0" dirty="0">
                <a:solidFill>
                  <a:srgbClr val="343B3C"/>
                </a:solidFill>
                <a:latin typeface="Calibri Light"/>
                <a:cs typeface="Calibri Light"/>
              </a:rPr>
              <a:t>or</a:t>
            </a:r>
            <a:r>
              <a:rPr sz="1000" b="0" spc="30" dirty="0">
                <a:solidFill>
                  <a:srgbClr val="343B3C"/>
                </a:solidFill>
                <a:latin typeface="Calibri Light"/>
                <a:cs typeface="Calibri Light"/>
              </a:rPr>
              <a:t> </a:t>
            </a:r>
            <a:r>
              <a:rPr sz="1000" b="0" dirty="0">
                <a:solidFill>
                  <a:srgbClr val="343B3C"/>
                </a:solidFill>
                <a:latin typeface="Calibri Light"/>
                <a:cs typeface="Calibri Light"/>
              </a:rPr>
              <a:t>publication</a:t>
            </a:r>
            <a:r>
              <a:rPr sz="1000" b="0" spc="30" dirty="0">
                <a:solidFill>
                  <a:srgbClr val="343B3C"/>
                </a:solidFill>
                <a:latin typeface="Calibri Light"/>
                <a:cs typeface="Calibri Light"/>
              </a:rPr>
              <a:t> </a:t>
            </a:r>
            <a:r>
              <a:rPr sz="1000" b="0" dirty="0">
                <a:solidFill>
                  <a:srgbClr val="343B3C"/>
                </a:solidFill>
                <a:latin typeface="Calibri Light"/>
                <a:cs typeface="Calibri Light"/>
              </a:rPr>
              <a:t>(on</a:t>
            </a:r>
            <a:r>
              <a:rPr sz="1000" b="0" spc="30" dirty="0">
                <a:solidFill>
                  <a:srgbClr val="343B3C"/>
                </a:solidFill>
                <a:latin typeface="Calibri Light"/>
                <a:cs typeface="Calibri Light"/>
              </a:rPr>
              <a:t> </a:t>
            </a:r>
            <a:r>
              <a:rPr sz="1000" b="0" dirty="0">
                <a:solidFill>
                  <a:srgbClr val="343B3C"/>
                </a:solidFill>
                <a:latin typeface="Calibri Light"/>
                <a:cs typeface="Calibri Light"/>
              </a:rPr>
              <a:t>the</a:t>
            </a:r>
            <a:r>
              <a:rPr sz="1000" b="0" spc="30" dirty="0">
                <a:solidFill>
                  <a:srgbClr val="343B3C"/>
                </a:solidFill>
                <a:latin typeface="Calibri Light"/>
                <a:cs typeface="Calibri Light"/>
              </a:rPr>
              <a:t> </a:t>
            </a:r>
            <a:r>
              <a:rPr sz="1000" b="0" dirty="0">
                <a:solidFill>
                  <a:srgbClr val="343B3C"/>
                </a:solidFill>
                <a:latin typeface="Calibri Light"/>
                <a:cs typeface="Calibri Light"/>
              </a:rPr>
              <a:t>Company’s</a:t>
            </a:r>
            <a:r>
              <a:rPr sz="1000" b="0" spc="30" dirty="0">
                <a:solidFill>
                  <a:srgbClr val="343B3C"/>
                </a:solidFill>
                <a:latin typeface="Calibri Light"/>
                <a:cs typeface="Calibri Light"/>
              </a:rPr>
              <a:t> </a:t>
            </a:r>
            <a:r>
              <a:rPr sz="1000" b="0" dirty="0">
                <a:solidFill>
                  <a:srgbClr val="343B3C"/>
                </a:solidFill>
                <a:latin typeface="Calibri Light"/>
                <a:cs typeface="Calibri Light"/>
              </a:rPr>
              <a:t>website</a:t>
            </a:r>
            <a:r>
              <a:rPr sz="1000" b="0" spc="30" dirty="0">
                <a:solidFill>
                  <a:srgbClr val="343B3C"/>
                </a:solidFill>
                <a:latin typeface="Calibri Light"/>
                <a:cs typeface="Calibri Light"/>
              </a:rPr>
              <a:t> </a:t>
            </a:r>
            <a:r>
              <a:rPr sz="1000" b="0" spc="-25" dirty="0">
                <a:solidFill>
                  <a:srgbClr val="343B3C"/>
                </a:solidFill>
                <a:latin typeface="Calibri Light"/>
                <a:cs typeface="Calibri Light"/>
              </a:rPr>
              <a:t>or </a:t>
            </a:r>
            <a:r>
              <a:rPr sz="1000" b="0" dirty="0">
                <a:solidFill>
                  <a:srgbClr val="343B3C"/>
                </a:solidFill>
                <a:latin typeface="Calibri Light"/>
                <a:cs typeface="Calibri Light"/>
              </a:rPr>
              <a:t>otherwise)</a:t>
            </a:r>
            <a:r>
              <a:rPr sz="1000" b="0" spc="-20" dirty="0">
                <a:solidFill>
                  <a:srgbClr val="343B3C"/>
                </a:solidFill>
                <a:latin typeface="Calibri Light"/>
                <a:cs typeface="Calibri Light"/>
              </a:rPr>
              <a:t> </a:t>
            </a:r>
            <a:r>
              <a:rPr sz="1000" b="0" dirty="0">
                <a:solidFill>
                  <a:srgbClr val="343B3C"/>
                </a:solidFill>
                <a:latin typeface="Calibri Light"/>
                <a:cs typeface="Calibri Light"/>
              </a:rPr>
              <a:t>form</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basis</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of,</a:t>
            </a:r>
            <a:r>
              <a:rPr sz="1000" b="0" spc="-15" dirty="0">
                <a:solidFill>
                  <a:srgbClr val="343B3C"/>
                </a:solidFill>
                <a:latin typeface="Calibri Light"/>
                <a:cs typeface="Calibri Light"/>
              </a:rPr>
              <a:t> </a:t>
            </a:r>
            <a:r>
              <a:rPr sz="1000" b="0" dirty="0">
                <a:solidFill>
                  <a:srgbClr val="343B3C"/>
                </a:solidFill>
                <a:latin typeface="Calibri Light"/>
                <a:cs typeface="Calibri Light"/>
              </a:rPr>
              <a:t>or</a:t>
            </a:r>
            <a:r>
              <a:rPr sz="1000" b="0" spc="-15" dirty="0">
                <a:solidFill>
                  <a:srgbClr val="343B3C"/>
                </a:solidFill>
                <a:latin typeface="Calibri Light"/>
                <a:cs typeface="Calibri Light"/>
              </a:rPr>
              <a:t> </a:t>
            </a:r>
            <a:r>
              <a:rPr sz="1000" b="0" dirty="0">
                <a:solidFill>
                  <a:srgbClr val="343B3C"/>
                </a:solidFill>
                <a:latin typeface="Calibri Light"/>
                <a:cs typeface="Calibri Light"/>
              </a:rPr>
              <a:t>be</a:t>
            </a:r>
            <a:r>
              <a:rPr sz="1000" b="0" spc="-20" dirty="0">
                <a:solidFill>
                  <a:srgbClr val="343B3C"/>
                </a:solidFill>
                <a:latin typeface="Calibri Light"/>
                <a:cs typeface="Calibri Light"/>
              </a:rPr>
              <a:t> </a:t>
            </a:r>
            <a:r>
              <a:rPr sz="1000" b="0" dirty="0">
                <a:solidFill>
                  <a:srgbClr val="343B3C"/>
                </a:solidFill>
                <a:latin typeface="Calibri Light"/>
                <a:cs typeface="Calibri Light"/>
              </a:rPr>
              <a:t>relied</a:t>
            </a:r>
            <a:r>
              <a:rPr sz="1000" b="0" spc="-15" dirty="0">
                <a:solidFill>
                  <a:srgbClr val="343B3C"/>
                </a:solidFill>
                <a:latin typeface="Calibri Light"/>
                <a:cs typeface="Calibri Light"/>
              </a:rPr>
              <a:t> </a:t>
            </a:r>
            <a:r>
              <a:rPr sz="1000" b="0" dirty="0">
                <a:solidFill>
                  <a:srgbClr val="343B3C"/>
                </a:solidFill>
                <a:latin typeface="Calibri Light"/>
                <a:cs typeface="Calibri Light"/>
              </a:rPr>
              <a:t>on</a:t>
            </a:r>
            <a:r>
              <a:rPr sz="1000" b="0" spc="-15" dirty="0">
                <a:solidFill>
                  <a:srgbClr val="343B3C"/>
                </a:solidFill>
                <a:latin typeface="Calibri Light"/>
                <a:cs typeface="Calibri Light"/>
              </a:rPr>
              <a:t> </a:t>
            </a:r>
            <a:r>
              <a:rPr sz="1000" b="0" dirty="0">
                <a:solidFill>
                  <a:srgbClr val="343B3C"/>
                </a:solidFill>
                <a:latin typeface="Calibri Light"/>
                <a:cs typeface="Calibri Light"/>
              </a:rPr>
              <a:t>in</a:t>
            </a:r>
            <a:r>
              <a:rPr sz="1000" b="0" spc="-15" dirty="0">
                <a:solidFill>
                  <a:srgbClr val="343B3C"/>
                </a:solidFill>
                <a:latin typeface="Calibri Light"/>
                <a:cs typeface="Calibri Light"/>
              </a:rPr>
              <a:t> </a:t>
            </a:r>
            <a:r>
              <a:rPr sz="1000" b="0" dirty="0">
                <a:solidFill>
                  <a:srgbClr val="343B3C"/>
                </a:solidFill>
                <a:latin typeface="Calibri Light"/>
                <a:cs typeface="Calibri Light"/>
              </a:rPr>
              <a:t>connection</a:t>
            </a:r>
            <a:r>
              <a:rPr sz="1000" b="0" spc="-15" dirty="0">
                <a:solidFill>
                  <a:srgbClr val="343B3C"/>
                </a:solidFill>
                <a:latin typeface="Calibri Light"/>
                <a:cs typeface="Calibri Light"/>
              </a:rPr>
              <a:t> </a:t>
            </a:r>
            <a:r>
              <a:rPr sz="1000" b="0" dirty="0">
                <a:solidFill>
                  <a:srgbClr val="343B3C"/>
                </a:solidFill>
                <a:latin typeface="Calibri Light"/>
                <a:cs typeface="Calibri Light"/>
              </a:rPr>
              <a:t>with,</a:t>
            </a:r>
            <a:r>
              <a:rPr sz="1000" b="0" spc="-15" dirty="0">
                <a:solidFill>
                  <a:srgbClr val="343B3C"/>
                </a:solidFill>
                <a:latin typeface="Calibri Light"/>
                <a:cs typeface="Calibri Light"/>
              </a:rPr>
              <a:t> </a:t>
            </a:r>
            <a:r>
              <a:rPr sz="1000" b="0" dirty="0">
                <a:solidFill>
                  <a:srgbClr val="343B3C"/>
                </a:solidFill>
                <a:latin typeface="Calibri Light"/>
                <a:cs typeface="Calibri Light"/>
              </a:rPr>
              <a:t>any</a:t>
            </a:r>
            <a:r>
              <a:rPr sz="1000" b="0" spc="-20" dirty="0">
                <a:solidFill>
                  <a:srgbClr val="343B3C"/>
                </a:solidFill>
                <a:latin typeface="Calibri Light"/>
                <a:cs typeface="Calibri Light"/>
              </a:rPr>
              <a:t> </a:t>
            </a:r>
            <a:r>
              <a:rPr sz="1000" b="0" dirty="0">
                <a:solidFill>
                  <a:srgbClr val="343B3C"/>
                </a:solidFill>
                <a:latin typeface="Calibri Light"/>
                <a:cs typeface="Calibri Light"/>
              </a:rPr>
              <a:t>contract</a:t>
            </a:r>
            <a:r>
              <a:rPr sz="1000" b="0" spc="-15" dirty="0">
                <a:solidFill>
                  <a:srgbClr val="343B3C"/>
                </a:solidFill>
                <a:latin typeface="Calibri Light"/>
                <a:cs typeface="Calibri Light"/>
              </a:rPr>
              <a:t> </a:t>
            </a:r>
            <a:r>
              <a:rPr sz="1000" b="0" dirty="0">
                <a:solidFill>
                  <a:srgbClr val="343B3C"/>
                </a:solidFill>
                <a:latin typeface="Calibri Light"/>
                <a:cs typeface="Calibri Light"/>
              </a:rPr>
              <a:t>or</a:t>
            </a:r>
            <a:r>
              <a:rPr sz="1000" b="0" spc="-15" dirty="0">
                <a:solidFill>
                  <a:srgbClr val="343B3C"/>
                </a:solidFill>
                <a:latin typeface="Calibri Light"/>
                <a:cs typeface="Calibri Light"/>
              </a:rPr>
              <a:t> </a:t>
            </a:r>
            <a:r>
              <a:rPr sz="1000" b="0" dirty="0">
                <a:solidFill>
                  <a:srgbClr val="343B3C"/>
                </a:solidFill>
                <a:latin typeface="Calibri Light"/>
                <a:cs typeface="Calibri Light"/>
              </a:rPr>
              <a:t>investment</a:t>
            </a:r>
            <a:r>
              <a:rPr sz="1000" b="0" spc="-15" dirty="0">
                <a:solidFill>
                  <a:srgbClr val="343B3C"/>
                </a:solidFill>
                <a:latin typeface="Calibri Light"/>
                <a:cs typeface="Calibri Light"/>
              </a:rPr>
              <a:t> </a:t>
            </a:r>
            <a:r>
              <a:rPr sz="1000" b="0" dirty="0">
                <a:solidFill>
                  <a:srgbClr val="343B3C"/>
                </a:solidFill>
                <a:latin typeface="Calibri Light"/>
                <a:cs typeface="Calibri Light"/>
              </a:rPr>
              <a:t>decision</a:t>
            </a:r>
            <a:r>
              <a:rPr sz="1000" b="0" spc="-15" dirty="0">
                <a:solidFill>
                  <a:srgbClr val="343B3C"/>
                </a:solidFill>
                <a:latin typeface="Calibri Light"/>
                <a:cs typeface="Calibri Light"/>
              </a:rPr>
              <a:t> </a:t>
            </a:r>
            <a:r>
              <a:rPr sz="1000" b="0" dirty="0">
                <a:solidFill>
                  <a:srgbClr val="343B3C"/>
                </a:solidFill>
                <a:latin typeface="Calibri Light"/>
                <a:cs typeface="Calibri Light"/>
              </a:rPr>
              <a:t>in</a:t>
            </a:r>
            <a:r>
              <a:rPr sz="1000" b="0" spc="-15" dirty="0">
                <a:solidFill>
                  <a:srgbClr val="343B3C"/>
                </a:solidFill>
                <a:latin typeface="Calibri Light"/>
                <a:cs typeface="Calibri Light"/>
              </a:rPr>
              <a:t> </a:t>
            </a:r>
            <a:r>
              <a:rPr sz="1000" b="0" dirty="0">
                <a:solidFill>
                  <a:srgbClr val="343B3C"/>
                </a:solidFill>
                <a:latin typeface="Calibri Light"/>
                <a:cs typeface="Calibri Light"/>
              </a:rPr>
              <a:t>relation</a:t>
            </a:r>
            <a:r>
              <a:rPr sz="1000" b="0" spc="-20" dirty="0">
                <a:solidFill>
                  <a:srgbClr val="343B3C"/>
                </a:solidFill>
                <a:latin typeface="Calibri Light"/>
                <a:cs typeface="Calibri Light"/>
              </a:rPr>
              <a:t> </a:t>
            </a:r>
            <a:r>
              <a:rPr sz="1000" b="0" dirty="0">
                <a:solidFill>
                  <a:srgbClr val="343B3C"/>
                </a:solidFill>
                <a:latin typeface="Calibri Light"/>
                <a:cs typeface="Calibri Light"/>
              </a:rPr>
              <a:t>to</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Securities.</a:t>
            </a:r>
            <a:r>
              <a:rPr sz="1000" b="0" spc="-20" dirty="0">
                <a:solidFill>
                  <a:srgbClr val="343B3C"/>
                </a:solidFill>
                <a:latin typeface="Calibri Light"/>
                <a:cs typeface="Calibri Light"/>
              </a:rPr>
              <a:t> </a:t>
            </a:r>
            <a:r>
              <a:rPr sz="1000" b="0" dirty="0">
                <a:solidFill>
                  <a:srgbClr val="343B3C"/>
                </a:solidFill>
                <a:latin typeface="Calibri Light"/>
                <a:cs typeface="Calibri Light"/>
              </a:rPr>
              <a:t>This</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monthly </a:t>
            </a:r>
            <a:r>
              <a:rPr sz="1000" b="0" dirty="0">
                <a:solidFill>
                  <a:srgbClr val="343B3C"/>
                </a:solidFill>
                <a:latin typeface="Calibri Light"/>
                <a:cs typeface="Calibri Light"/>
              </a:rPr>
              <a:t>report</a:t>
            </a:r>
            <a:r>
              <a:rPr sz="1000" b="0" spc="-5" dirty="0">
                <a:solidFill>
                  <a:srgbClr val="343B3C"/>
                </a:solidFill>
                <a:latin typeface="Calibri Light"/>
                <a:cs typeface="Calibri Light"/>
              </a:rPr>
              <a:t> </a:t>
            </a:r>
            <a:r>
              <a:rPr sz="1000" b="0" dirty="0">
                <a:solidFill>
                  <a:srgbClr val="343B3C"/>
                </a:solidFill>
                <a:latin typeface="Calibri Light"/>
                <a:cs typeface="Calibri Light"/>
              </a:rPr>
              <a:t>does</a:t>
            </a:r>
            <a:r>
              <a:rPr sz="1000" b="0" spc="-5" dirty="0">
                <a:solidFill>
                  <a:srgbClr val="343B3C"/>
                </a:solidFill>
                <a:latin typeface="Calibri Light"/>
                <a:cs typeface="Calibri Light"/>
              </a:rPr>
              <a:t> </a:t>
            </a:r>
            <a:r>
              <a:rPr sz="1000" b="0" dirty="0">
                <a:solidFill>
                  <a:srgbClr val="343B3C"/>
                </a:solidFill>
                <a:latin typeface="Calibri Light"/>
                <a:cs typeface="Calibri Light"/>
              </a:rPr>
              <a:t>not</a:t>
            </a:r>
            <a:r>
              <a:rPr sz="1000" b="0" spc="-5" dirty="0">
                <a:solidFill>
                  <a:srgbClr val="343B3C"/>
                </a:solidFill>
                <a:latin typeface="Calibri Light"/>
                <a:cs typeface="Calibri Light"/>
              </a:rPr>
              <a:t> </a:t>
            </a:r>
            <a:r>
              <a:rPr sz="1000" b="0" spc="-10" dirty="0">
                <a:solidFill>
                  <a:srgbClr val="343B3C"/>
                </a:solidFill>
                <a:latin typeface="Calibri Light"/>
                <a:cs typeface="Calibri Light"/>
              </a:rPr>
              <a:t>constitute</a:t>
            </a:r>
            <a:r>
              <a:rPr sz="1000" b="0" spc="-5" dirty="0">
                <a:solidFill>
                  <a:srgbClr val="343B3C"/>
                </a:solidFill>
                <a:latin typeface="Calibri Light"/>
                <a:cs typeface="Calibri Light"/>
              </a:rPr>
              <a:t> </a:t>
            </a:r>
            <a:r>
              <a:rPr sz="1000" b="0" dirty="0">
                <a:solidFill>
                  <a:srgbClr val="343B3C"/>
                </a:solidFill>
                <a:latin typeface="Calibri Light"/>
                <a:cs typeface="Calibri Light"/>
              </a:rPr>
              <a:t>a</a:t>
            </a:r>
            <a:r>
              <a:rPr sz="1000" b="0" spc="-5" dirty="0">
                <a:solidFill>
                  <a:srgbClr val="343B3C"/>
                </a:solidFill>
                <a:latin typeface="Calibri Light"/>
                <a:cs typeface="Calibri Light"/>
              </a:rPr>
              <a:t> </a:t>
            </a:r>
            <a:r>
              <a:rPr sz="1000" b="0" spc="-10" dirty="0">
                <a:solidFill>
                  <a:srgbClr val="343B3C"/>
                </a:solidFill>
                <a:latin typeface="Calibri Light"/>
                <a:cs typeface="Calibri Light"/>
              </a:rPr>
              <a:t>recommendation</a:t>
            </a:r>
            <a:r>
              <a:rPr sz="1000" b="0" spc="-5" dirty="0">
                <a:solidFill>
                  <a:srgbClr val="343B3C"/>
                </a:solidFill>
                <a:latin typeface="Calibri Light"/>
                <a:cs typeface="Calibri Light"/>
              </a:rPr>
              <a:t> </a:t>
            </a:r>
            <a:r>
              <a:rPr sz="1000" b="0" dirty="0">
                <a:solidFill>
                  <a:srgbClr val="343B3C"/>
                </a:solidFill>
                <a:latin typeface="Calibri Light"/>
                <a:cs typeface="Calibri Light"/>
              </a:rPr>
              <a:t>to</a:t>
            </a:r>
            <a:r>
              <a:rPr sz="1000" b="0" spc="-5" dirty="0">
                <a:solidFill>
                  <a:srgbClr val="343B3C"/>
                </a:solidFill>
                <a:latin typeface="Calibri Light"/>
                <a:cs typeface="Calibri Light"/>
              </a:rPr>
              <a:t> </a:t>
            </a:r>
            <a:r>
              <a:rPr sz="1000" b="0" spc="-10" dirty="0">
                <a:solidFill>
                  <a:srgbClr val="343B3C"/>
                </a:solidFill>
                <a:latin typeface="Calibri Light"/>
                <a:cs typeface="Calibri Light"/>
              </a:rPr>
              <a:t>buy,</a:t>
            </a:r>
            <a:r>
              <a:rPr sz="1000" b="0" dirty="0">
                <a:solidFill>
                  <a:srgbClr val="343B3C"/>
                </a:solidFill>
                <a:latin typeface="Calibri Light"/>
                <a:cs typeface="Calibri Light"/>
              </a:rPr>
              <a:t> sell</a:t>
            </a:r>
            <a:r>
              <a:rPr sz="1000" b="0" spc="-5" dirty="0">
                <a:solidFill>
                  <a:srgbClr val="343B3C"/>
                </a:solidFill>
                <a:latin typeface="Calibri Light"/>
                <a:cs typeface="Calibri Light"/>
              </a:rPr>
              <a:t> </a:t>
            </a:r>
            <a:r>
              <a:rPr sz="1000" b="0" dirty="0">
                <a:solidFill>
                  <a:srgbClr val="343B3C"/>
                </a:solidFill>
                <a:latin typeface="Calibri Light"/>
                <a:cs typeface="Calibri Light"/>
              </a:rPr>
              <a:t>or</a:t>
            </a:r>
            <a:r>
              <a:rPr sz="1000" b="0" spc="-5" dirty="0">
                <a:solidFill>
                  <a:srgbClr val="343B3C"/>
                </a:solidFill>
                <a:latin typeface="Calibri Light"/>
                <a:cs typeface="Calibri Light"/>
              </a:rPr>
              <a:t> </a:t>
            </a:r>
            <a:r>
              <a:rPr sz="1000" b="0" dirty="0">
                <a:solidFill>
                  <a:srgbClr val="343B3C"/>
                </a:solidFill>
                <a:latin typeface="Calibri Light"/>
                <a:cs typeface="Calibri Light"/>
              </a:rPr>
              <a:t>hold</a:t>
            </a:r>
            <a:r>
              <a:rPr sz="1000" b="0" spc="-5" dirty="0">
                <a:solidFill>
                  <a:srgbClr val="343B3C"/>
                </a:solidFill>
                <a:latin typeface="Calibri Light"/>
                <a:cs typeface="Calibri Light"/>
              </a:rPr>
              <a:t> </a:t>
            </a:r>
            <a:r>
              <a:rPr sz="1000" b="0" dirty="0">
                <a:solidFill>
                  <a:srgbClr val="343B3C"/>
                </a:solidFill>
                <a:latin typeface="Calibri Light"/>
                <a:cs typeface="Calibri Light"/>
              </a:rPr>
              <a:t>the</a:t>
            </a:r>
            <a:r>
              <a:rPr sz="1000" b="0" spc="-5" dirty="0">
                <a:solidFill>
                  <a:srgbClr val="343B3C"/>
                </a:solidFill>
                <a:latin typeface="Calibri Light"/>
                <a:cs typeface="Calibri Light"/>
              </a:rPr>
              <a:t> </a:t>
            </a:r>
            <a:r>
              <a:rPr sz="1000" b="0" dirty="0">
                <a:solidFill>
                  <a:srgbClr val="343B3C"/>
                </a:solidFill>
                <a:latin typeface="Calibri Light"/>
                <a:cs typeface="Calibri Light"/>
              </a:rPr>
              <a:t>Securities.</a:t>
            </a:r>
            <a:r>
              <a:rPr sz="1000" b="0" spc="-5" dirty="0">
                <a:solidFill>
                  <a:srgbClr val="343B3C"/>
                </a:solidFill>
                <a:latin typeface="Calibri Light"/>
                <a:cs typeface="Calibri Light"/>
              </a:rPr>
              <a:t> </a:t>
            </a:r>
            <a:r>
              <a:rPr sz="1000" b="0" dirty="0">
                <a:solidFill>
                  <a:srgbClr val="343B3C"/>
                </a:solidFill>
                <a:latin typeface="Calibri Light"/>
                <a:cs typeface="Calibri Light"/>
              </a:rPr>
              <a:t>The</a:t>
            </a:r>
            <a:r>
              <a:rPr sz="1000" b="0" spc="-5" dirty="0">
                <a:solidFill>
                  <a:srgbClr val="343B3C"/>
                </a:solidFill>
                <a:latin typeface="Calibri Light"/>
                <a:cs typeface="Calibri Light"/>
              </a:rPr>
              <a:t> </a:t>
            </a:r>
            <a:r>
              <a:rPr sz="1000" b="0" spc="-10" dirty="0">
                <a:solidFill>
                  <a:srgbClr val="343B3C"/>
                </a:solidFill>
                <a:latin typeface="Calibri Light"/>
                <a:cs typeface="Calibri Light"/>
              </a:rPr>
              <a:t>information</a:t>
            </a:r>
            <a:r>
              <a:rPr sz="1000" b="0" dirty="0">
                <a:solidFill>
                  <a:srgbClr val="343B3C"/>
                </a:solidFill>
                <a:latin typeface="Calibri Light"/>
                <a:cs typeface="Calibri Light"/>
              </a:rPr>
              <a:t> contained</a:t>
            </a:r>
            <a:r>
              <a:rPr sz="1000" b="0" spc="-5" dirty="0">
                <a:solidFill>
                  <a:srgbClr val="343B3C"/>
                </a:solidFill>
                <a:latin typeface="Calibri Light"/>
                <a:cs typeface="Calibri Light"/>
              </a:rPr>
              <a:t> </a:t>
            </a:r>
            <a:r>
              <a:rPr sz="1000" b="0" dirty="0">
                <a:solidFill>
                  <a:srgbClr val="343B3C"/>
                </a:solidFill>
                <a:latin typeface="Calibri Light"/>
                <a:cs typeface="Calibri Light"/>
              </a:rPr>
              <a:t>herein</a:t>
            </a:r>
            <a:r>
              <a:rPr sz="1000" b="0" spc="-5" dirty="0">
                <a:solidFill>
                  <a:srgbClr val="343B3C"/>
                </a:solidFill>
                <a:latin typeface="Calibri Light"/>
                <a:cs typeface="Calibri Light"/>
              </a:rPr>
              <a:t> </a:t>
            </a:r>
            <a:r>
              <a:rPr sz="1000" b="0" dirty="0">
                <a:solidFill>
                  <a:srgbClr val="343B3C"/>
                </a:solidFill>
                <a:latin typeface="Calibri Light"/>
                <a:cs typeface="Calibri Light"/>
              </a:rPr>
              <a:t>is</a:t>
            </a:r>
            <a:r>
              <a:rPr sz="1000" b="0" spc="-5" dirty="0">
                <a:solidFill>
                  <a:srgbClr val="343B3C"/>
                </a:solidFill>
                <a:latin typeface="Calibri Light"/>
                <a:cs typeface="Calibri Light"/>
              </a:rPr>
              <a:t> </a:t>
            </a:r>
            <a:r>
              <a:rPr sz="1000" b="0" dirty="0">
                <a:solidFill>
                  <a:srgbClr val="343B3C"/>
                </a:solidFill>
                <a:latin typeface="Calibri Light"/>
                <a:cs typeface="Calibri Light"/>
              </a:rPr>
              <a:t>for</a:t>
            </a:r>
            <a:r>
              <a:rPr sz="1000" b="0" spc="-5" dirty="0">
                <a:solidFill>
                  <a:srgbClr val="343B3C"/>
                </a:solidFill>
                <a:latin typeface="Calibri Light"/>
                <a:cs typeface="Calibri Light"/>
              </a:rPr>
              <a:t> </a:t>
            </a:r>
            <a:r>
              <a:rPr sz="1000" b="0" dirty="0">
                <a:solidFill>
                  <a:srgbClr val="343B3C"/>
                </a:solidFill>
                <a:latin typeface="Calibri Light"/>
                <a:cs typeface="Calibri Light"/>
              </a:rPr>
              <a:t>information</a:t>
            </a:r>
            <a:r>
              <a:rPr sz="1000" b="0" spc="-5" dirty="0">
                <a:solidFill>
                  <a:srgbClr val="343B3C"/>
                </a:solidFill>
                <a:latin typeface="Calibri Light"/>
                <a:cs typeface="Calibri Light"/>
              </a:rPr>
              <a:t> </a:t>
            </a:r>
            <a:r>
              <a:rPr sz="1000" b="0" spc="-10" dirty="0">
                <a:solidFill>
                  <a:srgbClr val="343B3C"/>
                </a:solidFill>
                <a:latin typeface="Calibri Light"/>
                <a:cs typeface="Calibri Light"/>
              </a:rPr>
              <a:t>purposes </a:t>
            </a:r>
            <a:r>
              <a:rPr sz="1000" b="0" dirty="0">
                <a:solidFill>
                  <a:srgbClr val="343B3C"/>
                </a:solidFill>
                <a:latin typeface="Calibri Light"/>
                <a:cs typeface="Calibri Light"/>
              </a:rPr>
              <a:t>only,</a:t>
            </a:r>
            <a:r>
              <a:rPr sz="1000" b="0" spc="50" dirty="0">
                <a:solidFill>
                  <a:srgbClr val="343B3C"/>
                </a:solidFill>
                <a:latin typeface="Calibri Light"/>
                <a:cs typeface="Calibri Light"/>
              </a:rPr>
              <a:t> </a:t>
            </a:r>
            <a:r>
              <a:rPr sz="1000" b="0" dirty="0">
                <a:solidFill>
                  <a:srgbClr val="343B3C"/>
                </a:solidFill>
                <a:latin typeface="Calibri Light"/>
                <a:cs typeface="Calibri Light"/>
              </a:rPr>
              <a:t>does</a:t>
            </a:r>
            <a:r>
              <a:rPr sz="1000" b="0" spc="55" dirty="0">
                <a:solidFill>
                  <a:srgbClr val="343B3C"/>
                </a:solidFill>
                <a:latin typeface="Calibri Light"/>
                <a:cs typeface="Calibri Light"/>
              </a:rPr>
              <a:t> </a:t>
            </a:r>
            <a:r>
              <a:rPr sz="1000" b="0" dirty="0">
                <a:solidFill>
                  <a:srgbClr val="343B3C"/>
                </a:solidFill>
                <a:latin typeface="Calibri Light"/>
                <a:cs typeface="Calibri Light"/>
              </a:rPr>
              <a:t>not</a:t>
            </a:r>
            <a:r>
              <a:rPr sz="1000" b="0" spc="50" dirty="0">
                <a:solidFill>
                  <a:srgbClr val="343B3C"/>
                </a:solidFill>
                <a:latin typeface="Calibri Light"/>
                <a:cs typeface="Calibri Light"/>
              </a:rPr>
              <a:t> </a:t>
            </a:r>
            <a:r>
              <a:rPr sz="1000" b="0" dirty="0">
                <a:solidFill>
                  <a:srgbClr val="343B3C"/>
                </a:solidFill>
                <a:latin typeface="Calibri Light"/>
                <a:cs typeface="Calibri Light"/>
              </a:rPr>
              <a:t>purport</a:t>
            </a:r>
            <a:r>
              <a:rPr sz="1000" b="0" spc="50" dirty="0">
                <a:solidFill>
                  <a:srgbClr val="343B3C"/>
                </a:solidFill>
                <a:latin typeface="Calibri Light"/>
                <a:cs typeface="Calibri Light"/>
              </a:rPr>
              <a:t> </a:t>
            </a:r>
            <a:r>
              <a:rPr sz="1000" b="0" dirty="0">
                <a:solidFill>
                  <a:srgbClr val="343B3C"/>
                </a:solidFill>
                <a:latin typeface="Calibri Light"/>
                <a:cs typeface="Calibri Light"/>
              </a:rPr>
              <a:t>to</a:t>
            </a:r>
            <a:r>
              <a:rPr sz="1000" b="0" spc="50" dirty="0">
                <a:solidFill>
                  <a:srgbClr val="343B3C"/>
                </a:solidFill>
                <a:latin typeface="Calibri Light"/>
                <a:cs typeface="Calibri Light"/>
              </a:rPr>
              <a:t> </a:t>
            </a:r>
            <a:r>
              <a:rPr sz="1000" b="0" dirty="0">
                <a:solidFill>
                  <a:srgbClr val="343B3C"/>
                </a:solidFill>
                <a:latin typeface="Calibri Light"/>
                <a:cs typeface="Calibri Light"/>
              </a:rPr>
              <a:t>contain</a:t>
            </a:r>
            <a:r>
              <a:rPr sz="1000" b="0" spc="55" dirty="0">
                <a:solidFill>
                  <a:srgbClr val="343B3C"/>
                </a:solidFill>
                <a:latin typeface="Calibri Light"/>
                <a:cs typeface="Calibri Light"/>
              </a:rPr>
              <a:t> </a:t>
            </a:r>
            <a:r>
              <a:rPr sz="1000" b="0" dirty="0">
                <a:solidFill>
                  <a:srgbClr val="343B3C"/>
                </a:solidFill>
                <a:latin typeface="Calibri Light"/>
                <a:cs typeface="Calibri Light"/>
              </a:rPr>
              <a:t>all</a:t>
            </a:r>
            <a:r>
              <a:rPr sz="1000" b="0" spc="50" dirty="0">
                <a:solidFill>
                  <a:srgbClr val="343B3C"/>
                </a:solidFill>
                <a:latin typeface="Calibri Light"/>
                <a:cs typeface="Calibri Light"/>
              </a:rPr>
              <a:t> </a:t>
            </a:r>
            <a:r>
              <a:rPr sz="1000" b="0" dirty="0">
                <a:solidFill>
                  <a:srgbClr val="343B3C"/>
                </a:solidFill>
                <a:latin typeface="Calibri Light"/>
                <a:cs typeface="Calibri Light"/>
              </a:rPr>
              <a:t>the</a:t>
            </a:r>
            <a:r>
              <a:rPr sz="1000" b="0" spc="55" dirty="0">
                <a:solidFill>
                  <a:srgbClr val="343B3C"/>
                </a:solidFill>
                <a:latin typeface="Calibri Light"/>
                <a:cs typeface="Calibri Light"/>
              </a:rPr>
              <a:t> </a:t>
            </a:r>
            <a:r>
              <a:rPr sz="1000" b="0" dirty="0">
                <a:solidFill>
                  <a:srgbClr val="343B3C"/>
                </a:solidFill>
                <a:latin typeface="Calibri Light"/>
                <a:cs typeface="Calibri Light"/>
              </a:rPr>
              <a:t>information</a:t>
            </a:r>
            <a:r>
              <a:rPr sz="1000" b="0" spc="50" dirty="0">
                <a:solidFill>
                  <a:srgbClr val="343B3C"/>
                </a:solidFill>
                <a:latin typeface="Calibri Light"/>
                <a:cs typeface="Calibri Light"/>
              </a:rPr>
              <a:t> </a:t>
            </a:r>
            <a:r>
              <a:rPr sz="1000" b="0" dirty="0">
                <a:solidFill>
                  <a:srgbClr val="343B3C"/>
                </a:solidFill>
                <a:latin typeface="Calibri Light"/>
                <a:cs typeface="Calibri Light"/>
              </a:rPr>
              <a:t>that</a:t>
            </a:r>
            <a:r>
              <a:rPr sz="1000" b="0" spc="55" dirty="0">
                <a:solidFill>
                  <a:srgbClr val="343B3C"/>
                </a:solidFill>
                <a:latin typeface="Calibri Light"/>
                <a:cs typeface="Calibri Light"/>
              </a:rPr>
              <a:t> </a:t>
            </a:r>
            <a:r>
              <a:rPr sz="1000" b="0" dirty="0">
                <a:solidFill>
                  <a:srgbClr val="343B3C"/>
                </a:solidFill>
                <a:latin typeface="Calibri Light"/>
                <a:cs typeface="Calibri Light"/>
              </a:rPr>
              <a:t>may</a:t>
            </a:r>
            <a:r>
              <a:rPr sz="1000" b="0" spc="50" dirty="0">
                <a:solidFill>
                  <a:srgbClr val="343B3C"/>
                </a:solidFill>
                <a:latin typeface="Calibri Light"/>
                <a:cs typeface="Calibri Light"/>
              </a:rPr>
              <a:t> </a:t>
            </a:r>
            <a:r>
              <a:rPr sz="1000" b="0" dirty="0">
                <a:solidFill>
                  <a:srgbClr val="343B3C"/>
                </a:solidFill>
                <a:latin typeface="Calibri Light"/>
                <a:cs typeface="Calibri Light"/>
              </a:rPr>
              <a:t>be</a:t>
            </a:r>
            <a:r>
              <a:rPr sz="1000" b="0" spc="55" dirty="0">
                <a:solidFill>
                  <a:srgbClr val="343B3C"/>
                </a:solidFill>
                <a:latin typeface="Calibri Light"/>
                <a:cs typeface="Calibri Light"/>
              </a:rPr>
              <a:t> </a:t>
            </a:r>
            <a:r>
              <a:rPr sz="1000" b="0" dirty="0">
                <a:solidFill>
                  <a:srgbClr val="343B3C"/>
                </a:solidFill>
                <a:latin typeface="Calibri Light"/>
                <a:cs typeface="Calibri Light"/>
              </a:rPr>
              <a:t>required</a:t>
            </a:r>
            <a:r>
              <a:rPr sz="1000" b="0" spc="50" dirty="0">
                <a:solidFill>
                  <a:srgbClr val="343B3C"/>
                </a:solidFill>
                <a:latin typeface="Calibri Light"/>
                <a:cs typeface="Calibri Light"/>
              </a:rPr>
              <a:t> </a:t>
            </a:r>
            <a:r>
              <a:rPr sz="1000" b="0" dirty="0">
                <a:solidFill>
                  <a:srgbClr val="343B3C"/>
                </a:solidFill>
                <a:latin typeface="Calibri Light"/>
                <a:cs typeface="Calibri Light"/>
              </a:rPr>
              <a:t>to</a:t>
            </a:r>
            <a:r>
              <a:rPr sz="1000" b="0" spc="55" dirty="0">
                <a:solidFill>
                  <a:srgbClr val="343B3C"/>
                </a:solidFill>
                <a:latin typeface="Calibri Light"/>
                <a:cs typeface="Calibri Light"/>
              </a:rPr>
              <a:t> </a:t>
            </a:r>
            <a:r>
              <a:rPr sz="1000" b="0" dirty="0">
                <a:solidFill>
                  <a:srgbClr val="343B3C"/>
                </a:solidFill>
                <a:latin typeface="Calibri Light"/>
                <a:cs typeface="Calibri Light"/>
              </a:rPr>
              <a:t>evaluate</a:t>
            </a:r>
            <a:r>
              <a:rPr sz="1000" b="0" spc="50" dirty="0">
                <a:solidFill>
                  <a:srgbClr val="343B3C"/>
                </a:solidFill>
                <a:latin typeface="Calibri Light"/>
                <a:cs typeface="Calibri Light"/>
              </a:rPr>
              <a:t> </a:t>
            </a:r>
            <a:r>
              <a:rPr sz="1000" b="0" dirty="0">
                <a:solidFill>
                  <a:srgbClr val="343B3C"/>
                </a:solidFill>
                <a:latin typeface="Calibri Light"/>
                <a:cs typeface="Calibri Light"/>
              </a:rPr>
              <a:t>the</a:t>
            </a:r>
            <a:r>
              <a:rPr sz="1000" b="0" spc="55" dirty="0">
                <a:solidFill>
                  <a:srgbClr val="343B3C"/>
                </a:solidFill>
                <a:latin typeface="Calibri Light"/>
                <a:cs typeface="Calibri Light"/>
              </a:rPr>
              <a:t> </a:t>
            </a:r>
            <a:r>
              <a:rPr sz="1000" b="0" dirty="0">
                <a:solidFill>
                  <a:srgbClr val="343B3C"/>
                </a:solidFill>
                <a:latin typeface="Calibri Light"/>
                <a:cs typeface="Calibri Light"/>
              </a:rPr>
              <a:t>Company</a:t>
            </a:r>
            <a:r>
              <a:rPr sz="1000" b="0" spc="55" dirty="0">
                <a:solidFill>
                  <a:srgbClr val="343B3C"/>
                </a:solidFill>
                <a:latin typeface="Calibri Light"/>
                <a:cs typeface="Calibri Light"/>
              </a:rPr>
              <a:t> </a:t>
            </a:r>
            <a:r>
              <a:rPr sz="1000" b="0" dirty="0">
                <a:solidFill>
                  <a:srgbClr val="343B3C"/>
                </a:solidFill>
                <a:latin typeface="Calibri Light"/>
                <a:cs typeface="Calibri Light"/>
              </a:rPr>
              <a:t>or</a:t>
            </a:r>
            <a:r>
              <a:rPr sz="1000" b="0" spc="50" dirty="0">
                <a:solidFill>
                  <a:srgbClr val="343B3C"/>
                </a:solidFill>
                <a:latin typeface="Calibri Light"/>
                <a:cs typeface="Calibri Light"/>
              </a:rPr>
              <a:t> </a:t>
            </a:r>
            <a:r>
              <a:rPr sz="1000" b="0" dirty="0">
                <a:solidFill>
                  <a:srgbClr val="343B3C"/>
                </a:solidFill>
                <a:latin typeface="Calibri Light"/>
                <a:cs typeface="Calibri Light"/>
              </a:rPr>
              <a:t>any</a:t>
            </a:r>
            <a:r>
              <a:rPr sz="1000" b="0" spc="55" dirty="0">
                <a:solidFill>
                  <a:srgbClr val="343B3C"/>
                </a:solidFill>
                <a:latin typeface="Calibri Light"/>
                <a:cs typeface="Calibri Light"/>
              </a:rPr>
              <a:t> </a:t>
            </a:r>
            <a:r>
              <a:rPr sz="1000" b="0" dirty="0">
                <a:solidFill>
                  <a:srgbClr val="343B3C"/>
                </a:solidFill>
                <a:latin typeface="Calibri Light"/>
                <a:cs typeface="Calibri Light"/>
              </a:rPr>
              <a:t>other</a:t>
            </a:r>
            <a:r>
              <a:rPr sz="1000" b="0" spc="50" dirty="0">
                <a:solidFill>
                  <a:srgbClr val="343B3C"/>
                </a:solidFill>
                <a:latin typeface="Calibri Light"/>
                <a:cs typeface="Calibri Light"/>
              </a:rPr>
              <a:t> </a:t>
            </a:r>
            <a:r>
              <a:rPr sz="1000" b="0" dirty="0">
                <a:solidFill>
                  <a:srgbClr val="343B3C"/>
                </a:solidFill>
                <a:latin typeface="Calibri Light"/>
                <a:cs typeface="Calibri Light"/>
              </a:rPr>
              <a:t>entity</a:t>
            </a:r>
            <a:r>
              <a:rPr sz="1000" b="0" spc="55" dirty="0">
                <a:solidFill>
                  <a:srgbClr val="343B3C"/>
                </a:solidFill>
                <a:latin typeface="Calibri Light"/>
                <a:cs typeface="Calibri Light"/>
              </a:rPr>
              <a:t> </a:t>
            </a:r>
            <a:r>
              <a:rPr sz="1000" b="0" dirty="0">
                <a:solidFill>
                  <a:srgbClr val="343B3C"/>
                </a:solidFill>
                <a:latin typeface="Calibri Light"/>
                <a:cs typeface="Calibri Light"/>
              </a:rPr>
              <a:t>or</a:t>
            </a:r>
            <a:r>
              <a:rPr sz="1000" b="0" spc="50" dirty="0">
                <a:solidFill>
                  <a:srgbClr val="343B3C"/>
                </a:solidFill>
                <a:latin typeface="Calibri Light"/>
                <a:cs typeface="Calibri Light"/>
              </a:rPr>
              <a:t> </a:t>
            </a:r>
            <a:r>
              <a:rPr sz="1000" b="0" dirty="0">
                <a:solidFill>
                  <a:srgbClr val="343B3C"/>
                </a:solidFill>
                <a:latin typeface="Calibri Light"/>
                <a:cs typeface="Calibri Light"/>
              </a:rPr>
              <a:t>their</a:t>
            </a:r>
            <a:r>
              <a:rPr sz="1000" b="0" spc="55" dirty="0">
                <a:solidFill>
                  <a:srgbClr val="343B3C"/>
                </a:solidFill>
                <a:latin typeface="Calibri Light"/>
                <a:cs typeface="Calibri Light"/>
              </a:rPr>
              <a:t> </a:t>
            </a:r>
            <a:r>
              <a:rPr sz="1000" b="0" spc="-10" dirty="0">
                <a:solidFill>
                  <a:srgbClr val="343B3C"/>
                </a:solidFill>
                <a:latin typeface="Calibri Light"/>
                <a:cs typeface="Calibri Light"/>
              </a:rPr>
              <a:t>respective </a:t>
            </a:r>
            <a:r>
              <a:rPr sz="1000" b="0" dirty="0">
                <a:solidFill>
                  <a:srgbClr val="343B3C"/>
                </a:solidFill>
                <a:latin typeface="Calibri Light"/>
                <a:cs typeface="Calibri Light"/>
              </a:rPr>
              <a:t>financial</a:t>
            </a:r>
            <a:r>
              <a:rPr sz="1000" b="0" spc="10" dirty="0">
                <a:solidFill>
                  <a:srgbClr val="343B3C"/>
                </a:solidFill>
                <a:latin typeface="Calibri Light"/>
                <a:cs typeface="Calibri Light"/>
              </a:rPr>
              <a:t> </a:t>
            </a:r>
            <a:r>
              <a:rPr sz="1000" b="0" dirty="0">
                <a:solidFill>
                  <a:srgbClr val="343B3C"/>
                </a:solidFill>
                <a:latin typeface="Calibri Light"/>
                <a:cs typeface="Calibri Light"/>
              </a:rPr>
              <a:t>positions.</a:t>
            </a:r>
            <a:r>
              <a:rPr sz="1000" b="0" spc="15" dirty="0">
                <a:solidFill>
                  <a:srgbClr val="343B3C"/>
                </a:solidFill>
                <a:latin typeface="Calibri Light"/>
                <a:cs typeface="Calibri Light"/>
              </a:rPr>
              <a:t> </a:t>
            </a:r>
            <a:r>
              <a:rPr sz="1000" b="0" dirty="0">
                <a:solidFill>
                  <a:srgbClr val="343B3C"/>
                </a:solidFill>
                <a:latin typeface="Calibri Light"/>
                <a:cs typeface="Calibri Light"/>
              </a:rPr>
              <a:t>This</a:t>
            </a:r>
            <a:r>
              <a:rPr sz="1000" b="0" spc="10" dirty="0">
                <a:solidFill>
                  <a:srgbClr val="343B3C"/>
                </a:solidFill>
                <a:latin typeface="Calibri Light"/>
                <a:cs typeface="Calibri Light"/>
              </a:rPr>
              <a:t> </a:t>
            </a:r>
            <a:r>
              <a:rPr sz="1000" b="0" dirty="0">
                <a:solidFill>
                  <a:srgbClr val="343B3C"/>
                </a:solidFill>
                <a:latin typeface="Calibri Light"/>
                <a:cs typeface="Calibri Light"/>
              </a:rPr>
              <a:t>monthly</a:t>
            </a:r>
            <a:r>
              <a:rPr sz="1000" b="0" spc="15" dirty="0">
                <a:solidFill>
                  <a:srgbClr val="343B3C"/>
                </a:solidFill>
                <a:latin typeface="Calibri Light"/>
                <a:cs typeface="Calibri Light"/>
              </a:rPr>
              <a:t> </a:t>
            </a:r>
            <a:r>
              <a:rPr sz="1000" b="0" dirty="0">
                <a:solidFill>
                  <a:srgbClr val="343B3C"/>
                </a:solidFill>
                <a:latin typeface="Calibri Light"/>
                <a:cs typeface="Calibri Light"/>
              </a:rPr>
              <a:t>report</a:t>
            </a:r>
            <a:r>
              <a:rPr sz="1000" b="0" spc="15" dirty="0">
                <a:solidFill>
                  <a:srgbClr val="343B3C"/>
                </a:solidFill>
                <a:latin typeface="Calibri Light"/>
                <a:cs typeface="Calibri Light"/>
              </a:rPr>
              <a:t> </a:t>
            </a:r>
            <a:r>
              <a:rPr sz="1000" b="0" dirty="0">
                <a:solidFill>
                  <a:srgbClr val="343B3C"/>
                </a:solidFill>
                <a:latin typeface="Calibri Light"/>
                <a:cs typeface="Calibri Light"/>
              </a:rPr>
              <a:t>speaks</a:t>
            </a:r>
            <a:r>
              <a:rPr sz="1000" b="0" spc="10" dirty="0">
                <a:solidFill>
                  <a:srgbClr val="343B3C"/>
                </a:solidFill>
                <a:latin typeface="Calibri Light"/>
                <a:cs typeface="Calibri Light"/>
              </a:rPr>
              <a:t> </a:t>
            </a:r>
            <a:r>
              <a:rPr sz="1000" b="0" dirty="0">
                <a:solidFill>
                  <a:srgbClr val="343B3C"/>
                </a:solidFill>
                <a:latin typeface="Calibri Light"/>
                <a:cs typeface="Calibri Light"/>
              </a:rPr>
              <a:t>only</a:t>
            </a:r>
            <a:r>
              <a:rPr sz="1000" b="0" spc="15" dirty="0">
                <a:solidFill>
                  <a:srgbClr val="343B3C"/>
                </a:solidFill>
                <a:latin typeface="Calibri Light"/>
                <a:cs typeface="Calibri Light"/>
              </a:rPr>
              <a:t> </a:t>
            </a:r>
            <a:r>
              <a:rPr sz="1000" b="0" dirty="0">
                <a:solidFill>
                  <a:srgbClr val="343B3C"/>
                </a:solidFill>
                <a:latin typeface="Calibri Light"/>
                <a:cs typeface="Calibri Light"/>
              </a:rPr>
              <a:t>as</a:t>
            </a:r>
            <a:r>
              <a:rPr sz="1000" b="0" spc="15" dirty="0">
                <a:solidFill>
                  <a:srgbClr val="343B3C"/>
                </a:solidFill>
                <a:latin typeface="Calibri Light"/>
                <a:cs typeface="Calibri Light"/>
              </a:rPr>
              <a:t> </a:t>
            </a:r>
            <a:r>
              <a:rPr sz="1000" b="0" dirty="0">
                <a:solidFill>
                  <a:srgbClr val="343B3C"/>
                </a:solidFill>
                <a:latin typeface="Calibri Light"/>
                <a:cs typeface="Calibri Light"/>
              </a:rPr>
              <a:t>of</a:t>
            </a:r>
            <a:r>
              <a:rPr sz="1000" b="0" spc="10" dirty="0">
                <a:solidFill>
                  <a:srgbClr val="343B3C"/>
                </a:solidFill>
                <a:latin typeface="Calibri Light"/>
                <a:cs typeface="Calibri Light"/>
              </a:rPr>
              <a:t> </a:t>
            </a:r>
            <a:r>
              <a:rPr sz="1000" b="0" dirty="0">
                <a:solidFill>
                  <a:srgbClr val="343B3C"/>
                </a:solidFill>
                <a:latin typeface="Calibri Light"/>
                <a:cs typeface="Calibri Light"/>
              </a:rPr>
              <a:t>its</a:t>
            </a:r>
            <a:r>
              <a:rPr sz="1000" b="0" spc="15" dirty="0">
                <a:solidFill>
                  <a:srgbClr val="343B3C"/>
                </a:solidFill>
                <a:latin typeface="Calibri Light"/>
                <a:cs typeface="Calibri Light"/>
              </a:rPr>
              <a:t> </a:t>
            </a:r>
            <a:r>
              <a:rPr sz="1000" b="0" dirty="0">
                <a:solidFill>
                  <a:srgbClr val="343B3C"/>
                </a:solidFill>
                <a:latin typeface="Calibri Light"/>
                <a:cs typeface="Calibri Light"/>
              </a:rPr>
              <a:t>date</a:t>
            </a:r>
            <a:r>
              <a:rPr sz="1000" b="0" spc="15" dirty="0">
                <a:solidFill>
                  <a:srgbClr val="343B3C"/>
                </a:solidFill>
                <a:latin typeface="Calibri Light"/>
                <a:cs typeface="Calibri Light"/>
              </a:rPr>
              <a:t> </a:t>
            </a:r>
            <a:r>
              <a:rPr sz="1000" b="0" dirty="0">
                <a:solidFill>
                  <a:srgbClr val="343B3C"/>
                </a:solidFill>
                <a:latin typeface="Calibri Light"/>
                <a:cs typeface="Calibri Light"/>
              </a:rPr>
              <a:t>and</a:t>
            </a:r>
            <a:r>
              <a:rPr sz="1000" b="0" spc="10" dirty="0">
                <a:solidFill>
                  <a:srgbClr val="343B3C"/>
                </a:solidFill>
                <a:latin typeface="Calibri Light"/>
                <a:cs typeface="Calibri Light"/>
              </a:rPr>
              <a:t> </a:t>
            </a:r>
            <a:r>
              <a:rPr sz="1000" b="0" dirty="0">
                <a:solidFill>
                  <a:srgbClr val="343B3C"/>
                </a:solidFill>
                <a:latin typeface="Calibri Light"/>
                <a:cs typeface="Calibri Light"/>
              </a:rPr>
              <a:t>neither</a:t>
            </a:r>
            <a:r>
              <a:rPr sz="1000" b="0" spc="15" dirty="0">
                <a:solidFill>
                  <a:srgbClr val="343B3C"/>
                </a:solidFill>
                <a:latin typeface="Calibri Light"/>
                <a:cs typeface="Calibri Light"/>
              </a:rPr>
              <a:t> </a:t>
            </a:r>
            <a:r>
              <a:rPr lang="en-US" sz="1000" b="0" dirty="0">
                <a:solidFill>
                  <a:srgbClr val="343B3C"/>
                </a:solidFill>
                <a:latin typeface="Calibri Light"/>
                <a:cs typeface="Calibri Light"/>
              </a:rPr>
              <a:t>BNPP AM</a:t>
            </a:r>
            <a:r>
              <a:rPr sz="1000" b="0" spc="10" dirty="0">
                <a:solidFill>
                  <a:srgbClr val="343B3C"/>
                </a:solidFill>
                <a:latin typeface="Calibri Light"/>
                <a:cs typeface="Calibri Light"/>
              </a:rPr>
              <a:t> </a:t>
            </a:r>
            <a:r>
              <a:rPr sz="1000" b="0" dirty="0">
                <a:solidFill>
                  <a:srgbClr val="343B3C"/>
                </a:solidFill>
                <a:latin typeface="Calibri Light"/>
                <a:cs typeface="Calibri Light"/>
              </a:rPr>
              <a:t>nor</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Company</a:t>
            </a:r>
            <a:r>
              <a:rPr sz="1000" b="0" spc="10" dirty="0">
                <a:solidFill>
                  <a:srgbClr val="343B3C"/>
                </a:solidFill>
                <a:latin typeface="Calibri Light"/>
                <a:cs typeface="Calibri Light"/>
              </a:rPr>
              <a:t> </a:t>
            </a:r>
            <a:r>
              <a:rPr sz="1000" b="0" dirty="0">
                <a:solidFill>
                  <a:srgbClr val="343B3C"/>
                </a:solidFill>
                <a:latin typeface="Calibri Light"/>
                <a:cs typeface="Calibri Light"/>
              </a:rPr>
              <a:t>is</a:t>
            </a:r>
            <a:r>
              <a:rPr sz="1000" b="0" spc="15" dirty="0">
                <a:solidFill>
                  <a:srgbClr val="343B3C"/>
                </a:solidFill>
                <a:latin typeface="Calibri Light"/>
                <a:cs typeface="Calibri Light"/>
              </a:rPr>
              <a:t> </a:t>
            </a:r>
            <a:r>
              <a:rPr sz="1000" b="0" dirty="0">
                <a:solidFill>
                  <a:srgbClr val="343B3C"/>
                </a:solidFill>
                <a:latin typeface="Calibri Light"/>
                <a:cs typeface="Calibri Light"/>
              </a:rPr>
              <a:t>under</a:t>
            </a:r>
            <a:r>
              <a:rPr sz="1000" b="0" spc="15" dirty="0">
                <a:solidFill>
                  <a:srgbClr val="343B3C"/>
                </a:solidFill>
                <a:latin typeface="Calibri Light"/>
                <a:cs typeface="Calibri Light"/>
              </a:rPr>
              <a:t> </a:t>
            </a:r>
            <a:r>
              <a:rPr sz="1000" b="0" dirty="0">
                <a:solidFill>
                  <a:srgbClr val="343B3C"/>
                </a:solidFill>
                <a:latin typeface="Calibri Light"/>
                <a:cs typeface="Calibri Light"/>
              </a:rPr>
              <a:t>any</a:t>
            </a:r>
            <a:r>
              <a:rPr sz="1000" b="0" spc="10" dirty="0">
                <a:solidFill>
                  <a:srgbClr val="343B3C"/>
                </a:solidFill>
                <a:latin typeface="Calibri Light"/>
                <a:cs typeface="Calibri Light"/>
              </a:rPr>
              <a:t> </a:t>
            </a:r>
            <a:r>
              <a:rPr sz="1000" b="0" dirty="0">
                <a:solidFill>
                  <a:srgbClr val="343B3C"/>
                </a:solidFill>
                <a:latin typeface="Calibri Light"/>
                <a:cs typeface="Calibri Light"/>
              </a:rPr>
              <a:t>obligation</a:t>
            </a:r>
            <a:r>
              <a:rPr sz="1000" b="0" spc="15" dirty="0">
                <a:solidFill>
                  <a:srgbClr val="343B3C"/>
                </a:solidFill>
                <a:latin typeface="Calibri Light"/>
                <a:cs typeface="Calibri Light"/>
              </a:rPr>
              <a:t> </a:t>
            </a:r>
            <a:r>
              <a:rPr sz="1000" b="0" dirty="0">
                <a:solidFill>
                  <a:srgbClr val="343B3C"/>
                </a:solidFill>
                <a:latin typeface="Calibri Light"/>
                <a:cs typeface="Calibri Light"/>
              </a:rPr>
              <a:t>to</a:t>
            </a:r>
            <a:r>
              <a:rPr sz="1000" b="0" spc="10" dirty="0">
                <a:solidFill>
                  <a:srgbClr val="343B3C"/>
                </a:solidFill>
                <a:latin typeface="Calibri Light"/>
                <a:cs typeface="Calibri Light"/>
              </a:rPr>
              <a:t> </a:t>
            </a:r>
            <a:r>
              <a:rPr sz="1000" b="0" dirty="0">
                <a:solidFill>
                  <a:srgbClr val="343B3C"/>
                </a:solidFill>
                <a:latin typeface="Calibri Light"/>
                <a:cs typeface="Calibri Light"/>
              </a:rPr>
              <a:t>update</a:t>
            </a:r>
            <a:r>
              <a:rPr sz="1000" b="0" spc="15" dirty="0">
                <a:solidFill>
                  <a:srgbClr val="343B3C"/>
                </a:solidFill>
                <a:latin typeface="Calibri Light"/>
                <a:cs typeface="Calibri Light"/>
              </a:rPr>
              <a:t> </a:t>
            </a:r>
            <a:r>
              <a:rPr sz="1000" b="0" spc="-25" dirty="0">
                <a:solidFill>
                  <a:srgbClr val="343B3C"/>
                </a:solidFill>
                <a:latin typeface="Calibri Light"/>
                <a:cs typeface="Calibri Light"/>
              </a:rPr>
              <a:t>the </a:t>
            </a:r>
            <a:r>
              <a:rPr sz="1000" b="0" spc="-10" dirty="0">
                <a:solidFill>
                  <a:srgbClr val="343B3C"/>
                </a:solidFill>
                <a:latin typeface="Calibri Light"/>
                <a:cs typeface="Calibri Light"/>
              </a:rPr>
              <a:t>information</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contained</a:t>
            </a:r>
            <a:r>
              <a:rPr sz="1000" b="0" spc="-25" dirty="0">
                <a:solidFill>
                  <a:srgbClr val="343B3C"/>
                </a:solidFill>
                <a:latin typeface="Calibri Light"/>
                <a:cs typeface="Calibri Light"/>
              </a:rPr>
              <a:t> </a:t>
            </a:r>
            <a:r>
              <a:rPr sz="1000" b="0" dirty="0">
                <a:solidFill>
                  <a:srgbClr val="343B3C"/>
                </a:solidFill>
                <a:latin typeface="Calibri Light"/>
                <a:cs typeface="Calibri Light"/>
              </a:rPr>
              <a:t>herein.</a:t>
            </a:r>
            <a:r>
              <a:rPr sz="1000" b="0" spc="-20" dirty="0">
                <a:solidFill>
                  <a:srgbClr val="343B3C"/>
                </a:solidFill>
                <a:latin typeface="Calibri Light"/>
                <a:cs typeface="Calibri Light"/>
              </a:rPr>
              <a:t> </a:t>
            </a:r>
            <a:r>
              <a:rPr sz="1000" b="0" dirty="0">
                <a:solidFill>
                  <a:srgbClr val="343B3C"/>
                </a:solidFill>
                <a:latin typeface="Calibri Light"/>
                <a:cs typeface="Calibri Light"/>
              </a:rPr>
              <a:t>Certain</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information</a:t>
            </a:r>
            <a:r>
              <a:rPr sz="1000" b="0" spc="-25" dirty="0">
                <a:solidFill>
                  <a:srgbClr val="343B3C"/>
                </a:solidFill>
                <a:latin typeface="Calibri Light"/>
                <a:cs typeface="Calibri Light"/>
              </a:rPr>
              <a:t> </a:t>
            </a:r>
            <a:r>
              <a:rPr sz="1000" b="0" dirty="0">
                <a:solidFill>
                  <a:srgbClr val="343B3C"/>
                </a:solidFill>
                <a:latin typeface="Calibri Light"/>
                <a:cs typeface="Calibri Light"/>
              </a:rPr>
              <a:t>and</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estimates</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contained</a:t>
            </a:r>
            <a:r>
              <a:rPr sz="1000" b="0" spc="-25" dirty="0">
                <a:solidFill>
                  <a:srgbClr val="343B3C"/>
                </a:solidFill>
                <a:latin typeface="Calibri Light"/>
                <a:cs typeface="Calibri Light"/>
              </a:rPr>
              <a:t> </a:t>
            </a:r>
            <a:r>
              <a:rPr sz="1000" b="0" dirty="0">
                <a:solidFill>
                  <a:srgbClr val="343B3C"/>
                </a:solidFill>
                <a:latin typeface="Calibri Light"/>
                <a:cs typeface="Calibri Light"/>
              </a:rPr>
              <a:t>herein</a:t>
            </a:r>
            <a:r>
              <a:rPr sz="1000" b="0" spc="-20" dirty="0">
                <a:solidFill>
                  <a:srgbClr val="343B3C"/>
                </a:solidFill>
                <a:latin typeface="Calibri Light"/>
                <a:cs typeface="Calibri Light"/>
              </a:rPr>
              <a:t> </a:t>
            </a:r>
            <a:r>
              <a:rPr sz="1000" b="0" dirty="0">
                <a:solidFill>
                  <a:srgbClr val="343B3C"/>
                </a:solidFill>
                <a:latin typeface="Calibri Light"/>
                <a:cs typeface="Calibri Light"/>
              </a:rPr>
              <a:t>are</a:t>
            </a:r>
            <a:r>
              <a:rPr sz="1000" b="0" spc="-25" dirty="0">
                <a:solidFill>
                  <a:srgbClr val="343B3C"/>
                </a:solidFill>
                <a:latin typeface="Calibri Light"/>
                <a:cs typeface="Calibri Light"/>
              </a:rPr>
              <a:t> </a:t>
            </a:r>
            <a:r>
              <a:rPr sz="1000" b="0" dirty="0">
                <a:solidFill>
                  <a:srgbClr val="343B3C"/>
                </a:solidFill>
                <a:latin typeface="Calibri Light"/>
                <a:cs typeface="Calibri Light"/>
              </a:rPr>
              <a:t>originated</a:t>
            </a:r>
            <a:r>
              <a:rPr sz="1000" b="0" spc="-25" dirty="0">
                <a:solidFill>
                  <a:srgbClr val="343B3C"/>
                </a:solidFill>
                <a:latin typeface="Calibri Light"/>
                <a:cs typeface="Calibri Light"/>
              </a:rPr>
              <a:t> </a:t>
            </a:r>
            <a:r>
              <a:rPr sz="1000" b="0" dirty="0">
                <a:solidFill>
                  <a:srgbClr val="343B3C"/>
                </a:solidFill>
                <a:latin typeface="Calibri Light"/>
                <a:cs typeface="Calibri Light"/>
              </a:rPr>
              <a:t>by</a:t>
            </a:r>
            <a:r>
              <a:rPr sz="1000" b="0" spc="-20" dirty="0">
                <a:solidFill>
                  <a:srgbClr val="343B3C"/>
                </a:solidFill>
                <a:latin typeface="Calibri Light"/>
                <a:cs typeface="Calibri Light"/>
              </a:rPr>
              <a:t> </a:t>
            </a:r>
            <a:r>
              <a:rPr sz="1000" b="0" dirty="0">
                <a:solidFill>
                  <a:srgbClr val="343B3C"/>
                </a:solidFill>
                <a:latin typeface="Calibri Light"/>
                <a:cs typeface="Calibri Light"/>
              </a:rPr>
              <a:t>or</a:t>
            </a:r>
            <a:r>
              <a:rPr sz="1000" b="0" spc="-25" dirty="0">
                <a:solidFill>
                  <a:srgbClr val="343B3C"/>
                </a:solidFill>
                <a:latin typeface="Calibri Light"/>
                <a:cs typeface="Calibri Light"/>
              </a:rPr>
              <a:t> </a:t>
            </a:r>
            <a:r>
              <a:rPr sz="1000" b="0" dirty="0">
                <a:solidFill>
                  <a:srgbClr val="343B3C"/>
                </a:solidFill>
                <a:latin typeface="Calibri Light"/>
                <a:cs typeface="Calibri Light"/>
              </a:rPr>
              <a:t>derived</a:t>
            </a:r>
            <a:r>
              <a:rPr sz="1000" b="0" spc="-25" dirty="0">
                <a:solidFill>
                  <a:srgbClr val="343B3C"/>
                </a:solidFill>
                <a:latin typeface="Calibri Light"/>
                <a:cs typeface="Calibri Light"/>
              </a:rPr>
              <a:t> </a:t>
            </a:r>
            <a:r>
              <a:rPr sz="1000" b="0" dirty="0">
                <a:solidFill>
                  <a:srgbClr val="343B3C"/>
                </a:solidFill>
                <a:latin typeface="Calibri Light"/>
                <a:cs typeface="Calibri Light"/>
              </a:rPr>
              <a:t>from</a:t>
            </a:r>
            <a:r>
              <a:rPr sz="1000" b="0" spc="-20" dirty="0">
                <a:solidFill>
                  <a:srgbClr val="343B3C"/>
                </a:solidFill>
                <a:latin typeface="Calibri Light"/>
                <a:cs typeface="Calibri Light"/>
              </a:rPr>
              <a:t> </a:t>
            </a:r>
            <a:r>
              <a:rPr sz="1000" b="0" dirty="0">
                <a:solidFill>
                  <a:srgbClr val="343B3C"/>
                </a:solidFill>
                <a:latin typeface="Calibri Light"/>
                <a:cs typeface="Calibri Light"/>
              </a:rPr>
              <a:t>third</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parties</a:t>
            </a:r>
            <a:r>
              <a:rPr sz="1000" b="0" spc="-25" dirty="0">
                <a:solidFill>
                  <a:srgbClr val="343B3C"/>
                </a:solidFill>
                <a:latin typeface="Calibri Light"/>
                <a:cs typeface="Calibri Light"/>
              </a:rPr>
              <a:t> </a:t>
            </a:r>
            <a:r>
              <a:rPr sz="1000" b="0" dirty="0">
                <a:solidFill>
                  <a:srgbClr val="343B3C"/>
                </a:solidFill>
                <a:latin typeface="Calibri Light"/>
                <a:cs typeface="Calibri Light"/>
              </a:rPr>
              <a:t>and</a:t>
            </a:r>
            <a:r>
              <a:rPr sz="1000" b="0" spc="-20" dirty="0">
                <a:solidFill>
                  <a:srgbClr val="343B3C"/>
                </a:solidFill>
                <a:latin typeface="Calibri Light"/>
                <a:cs typeface="Calibri Light"/>
              </a:rPr>
              <a:t> </a:t>
            </a:r>
            <a:r>
              <a:rPr sz="1000" b="0" dirty="0">
                <a:solidFill>
                  <a:srgbClr val="343B3C"/>
                </a:solidFill>
                <a:latin typeface="Calibri Light"/>
                <a:cs typeface="Calibri Light"/>
              </a:rPr>
              <a:t>the</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accu- racy</a:t>
            </a:r>
            <a:r>
              <a:rPr sz="1000" b="0" spc="-30" dirty="0">
                <a:solidFill>
                  <a:srgbClr val="343B3C"/>
                </a:solidFill>
                <a:latin typeface="Calibri Light"/>
                <a:cs typeface="Calibri Light"/>
              </a:rPr>
              <a:t> </a:t>
            </a:r>
            <a:r>
              <a:rPr sz="1000" b="0" dirty="0">
                <a:solidFill>
                  <a:srgbClr val="343B3C"/>
                </a:solidFill>
                <a:latin typeface="Calibri Light"/>
                <a:cs typeface="Calibri Light"/>
              </a:rPr>
              <a:t>and</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completeness</a:t>
            </a:r>
            <a:r>
              <a:rPr sz="1000" b="0" spc="-25" dirty="0">
                <a:solidFill>
                  <a:srgbClr val="343B3C"/>
                </a:solidFill>
                <a:latin typeface="Calibri Light"/>
                <a:cs typeface="Calibri Light"/>
              </a:rPr>
              <a:t> </a:t>
            </a:r>
            <a:r>
              <a:rPr sz="1000" b="0" dirty="0">
                <a:solidFill>
                  <a:srgbClr val="343B3C"/>
                </a:solidFill>
                <a:latin typeface="Calibri Light"/>
                <a:cs typeface="Calibri Light"/>
              </a:rPr>
              <a:t>of</a:t>
            </a:r>
            <a:r>
              <a:rPr sz="1000" b="0" spc="-30" dirty="0">
                <a:solidFill>
                  <a:srgbClr val="343B3C"/>
                </a:solidFill>
                <a:latin typeface="Calibri Light"/>
                <a:cs typeface="Calibri Light"/>
              </a:rPr>
              <a:t> </a:t>
            </a:r>
            <a:r>
              <a:rPr sz="1000" b="0" dirty="0">
                <a:solidFill>
                  <a:srgbClr val="343B3C"/>
                </a:solidFill>
                <a:latin typeface="Calibri Light"/>
                <a:cs typeface="Calibri Light"/>
              </a:rPr>
              <a:t>such</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information</a:t>
            </a:r>
            <a:r>
              <a:rPr sz="1000" b="0" spc="-30" dirty="0">
                <a:solidFill>
                  <a:srgbClr val="343B3C"/>
                </a:solidFill>
                <a:latin typeface="Calibri Light"/>
                <a:cs typeface="Calibri Light"/>
              </a:rPr>
              <a:t> </a:t>
            </a:r>
            <a:r>
              <a:rPr sz="1000" b="0" dirty="0">
                <a:solidFill>
                  <a:srgbClr val="343B3C"/>
                </a:solidFill>
                <a:latin typeface="Calibri Light"/>
                <a:cs typeface="Calibri Light"/>
              </a:rPr>
              <a:t>and</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estimates</a:t>
            </a:r>
            <a:r>
              <a:rPr sz="1000" b="0" spc="-25" dirty="0">
                <a:solidFill>
                  <a:srgbClr val="343B3C"/>
                </a:solidFill>
                <a:latin typeface="Calibri Light"/>
                <a:cs typeface="Calibri Light"/>
              </a:rPr>
              <a:t> </a:t>
            </a:r>
            <a:r>
              <a:rPr sz="1000" b="0" dirty="0">
                <a:solidFill>
                  <a:srgbClr val="343B3C"/>
                </a:solidFill>
                <a:latin typeface="Calibri Light"/>
                <a:cs typeface="Calibri Light"/>
              </a:rPr>
              <a:t>has</a:t>
            </a:r>
            <a:r>
              <a:rPr sz="1000" b="0" spc="-30" dirty="0">
                <a:solidFill>
                  <a:srgbClr val="343B3C"/>
                </a:solidFill>
                <a:latin typeface="Calibri Light"/>
                <a:cs typeface="Calibri Light"/>
              </a:rPr>
              <a:t> </a:t>
            </a:r>
            <a:r>
              <a:rPr sz="1000" b="0" dirty="0">
                <a:solidFill>
                  <a:srgbClr val="343B3C"/>
                </a:solidFill>
                <a:latin typeface="Calibri Light"/>
                <a:cs typeface="Calibri Light"/>
              </a:rPr>
              <a:t>not</a:t>
            </a:r>
            <a:r>
              <a:rPr sz="1000" b="0" spc="-25" dirty="0">
                <a:solidFill>
                  <a:srgbClr val="343B3C"/>
                </a:solidFill>
                <a:latin typeface="Calibri Light"/>
                <a:cs typeface="Calibri Light"/>
              </a:rPr>
              <a:t> </a:t>
            </a:r>
            <a:r>
              <a:rPr sz="1000" b="0" dirty="0">
                <a:solidFill>
                  <a:srgbClr val="343B3C"/>
                </a:solidFill>
                <a:latin typeface="Calibri Light"/>
                <a:cs typeface="Calibri Light"/>
              </a:rPr>
              <a:t>been</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verified.</a:t>
            </a:r>
            <a:r>
              <a:rPr sz="1000" b="0" spc="-30" dirty="0">
                <a:solidFill>
                  <a:srgbClr val="343B3C"/>
                </a:solidFill>
                <a:latin typeface="Calibri Light"/>
                <a:cs typeface="Calibri Light"/>
              </a:rPr>
              <a:t> </a:t>
            </a:r>
            <a:r>
              <a:rPr sz="1000" b="0" dirty="0">
                <a:solidFill>
                  <a:srgbClr val="343B3C"/>
                </a:solidFill>
                <a:latin typeface="Calibri Light"/>
                <a:cs typeface="Calibri Light"/>
              </a:rPr>
              <a:t>It</a:t>
            </a:r>
            <a:r>
              <a:rPr sz="1000" b="0" spc="-25" dirty="0">
                <a:solidFill>
                  <a:srgbClr val="343B3C"/>
                </a:solidFill>
                <a:latin typeface="Calibri Light"/>
                <a:cs typeface="Calibri Light"/>
              </a:rPr>
              <a:t> </a:t>
            </a:r>
            <a:r>
              <a:rPr sz="1000" b="0" dirty="0">
                <a:solidFill>
                  <a:srgbClr val="343B3C"/>
                </a:solidFill>
                <a:latin typeface="Calibri Light"/>
                <a:cs typeface="Calibri Light"/>
              </a:rPr>
              <a:t>should</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also</a:t>
            </a:r>
            <a:r>
              <a:rPr sz="1000" b="0" spc="-25" dirty="0">
                <a:solidFill>
                  <a:srgbClr val="343B3C"/>
                </a:solidFill>
                <a:latin typeface="Calibri Light"/>
                <a:cs typeface="Calibri Light"/>
              </a:rPr>
              <a:t> </a:t>
            </a:r>
            <a:r>
              <a:rPr sz="1000" b="0" dirty="0">
                <a:solidFill>
                  <a:srgbClr val="343B3C"/>
                </a:solidFill>
                <a:latin typeface="Calibri Light"/>
                <a:cs typeface="Calibri Light"/>
              </a:rPr>
              <a:t>be</a:t>
            </a:r>
            <a:r>
              <a:rPr sz="1000" b="0" spc="-30" dirty="0">
                <a:solidFill>
                  <a:srgbClr val="343B3C"/>
                </a:solidFill>
                <a:latin typeface="Calibri Light"/>
                <a:cs typeface="Calibri Light"/>
              </a:rPr>
              <a:t> </a:t>
            </a:r>
            <a:r>
              <a:rPr sz="1000" b="0" dirty="0">
                <a:solidFill>
                  <a:srgbClr val="343B3C"/>
                </a:solidFill>
                <a:latin typeface="Calibri Light"/>
                <a:cs typeface="Calibri Light"/>
              </a:rPr>
              <a:t>noted</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that</a:t>
            </a:r>
            <a:r>
              <a:rPr sz="1000" b="0" spc="-25" dirty="0">
                <a:solidFill>
                  <a:srgbClr val="343B3C"/>
                </a:solidFill>
                <a:latin typeface="Calibri Light"/>
                <a:cs typeface="Calibri Light"/>
              </a:rPr>
              <a:t> </a:t>
            </a:r>
            <a:r>
              <a:rPr sz="1000" b="0" dirty="0">
                <a:solidFill>
                  <a:srgbClr val="343B3C"/>
                </a:solidFill>
                <a:latin typeface="Calibri Light"/>
                <a:cs typeface="Calibri Light"/>
              </a:rPr>
              <a:t>the</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financial</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information</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contained </a:t>
            </a:r>
            <a:r>
              <a:rPr sz="1000" b="0" dirty="0">
                <a:solidFill>
                  <a:srgbClr val="343B3C"/>
                </a:solidFill>
                <a:latin typeface="Calibri Light"/>
                <a:cs typeface="Calibri Light"/>
              </a:rPr>
              <a:t>herein</a:t>
            </a:r>
            <a:r>
              <a:rPr sz="1000" b="0" spc="15" dirty="0">
                <a:solidFill>
                  <a:srgbClr val="343B3C"/>
                </a:solidFill>
                <a:latin typeface="Calibri Light"/>
                <a:cs typeface="Calibri Light"/>
              </a:rPr>
              <a:t> </a:t>
            </a:r>
            <a:r>
              <a:rPr sz="1000" b="0" dirty="0">
                <a:solidFill>
                  <a:srgbClr val="343B3C"/>
                </a:solidFill>
                <a:latin typeface="Calibri Light"/>
                <a:cs typeface="Calibri Light"/>
              </a:rPr>
              <a:t>has</a:t>
            </a:r>
            <a:r>
              <a:rPr sz="1000" b="0" spc="20" dirty="0">
                <a:solidFill>
                  <a:srgbClr val="343B3C"/>
                </a:solidFill>
                <a:latin typeface="Calibri Light"/>
                <a:cs typeface="Calibri Light"/>
              </a:rPr>
              <a:t> </a:t>
            </a:r>
            <a:r>
              <a:rPr sz="1000" b="0" dirty="0">
                <a:solidFill>
                  <a:srgbClr val="343B3C"/>
                </a:solidFill>
                <a:latin typeface="Calibri Light"/>
                <a:cs typeface="Calibri Light"/>
              </a:rPr>
              <a:t>not</a:t>
            </a:r>
            <a:r>
              <a:rPr sz="1000" b="0" spc="15" dirty="0">
                <a:solidFill>
                  <a:srgbClr val="343B3C"/>
                </a:solidFill>
                <a:latin typeface="Calibri Light"/>
                <a:cs typeface="Calibri Light"/>
              </a:rPr>
              <a:t> </a:t>
            </a:r>
            <a:r>
              <a:rPr sz="1000" b="0" dirty="0">
                <a:solidFill>
                  <a:srgbClr val="343B3C"/>
                </a:solidFill>
                <a:latin typeface="Calibri Light"/>
                <a:cs typeface="Calibri Light"/>
              </a:rPr>
              <a:t>been</a:t>
            </a:r>
            <a:r>
              <a:rPr sz="1000" b="0" spc="20" dirty="0">
                <a:solidFill>
                  <a:srgbClr val="343B3C"/>
                </a:solidFill>
                <a:latin typeface="Calibri Light"/>
                <a:cs typeface="Calibri Light"/>
              </a:rPr>
              <a:t> </a:t>
            </a:r>
            <a:r>
              <a:rPr sz="1000" b="0" dirty="0">
                <a:solidFill>
                  <a:srgbClr val="343B3C"/>
                </a:solidFill>
                <a:latin typeface="Calibri Light"/>
                <a:cs typeface="Calibri Light"/>
              </a:rPr>
              <a:t>audited.</a:t>
            </a:r>
            <a:r>
              <a:rPr sz="1000" b="0" spc="20" dirty="0">
                <a:solidFill>
                  <a:srgbClr val="343B3C"/>
                </a:solidFill>
                <a:latin typeface="Calibri Light"/>
                <a:cs typeface="Calibri Light"/>
              </a:rPr>
              <a:t> </a:t>
            </a:r>
            <a:r>
              <a:rPr sz="1000" b="0" dirty="0">
                <a:solidFill>
                  <a:srgbClr val="343B3C"/>
                </a:solidFill>
                <a:latin typeface="Calibri Light"/>
                <a:cs typeface="Calibri Light"/>
              </a:rPr>
              <a:t>No</a:t>
            </a:r>
            <a:r>
              <a:rPr sz="1000" b="0" spc="15" dirty="0">
                <a:solidFill>
                  <a:srgbClr val="343B3C"/>
                </a:solidFill>
                <a:latin typeface="Calibri Light"/>
                <a:cs typeface="Calibri Light"/>
              </a:rPr>
              <a:t> </a:t>
            </a:r>
            <a:r>
              <a:rPr sz="1000" b="0" dirty="0">
                <a:solidFill>
                  <a:srgbClr val="343B3C"/>
                </a:solidFill>
                <a:latin typeface="Calibri Light"/>
                <a:cs typeface="Calibri Light"/>
              </a:rPr>
              <a:t>representation</a:t>
            </a:r>
            <a:r>
              <a:rPr sz="1000" b="0" spc="20" dirty="0">
                <a:solidFill>
                  <a:srgbClr val="343B3C"/>
                </a:solidFill>
                <a:latin typeface="Calibri Light"/>
                <a:cs typeface="Calibri Light"/>
              </a:rPr>
              <a:t> </a:t>
            </a:r>
            <a:r>
              <a:rPr sz="1000" b="0" dirty="0">
                <a:solidFill>
                  <a:srgbClr val="343B3C"/>
                </a:solidFill>
                <a:latin typeface="Calibri Light"/>
                <a:cs typeface="Calibri Light"/>
              </a:rPr>
              <a:t>or</a:t>
            </a:r>
            <a:r>
              <a:rPr sz="1000" b="0" spc="15" dirty="0">
                <a:solidFill>
                  <a:srgbClr val="343B3C"/>
                </a:solidFill>
                <a:latin typeface="Calibri Light"/>
                <a:cs typeface="Calibri Light"/>
              </a:rPr>
              <a:t> </a:t>
            </a:r>
            <a:r>
              <a:rPr sz="1000" b="0" dirty="0">
                <a:solidFill>
                  <a:srgbClr val="343B3C"/>
                </a:solidFill>
                <a:latin typeface="Calibri Light"/>
                <a:cs typeface="Calibri Light"/>
              </a:rPr>
              <a:t>warranty</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whatsoever,</a:t>
            </a:r>
            <a:r>
              <a:rPr sz="1000" b="0" spc="20" dirty="0">
                <a:solidFill>
                  <a:srgbClr val="343B3C"/>
                </a:solidFill>
                <a:latin typeface="Calibri Light"/>
                <a:cs typeface="Calibri Light"/>
              </a:rPr>
              <a:t> </a:t>
            </a:r>
            <a:r>
              <a:rPr sz="1000" b="0" dirty="0">
                <a:solidFill>
                  <a:srgbClr val="343B3C"/>
                </a:solidFill>
                <a:latin typeface="Calibri Light"/>
                <a:cs typeface="Calibri Light"/>
              </a:rPr>
              <a:t>whether</a:t>
            </a:r>
            <a:r>
              <a:rPr sz="1000" b="0" spc="15" dirty="0">
                <a:solidFill>
                  <a:srgbClr val="343B3C"/>
                </a:solidFill>
                <a:latin typeface="Calibri Light"/>
                <a:cs typeface="Calibri Light"/>
              </a:rPr>
              <a:t> </a:t>
            </a:r>
            <a:r>
              <a:rPr sz="1000" b="0" dirty="0">
                <a:solidFill>
                  <a:srgbClr val="343B3C"/>
                </a:solidFill>
                <a:latin typeface="Calibri Light"/>
                <a:cs typeface="Calibri Light"/>
              </a:rPr>
              <a:t>express</a:t>
            </a:r>
            <a:r>
              <a:rPr sz="1000" b="0" spc="20" dirty="0">
                <a:solidFill>
                  <a:srgbClr val="343B3C"/>
                </a:solidFill>
                <a:latin typeface="Calibri Light"/>
                <a:cs typeface="Calibri Light"/>
              </a:rPr>
              <a:t> </a:t>
            </a:r>
            <a:r>
              <a:rPr sz="1000" b="0" dirty="0">
                <a:solidFill>
                  <a:srgbClr val="343B3C"/>
                </a:solidFill>
                <a:latin typeface="Calibri Light"/>
                <a:cs typeface="Calibri Light"/>
              </a:rPr>
              <a:t>or</a:t>
            </a:r>
            <a:r>
              <a:rPr sz="1000" b="0" spc="15" dirty="0">
                <a:solidFill>
                  <a:srgbClr val="343B3C"/>
                </a:solidFill>
                <a:latin typeface="Calibri Light"/>
                <a:cs typeface="Calibri Light"/>
              </a:rPr>
              <a:t> </a:t>
            </a:r>
            <a:r>
              <a:rPr sz="1000" b="0" dirty="0">
                <a:solidFill>
                  <a:srgbClr val="343B3C"/>
                </a:solidFill>
                <a:latin typeface="Calibri Light"/>
                <a:cs typeface="Calibri Light"/>
              </a:rPr>
              <a:t>implied,</a:t>
            </a:r>
            <a:r>
              <a:rPr sz="1000" b="0" spc="20" dirty="0">
                <a:solidFill>
                  <a:srgbClr val="343B3C"/>
                </a:solidFill>
                <a:latin typeface="Calibri Light"/>
                <a:cs typeface="Calibri Light"/>
              </a:rPr>
              <a:t> </a:t>
            </a:r>
            <a:r>
              <a:rPr sz="1000" b="0" dirty="0">
                <a:solidFill>
                  <a:srgbClr val="343B3C"/>
                </a:solidFill>
                <a:latin typeface="Calibri Light"/>
                <a:cs typeface="Calibri Light"/>
              </a:rPr>
              <a:t>is</a:t>
            </a:r>
            <a:r>
              <a:rPr sz="1000" b="0" spc="20" dirty="0">
                <a:solidFill>
                  <a:srgbClr val="343B3C"/>
                </a:solidFill>
                <a:latin typeface="Calibri Light"/>
                <a:cs typeface="Calibri Light"/>
              </a:rPr>
              <a:t> </a:t>
            </a:r>
            <a:r>
              <a:rPr sz="1000" b="0" dirty="0">
                <a:solidFill>
                  <a:srgbClr val="343B3C"/>
                </a:solidFill>
                <a:latin typeface="Calibri Light"/>
                <a:cs typeface="Calibri Light"/>
              </a:rPr>
              <a:t>given</a:t>
            </a:r>
            <a:r>
              <a:rPr sz="1000" b="0" spc="15" dirty="0">
                <a:solidFill>
                  <a:srgbClr val="343B3C"/>
                </a:solidFill>
                <a:latin typeface="Calibri Light"/>
                <a:cs typeface="Calibri Light"/>
              </a:rPr>
              <a:t> </a:t>
            </a:r>
            <a:r>
              <a:rPr sz="1000" b="0" dirty="0">
                <a:solidFill>
                  <a:srgbClr val="343B3C"/>
                </a:solidFill>
                <a:latin typeface="Calibri Light"/>
                <a:cs typeface="Calibri Light"/>
              </a:rPr>
              <a:t>by</a:t>
            </a:r>
            <a:r>
              <a:rPr sz="1000" b="0" spc="20" dirty="0">
                <a:solidFill>
                  <a:srgbClr val="343B3C"/>
                </a:solidFill>
                <a:latin typeface="Calibri Light"/>
                <a:cs typeface="Calibri Light"/>
              </a:rPr>
              <a:t> </a:t>
            </a:r>
            <a:r>
              <a:rPr sz="1000" b="0" dirty="0">
                <a:solidFill>
                  <a:srgbClr val="343B3C"/>
                </a:solidFill>
                <a:latin typeface="Calibri Light"/>
                <a:cs typeface="Calibri Light"/>
              </a:rPr>
              <a:t>or</a:t>
            </a:r>
            <a:r>
              <a:rPr sz="1000" b="0" spc="15" dirty="0">
                <a:solidFill>
                  <a:srgbClr val="343B3C"/>
                </a:solidFill>
                <a:latin typeface="Calibri Light"/>
                <a:cs typeface="Calibri Light"/>
              </a:rPr>
              <a:t> </a:t>
            </a:r>
            <a:r>
              <a:rPr sz="1000" b="0" dirty="0">
                <a:solidFill>
                  <a:srgbClr val="343B3C"/>
                </a:solidFill>
                <a:latin typeface="Calibri Light"/>
                <a:cs typeface="Calibri Light"/>
              </a:rPr>
              <a:t>on</a:t>
            </a:r>
            <a:r>
              <a:rPr sz="1000" b="0" spc="20" dirty="0">
                <a:solidFill>
                  <a:srgbClr val="343B3C"/>
                </a:solidFill>
                <a:latin typeface="Calibri Light"/>
                <a:cs typeface="Calibri Light"/>
              </a:rPr>
              <a:t> </a:t>
            </a:r>
            <a:r>
              <a:rPr sz="1000" b="0" dirty="0">
                <a:solidFill>
                  <a:srgbClr val="343B3C"/>
                </a:solidFill>
                <a:latin typeface="Calibri Light"/>
                <a:cs typeface="Calibri Light"/>
              </a:rPr>
              <a:t>behalf</a:t>
            </a:r>
            <a:r>
              <a:rPr sz="1000" b="0" spc="20" dirty="0">
                <a:solidFill>
                  <a:srgbClr val="343B3C"/>
                </a:solidFill>
                <a:latin typeface="Calibri Light"/>
                <a:cs typeface="Calibri Light"/>
              </a:rPr>
              <a:t> </a:t>
            </a:r>
            <a:r>
              <a:rPr sz="1000" b="0" dirty="0">
                <a:solidFill>
                  <a:srgbClr val="343B3C"/>
                </a:solidFill>
                <a:latin typeface="Calibri Light"/>
                <a:cs typeface="Calibri Light"/>
              </a:rPr>
              <a:t>of</a:t>
            </a:r>
            <a:r>
              <a:rPr sz="1000" b="0" spc="15" dirty="0">
                <a:solidFill>
                  <a:srgbClr val="343B3C"/>
                </a:solidFill>
                <a:latin typeface="Calibri Light"/>
                <a:cs typeface="Calibri Light"/>
              </a:rPr>
              <a:t> </a:t>
            </a:r>
            <a:r>
              <a:rPr lang="en-US" sz="1000" b="0" dirty="0">
                <a:solidFill>
                  <a:srgbClr val="343B3C"/>
                </a:solidFill>
                <a:latin typeface="Calibri Light"/>
                <a:cs typeface="Calibri Light"/>
              </a:rPr>
              <a:t>BNPP AM</a:t>
            </a:r>
            <a:r>
              <a:rPr sz="1000" b="0" dirty="0">
                <a:solidFill>
                  <a:srgbClr val="343B3C"/>
                </a:solidFill>
                <a:latin typeface="Calibri Light"/>
                <a:cs typeface="Calibri Light"/>
              </a:rPr>
              <a:t>,</a:t>
            </a:r>
            <a:r>
              <a:rPr sz="1000" b="0" spc="15" dirty="0">
                <a:solidFill>
                  <a:srgbClr val="343B3C"/>
                </a:solidFill>
                <a:latin typeface="Calibri Light"/>
                <a:cs typeface="Calibri Light"/>
              </a:rPr>
              <a:t> </a:t>
            </a:r>
            <a:r>
              <a:rPr sz="1000" b="0" spc="-25" dirty="0">
                <a:solidFill>
                  <a:srgbClr val="343B3C"/>
                </a:solidFill>
                <a:latin typeface="Calibri Light"/>
                <a:cs typeface="Calibri Light"/>
              </a:rPr>
              <a:t>the </a:t>
            </a:r>
            <a:r>
              <a:rPr sz="1000" b="0" spc="-10" dirty="0">
                <a:solidFill>
                  <a:srgbClr val="343B3C"/>
                </a:solidFill>
                <a:latin typeface="Calibri Light"/>
                <a:cs typeface="Calibri Light"/>
              </a:rPr>
              <a:t>Company,</a:t>
            </a:r>
            <a:r>
              <a:rPr sz="1000" b="0" spc="-15" dirty="0">
                <a:solidFill>
                  <a:srgbClr val="343B3C"/>
                </a:solidFill>
                <a:latin typeface="Calibri Light"/>
                <a:cs typeface="Calibri Light"/>
              </a:rPr>
              <a:t> </a:t>
            </a:r>
            <a:r>
              <a:rPr sz="1000" b="0" dirty="0">
                <a:solidFill>
                  <a:srgbClr val="343B3C"/>
                </a:solidFill>
                <a:latin typeface="Calibri Light"/>
                <a:cs typeface="Calibri Light"/>
              </a:rPr>
              <a:t>their</a:t>
            </a:r>
            <a:r>
              <a:rPr sz="1000" b="0" spc="-10" dirty="0">
                <a:solidFill>
                  <a:srgbClr val="343B3C"/>
                </a:solidFill>
                <a:latin typeface="Calibri Light"/>
                <a:cs typeface="Calibri Light"/>
              </a:rPr>
              <a:t> affiliates,</a:t>
            </a:r>
            <a:r>
              <a:rPr sz="1000" b="0" spc="-15" dirty="0">
                <a:solidFill>
                  <a:srgbClr val="343B3C"/>
                </a:solidFill>
                <a:latin typeface="Calibri Light"/>
                <a:cs typeface="Calibri Light"/>
              </a:rPr>
              <a:t> </a:t>
            </a:r>
            <a:r>
              <a:rPr sz="1000" b="0" dirty="0">
                <a:solidFill>
                  <a:srgbClr val="343B3C"/>
                </a:solidFill>
                <a:latin typeface="Calibri Light"/>
                <a:cs typeface="Calibri Light"/>
              </a:rPr>
              <a:t>or</a:t>
            </a:r>
            <a:r>
              <a:rPr sz="1000" b="0" spc="-10" dirty="0">
                <a:solidFill>
                  <a:srgbClr val="343B3C"/>
                </a:solidFill>
                <a:latin typeface="Calibri Light"/>
                <a:cs typeface="Calibri Light"/>
              </a:rPr>
              <a:t> </a:t>
            </a:r>
            <a:r>
              <a:rPr sz="1000" b="0" dirty="0">
                <a:solidFill>
                  <a:srgbClr val="343B3C"/>
                </a:solidFill>
                <a:latin typeface="Calibri Light"/>
                <a:cs typeface="Calibri Light"/>
              </a:rPr>
              <a:t>their</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respective </a:t>
            </a:r>
            <a:r>
              <a:rPr sz="1000" b="0" dirty="0">
                <a:solidFill>
                  <a:srgbClr val="343B3C"/>
                </a:solidFill>
                <a:latin typeface="Calibri Light"/>
                <a:cs typeface="Calibri Light"/>
              </a:rPr>
              <a:t>directors,</a:t>
            </a:r>
            <a:r>
              <a:rPr sz="1000" b="0" spc="-10" dirty="0">
                <a:solidFill>
                  <a:srgbClr val="343B3C"/>
                </a:solidFill>
                <a:latin typeface="Calibri Light"/>
                <a:cs typeface="Calibri Light"/>
              </a:rPr>
              <a:t> officers</a:t>
            </a:r>
            <a:r>
              <a:rPr sz="1000" b="0" spc="-15" dirty="0">
                <a:solidFill>
                  <a:srgbClr val="343B3C"/>
                </a:solidFill>
                <a:latin typeface="Calibri Light"/>
                <a:cs typeface="Calibri Light"/>
              </a:rPr>
              <a:t> </a:t>
            </a:r>
            <a:r>
              <a:rPr sz="1000" b="0" dirty="0">
                <a:solidFill>
                  <a:srgbClr val="343B3C"/>
                </a:solidFill>
                <a:latin typeface="Calibri Light"/>
                <a:cs typeface="Calibri Light"/>
              </a:rPr>
              <a:t>or</a:t>
            </a:r>
            <a:r>
              <a:rPr sz="1000" b="0" spc="-10" dirty="0">
                <a:solidFill>
                  <a:srgbClr val="343B3C"/>
                </a:solidFill>
                <a:latin typeface="Calibri Light"/>
                <a:cs typeface="Calibri Light"/>
              </a:rPr>
              <a:t> </a:t>
            </a:r>
            <a:r>
              <a:rPr sz="1000" b="0" dirty="0">
                <a:solidFill>
                  <a:srgbClr val="343B3C"/>
                </a:solidFill>
                <a:latin typeface="Calibri Light"/>
                <a:cs typeface="Calibri Light"/>
              </a:rPr>
              <a:t>employees</a:t>
            </a:r>
            <a:r>
              <a:rPr sz="1000" b="0" spc="-15" dirty="0">
                <a:solidFill>
                  <a:srgbClr val="343B3C"/>
                </a:solidFill>
                <a:latin typeface="Calibri Light"/>
                <a:cs typeface="Calibri Light"/>
              </a:rPr>
              <a:t> </a:t>
            </a:r>
            <a:r>
              <a:rPr sz="1000" b="0" dirty="0">
                <a:solidFill>
                  <a:srgbClr val="343B3C"/>
                </a:solidFill>
                <a:latin typeface="Calibri Light"/>
                <a:cs typeface="Calibri Light"/>
              </a:rPr>
              <a:t>or</a:t>
            </a:r>
            <a:r>
              <a:rPr sz="1000" b="0" spc="-10" dirty="0">
                <a:solidFill>
                  <a:srgbClr val="343B3C"/>
                </a:solidFill>
                <a:latin typeface="Calibri Light"/>
                <a:cs typeface="Calibri Light"/>
              </a:rPr>
              <a:t> </a:t>
            </a:r>
            <a:r>
              <a:rPr sz="1000" b="0" dirty="0">
                <a:solidFill>
                  <a:srgbClr val="343B3C"/>
                </a:solidFill>
                <a:latin typeface="Calibri Light"/>
                <a:cs typeface="Calibri Light"/>
              </a:rPr>
              <a:t>any</a:t>
            </a:r>
            <a:r>
              <a:rPr sz="1000" b="0" spc="-10" dirty="0">
                <a:solidFill>
                  <a:srgbClr val="343B3C"/>
                </a:solidFill>
                <a:latin typeface="Calibri Light"/>
                <a:cs typeface="Calibri Light"/>
              </a:rPr>
              <a:t> </a:t>
            </a:r>
            <a:r>
              <a:rPr sz="1000" b="0" dirty="0">
                <a:solidFill>
                  <a:srgbClr val="343B3C"/>
                </a:solidFill>
                <a:latin typeface="Calibri Light"/>
                <a:cs typeface="Calibri Light"/>
              </a:rPr>
              <a:t>other</a:t>
            </a:r>
            <a:r>
              <a:rPr sz="1000" b="0" spc="-15" dirty="0">
                <a:solidFill>
                  <a:srgbClr val="343B3C"/>
                </a:solidFill>
                <a:latin typeface="Calibri Light"/>
                <a:cs typeface="Calibri Light"/>
              </a:rPr>
              <a:t> </a:t>
            </a:r>
            <a:r>
              <a:rPr sz="1000" b="0" dirty="0">
                <a:solidFill>
                  <a:srgbClr val="343B3C"/>
                </a:solidFill>
                <a:latin typeface="Calibri Light"/>
                <a:cs typeface="Calibri Light"/>
              </a:rPr>
              <a:t>person</a:t>
            </a:r>
            <a:r>
              <a:rPr sz="1000" b="0" spc="-10" dirty="0">
                <a:solidFill>
                  <a:srgbClr val="343B3C"/>
                </a:solidFill>
                <a:latin typeface="Calibri Light"/>
                <a:cs typeface="Calibri Light"/>
              </a:rPr>
              <a:t> </a:t>
            </a:r>
            <a:r>
              <a:rPr sz="1000" b="0" dirty="0">
                <a:solidFill>
                  <a:srgbClr val="343B3C"/>
                </a:solidFill>
                <a:latin typeface="Calibri Light"/>
                <a:cs typeface="Calibri Light"/>
              </a:rPr>
              <a:t>as</a:t>
            </a:r>
            <a:r>
              <a:rPr sz="1000" b="0" spc="-15" dirty="0">
                <a:solidFill>
                  <a:srgbClr val="343B3C"/>
                </a:solidFill>
                <a:latin typeface="Calibri Light"/>
                <a:cs typeface="Calibri Light"/>
              </a:rPr>
              <a:t> </a:t>
            </a:r>
            <a:r>
              <a:rPr sz="1000" b="0" dirty="0">
                <a:solidFill>
                  <a:srgbClr val="343B3C"/>
                </a:solidFill>
                <a:latin typeface="Calibri Light"/>
                <a:cs typeface="Calibri Light"/>
              </a:rPr>
              <a:t>to</a:t>
            </a:r>
            <a:r>
              <a:rPr sz="1000" b="0" spc="-10" dirty="0">
                <a:solidFill>
                  <a:srgbClr val="343B3C"/>
                </a:solidFill>
                <a:latin typeface="Calibri Light"/>
                <a:cs typeface="Calibri Light"/>
              </a:rPr>
              <a:t> </a:t>
            </a:r>
            <a:r>
              <a:rPr sz="1000" b="0" dirty="0">
                <a:solidFill>
                  <a:srgbClr val="343B3C"/>
                </a:solidFill>
                <a:latin typeface="Calibri Light"/>
                <a:cs typeface="Calibri Light"/>
              </a:rPr>
              <a:t>(a)</a:t>
            </a:r>
            <a:r>
              <a:rPr sz="1000" b="0" spc="-10"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accuracy</a:t>
            </a:r>
            <a:r>
              <a:rPr sz="1000" b="0" spc="-10" dirty="0">
                <a:solidFill>
                  <a:srgbClr val="343B3C"/>
                </a:solidFill>
                <a:latin typeface="Calibri Light"/>
                <a:cs typeface="Calibri Light"/>
              </a:rPr>
              <a:t> </a:t>
            </a:r>
            <a:r>
              <a:rPr sz="1000" b="0" dirty="0">
                <a:solidFill>
                  <a:srgbClr val="343B3C"/>
                </a:solidFill>
                <a:latin typeface="Calibri Light"/>
                <a:cs typeface="Calibri Light"/>
              </a:rPr>
              <a:t>or</a:t>
            </a:r>
            <a:r>
              <a:rPr sz="1000" b="0" spc="-15" dirty="0">
                <a:solidFill>
                  <a:srgbClr val="343B3C"/>
                </a:solidFill>
                <a:latin typeface="Calibri Light"/>
                <a:cs typeface="Calibri Light"/>
              </a:rPr>
              <a:t> </a:t>
            </a:r>
            <a:r>
              <a:rPr sz="1000" b="0" dirty="0">
                <a:solidFill>
                  <a:srgbClr val="343B3C"/>
                </a:solidFill>
                <a:latin typeface="Calibri Light"/>
                <a:cs typeface="Calibri Light"/>
              </a:rPr>
              <a:t>completeness</a:t>
            </a:r>
            <a:r>
              <a:rPr sz="1000" b="0" spc="-10" dirty="0">
                <a:solidFill>
                  <a:srgbClr val="343B3C"/>
                </a:solidFill>
                <a:latin typeface="Calibri Light"/>
                <a:cs typeface="Calibri Light"/>
              </a:rPr>
              <a:t> </a:t>
            </a:r>
            <a:r>
              <a:rPr sz="1000" b="0" dirty="0">
                <a:solidFill>
                  <a:srgbClr val="343B3C"/>
                </a:solidFill>
                <a:latin typeface="Calibri Light"/>
                <a:cs typeface="Calibri Light"/>
              </a:rPr>
              <a:t>of</a:t>
            </a:r>
            <a:r>
              <a:rPr sz="1000" b="0" spc="-10" dirty="0">
                <a:solidFill>
                  <a:srgbClr val="343B3C"/>
                </a:solidFill>
                <a:latin typeface="Calibri Light"/>
                <a:cs typeface="Calibri Light"/>
              </a:rPr>
              <a:t> </a:t>
            </a:r>
            <a:r>
              <a:rPr sz="1000" b="0" spc="-25" dirty="0">
                <a:solidFill>
                  <a:srgbClr val="343B3C"/>
                </a:solidFill>
                <a:latin typeface="Calibri Light"/>
                <a:cs typeface="Calibri Light"/>
              </a:rPr>
              <a:t>the </a:t>
            </a:r>
            <a:r>
              <a:rPr sz="1000" b="0" spc="-10" dirty="0">
                <a:solidFill>
                  <a:srgbClr val="343B3C"/>
                </a:solidFill>
                <a:latin typeface="Calibri Light"/>
                <a:cs typeface="Calibri Light"/>
              </a:rPr>
              <a:t>information</a:t>
            </a:r>
            <a:r>
              <a:rPr sz="1000" b="0" spc="-20" dirty="0">
                <a:solidFill>
                  <a:srgbClr val="343B3C"/>
                </a:solidFill>
                <a:latin typeface="Calibri Light"/>
                <a:cs typeface="Calibri Light"/>
              </a:rPr>
              <a:t> </a:t>
            </a:r>
            <a:r>
              <a:rPr sz="1000" b="0" dirty="0">
                <a:solidFill>
                  <a:srgbClr val="343B3C"/>
                </a:solidFill>
                <a:latin typeface="Calibri Light"/>
                <a:cs typeface="Calibri Light"/>
              </a:rPr>
              <a:t>or</a:t>
            </a:r>
            <a:r>
              <a:rPr sz="1000" b="0" spc="-15" dirty="0">
                <a:solidFill>
                  <a:srgbClr val="343B3C"/>
                </a:solidFill>
                <a:latin typeface="Calibri Light"/>
                <a:cs typeface="Calibri Light"/>
              </a:rPr>
              <a:t> </a:t>
            </a:r>
            <a:r>
              <a:rPr sz="1000" b="0" dirty="0">
                <a:solidFill>
                  <a:srgbClr val="343B3C"/>
                </a:solidFill>
                <a:latin typeface="Calibri Light"/>
                <a:cs typeface="Calibri Light"/>
              </a:rPr>
              <a:t>(b)</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20" dirty="0">
                <a:solidFill>
                  <a:srgbClr val="343B3C"/>
                </a:solidFill>
                <a:latin typeface="Calibri Light"/>
                <a:cs typeface="Calibri Light"/>
              </a:rPr>
              <a:t> </a:t>
            </a:r>
            <a:r>
              <a:rPr sz="1000" b="0" dirty="0">
                <a:solidFill>
                  <a:srgbClr val="343B3C"/>
                </a:solidFill>
                <a:latin typeface="Calibri Light"/>
                <a:cs typeface="Calibri Light"/>
              </a:rPr>
              <a:t>opinions</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contained</a:t>
            </a:r>
            <a:r>
              <a:rPr sz="1000" b="0" spc="-25" dirty="0">
                <a:solidFill>
                  <a:srgbClr val="343B3C"/>
                </a:solidFill>
                <a:latin typeface="Calibri Light"/>
                <a:cs typeface="Calibri Light"/>
              </a:rPr>
              <a:t> </a:t>
            </a:r>
            <a:r>
              <a:rPr sz="1000" b="0" dirty="0">
                <a:solidFill>
                  <a:srgbClr val="343B3C"/>
                </a:solidFill>
                <a:latin typeface="Calibri Light"/>
                <a:cs typeface="Calibri Light"/>
              </a:rPr>
              <a:t>in</a:t>
            </a:r>
            <a:r>
              <a:rPr sz="1000" b="0" spc="-15" dirty="0">
                <a:solidFill>
                  <a:srgbClr val="343B3C"/>
                </a:solidFill>
                <a:latin typeface="Calibri Light"/>
                <a:cs typeface="Calibri Light"/>
              </a:rPr>
              <a:t> </a:t>
            </a:r>
            <a:r>
              <a:rPr sz="1000" b="0" dirty="0">
                <a:solidFill>
                  <a:srgbClr val="343B3C"/>
                </a:solidFill>
                <a:latin typeface="Calibri Light"/>
                <a:cs typeface="Calibri Light"/>
              </a:rPr>
              <a:t>this</a:t>
            </a:r>
            <a:r>
              <a:rPr sz="1000" b="0" spc="-20" dirty="0">
                <a:solidFill>
                  <a:srgbClr val="343B3C"/>
                </a:solidFill>
                <a:latin typeface="Calibri Light"/>
                <a:cs typeface="Calibri Light"/>
              </a:rPr>
              <a:t> </a:t>
            </a:r>
            <a:r>
              <a:rPr sz="1000" b="0" dirty="0">
                <a:solidFill>
                  <a:srgbClr val="343B3C"/>
                </a:solidFill>
                <a:latin typeface="Calibri Light"/>
                <a:cs typeface="Calibri Light"/>
              </a:rPr>
              <a:t>monthly</a:t>
            </a:r>
            <a:r>
              <a:rPr sz="1000" b="0" spc="-25" dirty="0">
                <a:solidFill>
                  <a:srgbClr val="343B3C"/>
                </a:solidFill>
                <a:latin typeface="Calibri Light"/>
                <a:cs typeface="Calibri Light"/>
              </a:rPr>
              <a:t> </a:t>
            </a:r>
            <a:r>
              <a:rPr sz="1000" b="0" dirty="0">
                <a:solidFill>
                  <a:srgbClr val="343B3C"/>
                </a:solidFill>
                <a:latin typeface="Calibri Light"/>
                <a:cs typeface="Calibri Light"/>
              </a:rPr>
              <a:t>report.</a:t>
            </a:r>
            <a:r>
              <a:rPr sz="1000" b="0" spc="-15" dirty="0">
                <a:solidFill>
                  <a:srgbClr val="343B3C"/>
                </a:solidFill>
                <a:latin typeface="Calibri Light"/>
                <a:cs typeface="Calibri Light"/>
              </a:rPr>
              <a:t> </a:t>
            </a:r>
            <a:r>
              <a:rPr sz="1000" b="0" dirty="0">
                <a:solidFill>
                  <a:srgbClr val="343B3C"/>
                </a:solidFill>
                <a:latin typeface="Calibri Light"/>
                <a:cs typeface="Calibri Light"/>
              </a:rPr>
              <a:t>None</a:t>
            </a:r>
            <a:r>
              <a:rPr sz="1000" b="0" spc="-15" dirty="0">
                <a:solidFill>
                  <a:srgbClr val="343B3C"/>
                </a:solidFill>
                <a:latin typeface="Calibri Light"/>
                <a:cs typeface="Calibri Light"/>
              </a:rPr>
              <a:t> </a:t>
            </a:r>
            <a:r>
              <a:rPr sz="1000" b="0" dirty="0">
                <a:solidFill>
                  <a:srgbClr val="343B3C"/>
                </a:solidFill>
                <a:latin typeface="Calibri Light"/>
                <a:cs typeface="Calibri Light"/>
              </a:rPr>
              <a:t>of</a:t>
            </a:r>
            <a:r>
              <a:rPr sz="1000" b="0" spc="-20" dirty="0">
                <a:solidFill>
                  <a:srgbClr val="343B3C"/>
                </a:solidFill>
                <a:latin typeface="Calibri Light"/>
                <a:cs typeface="Calibri Light"/>
              </a:rPr>
              <a:t> </a:t>
            </a:r>
            <a:r>
              <a:rPr lang="en-US" sz="1000" b="0" dirty="0">
                <a:solidFill>
                  <a:srgbClr val="343B3C"/>
                </a:solidFill>
                <a:latin typeface="Calibri Light"/>
                <a:cs typeface="Calibri Light"/>
              </a:rPr>
              <a:t>BNPP AM</a:t>
            </a:r>
            <a:r>
              <a:rPr sz="1000" b="0" dirty="0">
                <a:solidFill>
                  <a:srgbClr val="343B3C"/>
                </a:solidFill>
                <a:latin typeface="Calibri Light"/>
                <a:cs typeface="Calibri Light"/>
              </a:rPr>
              <a:t>,</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Company,</a:t>
            </a:r>
            <a:r>
              <a:rPr sz="1000" b="0" spc="-15" dirty="0">
                <a:solidFill>
                  <a:srgbClr val="343B3C"/>
                </a:solidFill>
                <a:latin typeface="Calibri Light"/>
                <a:cs typeface="Calibri Light"/>
              </a:rPr>
              <a:t> </a:t>
            </a:r>
            <a:r>
              <a:rPr sz="1000" b="0" dirty="0">
                <a:solidFill>
                  <a:srgbClr val="343B3C"/>
                </a:solidFill>
                <a:latin typeface="Calibri Light"/>
                <a:cs typeface="Calibri Light"/>
              </a:rPr>
              <a:t>any</a:t>
            </a:r>
            <a:r>
              <a:rPr sz="1000" b="0" spc="-15" dirty="0">
                <a:solidFill>
                  <a:srgbClr val="343B3C"/>
                </a:solidFill>
                <a:latin typeface="Calibri Light"/>
                <a:cs typeface="Calibri Light"/>
              </a:rPr>
              <a:t> </a:t>
            </a:r>
            <a:r>
              <a:rPr sz="1000" b="0" dirty="0">
                <a:solidFill>
                  <a:srgbClr val="343B3C"/>
                </a:solidFill>
                <a:latin typeface="Calibri Light"/>
                <a:cs typeface="Calibri Light"/>
              </a:rPr>
              <a:t>of</a:t>
            </a:r>
            <a:r>
              <a:rPr sz="1000" b="0" spc="-20" dirty="0">
                <a:solidFill>
                  <a:srgbClr val="343B3C"/>
                </a:solidFill>
                <a:latin typeface="Calibri Light"/>
                <a:cs typeface="Calibri Light"/>
              </a:rPr>
              <a:t> </a:t>
            </a:r>
            <a:r>
              <a:rPr sz="1000" b="0" dirty="0">
                <a:solidFill>
                  <a:srgbClr val="343B3C"/>
                </a:solidFill>
                <a:latin typeface="Calibri Light"/>
                <a:cs typeface="Calibri Light"/>
              </a:rPr>
              <a:t>their</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affiliates,</a:t>
            </a:r>
            <a:r>
              <a:rPr sz="1000" b="0" spc="-15" dirty="0">
                <a:solidFill>
                  <a:srgbClr val="343B3C"/>
                </a:solidFill>
                <a:latin typeface="Calibri Light"/>
                <a:cs typeface="Calibri Light"/>
              </a:rPr>
              <a:t> </a:t>
            </a:r>
            <a:r>
              <a:rPr sz="1000" b="0" dirty="0">
                <a:solidFill>
                  <a:srgbClr val="343B3C"/>
                </a:solidFill>
                <a:latin typeface="Calibri Light"/>
                <a:cs typeface="Calibri Light"/>
              </a:rPr>
              <a:t>or</a:t>
            </a:r>
            <a:r>
              <a:rPr sz="1000" b="0" spc="-20" dirty="0">
                <a:solidFill>
                  <a:srgbClr val="343B3C"/>
                </a:solidFill>
                <a:latin typeface="Calibri Light"/>
                <a:cs typeface="Calibri Light"/>
              </a:rPr>
              <a:t> </a:t>
            </a:r>
            <a:r>
              <a:rPr sz="1000" b="0" dirty="0">
                <a:solidFill>
                  <a:srgbClr val="343B3C"/>
                </a:solidFill>
                <a:latin typeface="Calibri Light"/>
                <a:cs typeface="Calibri Light"/>
              </a:rPr>
              <a:t>their</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respective</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direc- </a:t>
            </a:r>
            <a:r>
              <a:rPr sz="1000" b="0" dirty="0">
                <a:solidFill>
                  <a:srgbClr val="343B3C"/>
                </a:solidFill>
                <a:latin typeface="Calibri Light"/>
                <a:cs typeface="Calibri Light"/>
              </a:rPr>
              <a:t>tors,</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officers</a:t>
            </a:r>
            <a:r>
              <a:rPr sz="1000" b="0" spc="-20" dirty="0">
                <a:solidFill>
                  <a:srgbClr val="343B3C"/>
                </a:solidFill>
                <a:latin typeface="Calibri Light"/>
                <a:cs typeface="Calibri Light"/>
              </a:rPr>
              <a:t> </a:t>
            </a:r>
            <a:r>
              <a:rPr sz="1000" b="0" dirty="0">
                <a:solidFill>
                  <a:srgbClr val="343B3C"/>
                </a:solidFill>
                <a:latin typeface="Calibri Light"/>
                <a:cs typeface="Calibri Light"/>
              </a:rPr>
              <a:t>or</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employees</a:t>
            </a:r>
            <a:r>
              <a:rPr sz="1000" b="0" spc="-25" dirty="0">
                <a:solidFill>
                  <a:srgbClr val="343B3C"/>
                </a:solidFill>
                <a:latin typeface="Calibri Light"/>
                <a:cs typeface="Calibri Light"/>
              </a:rPr>
              <a:t> </a:t>
            </a:r>
            <a:r>
              <a:rPr sz="1000" b="0" dirty="0">
                <a:solidFill>
                  <a:srgbClr val="343B3C"/>
                </a:solidFill>
                <a:latin typeface="Calibri Light"/>
                <a:cs typeface="Calibri Light"/>
              </a:rPr>
              <a:t>or</a:t>
            </a:r>
            <a:r>
              <a:rPr sz="1000" b="0" spc="-20" dirty="0">
                <a:solidFill>
                  <a:srgbClr val="343B3C"/>
                </a:solidFill>
                <a:latin typeface="Calibri Light"/>
                <a:cs typeface="Calibri Light"/>
              </a:rPr>
              <a:t> </a:t>
            </a:r>
            <a:r>
              <a:rPr sz="1000" b="0" dirty="0">
                <a:solidFill>
                  <a:srgbClr val="343B3C"/>
                </a:solidFill>
                <a:latin typeface="Calibri Light"/>
                <a:cs typeface="Calibri Light"/>
              </a:rPr>
              <a:t>any</a:t>
            </a:r>
            <a:r>
              <a:rPr sz="1000" b="0" spc="-20" dirty="0">
                <a:solidFill>
                  <a:srgbClr val="343B3C"/>
                </a:solidFill>
                <a:latin typeface="Calibri Light"/>
                <a:cs typeface="Calibri Light"/>
              </a:rPr>
              <a:t> </a:t>
            </a:r>
            <a:r>
              <a:rPr sz="1000" b="0" dirty="0">
                <a:solidFill>
                  <a:srgbClr val="343B3C"/>
                </a:solidFill>
                <a:latin typeface="Calibri Light"/>
                <a:cs typeface="Calibri Light"/>
              </a:rPr>
              <a:t>other</a:t>
            </a:r>
            <a:r>
              <a:rPr sz="1000" b="0" spc="-25" dirty="0">
                <a:solidFill>
                  <a:srgbClr val="343B3C"/>
                </a:solidFill>
                <a:latin typeface="Calibri Light"/>
                <a:cs typeface="Calibri Light"/>
              </a:rPr>
              <a:t> </a:t>
            </a:r>
            <a:r>
              <a:rPr sz="1000" b="0" dirty="0">
                <a:solidFill>
                  <a:srgbClr val="343B3C"/>
                </a:solidFill>
                <a:latin typeface="Calibri Light"/>
                <a:cs typeface="Calibri Light"/>
              </a:rPr>
              <a:t>person</a:t>
            </a:r>
            <a:r>
              <a:rPr sz="1000" b="0" spc="-20" dirty="0">
                <a:solidFill>
                  <a:srgbClr val="343B3C"/>
                </a:solidFill>
                <a:latin typeface="Calibri Light"/>
                <a:cs typeface="Calibri Light"/>
              </a:rPr>
              <a:t> </a:t>
            </a:r>
            <a:r>
              <a:rPr sz="1000" b="0" dirty="0">
                <a:solidFill>
                  <a:srgbClr val="343B3C"/>
                </a:solidFill>
                <a:latin typeface="Calibri Light"/>
                <a:cs typeface="Calibri Light"/>
              </a:rPr>
              <a:t>accepts</a:t>
            </a:r>
            <a:r>
              <a:rPr sz="1000" b="0" spc="-20" dirty="0">
                <a:solidFill>
                  <a:srgbClr val="343B3C"/>
                </a:solidFill>
                <a:latin typeface="Calibri Light"/>
                <a:cs typeface="Calibri Light"/>
              </a:rPr>
              <a:t> </a:t>
            </a:r>
            <a:r>
              <a:rPr sz="1000" b="0" dirty="0">
                <a:solidFill>
                  <a:srgbClr val="343B3C"/>
                </a:solidFill>
                <a:latin typeface="Calibri Light"/>
                <a:cs typeface="Calibri Light"/>
              </a:rPr>
              <a:t>any</a:t>
            </a:r>
            <a:r>
              <a:rPr sz="1000" b="0" spc="-25" dirty="0">
                <a:solidFill>
                  <a:srgbClr val="343B3C"/>
                </a:solidFill>
                <a:latin typeface="Calibri Light"/>
                <a:cs typeface="Calibri Light"/>
              </a:rPr>
              <a:t> </a:t>
            </a:r>
            <a:r>
              <a:rPr sz="1000" b="0" dirty="0">
                <a:solidFill>
                  <a:srgbClr val="343B3C"/>
                </a:solidFill>
                <a:latin typeface="Calibri Light"/>
                <a:cs typeface="Calibri Light"/>
              </a:rPr>
              <a:t>liability</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whatsoever</a:t>
            </a:r>
            <a:r>
              <a:rPr sz="1000" b="0" spc="-20" dirty="0">
                <a:solidFill>
                  <a:srgbClr val="343B3C"/>
                </a:solidFill>
                <a:latin typeface="Calibri Light"/>
                <a:cs typeface="Calibri Light"/>
              </a:rPr>
              <a:t> </a:t>
            </a:r>
            <a:r>
              <a:rPr sz="1000" b="0" dirty="0">
                <a:solidFill>
                  <a:srgbClr val="343B3C"/>
                </a:solidFill>
                <a:latin typeface="Calibri Light"/>
                <a:cs typeface="Calibri Light"/>
              </a:rPr>
              <a:t>for</a:t>
            </a:r>
            <a:r>
              <a:rPr sz="1000" b="0" spc="-25" dirty="0">
                <a:solidFill>
                  <a:srgbClr val="343B3C"/>
                </a:solidFill>
                <a:latin typeface="Calibri Light"/>
                <a:cs typeface="Calibri Light"/>
              </a:rPr>
              <a:t> </a:t>
            </a:r>
            <a:r>
              <a:rPr sz="1000" b="0" dirty="0">
                <a:solidFill>
                  <a:srgbClr val="343B3C"/>
                </a:solidFill>
                <a:latin typeface="Calibri Light"/>
                <a:cs typeface="Calibri Light"/>
              </a:rPr>
              <a:t>any</a:t>
            </a:r>
            <a:r>
              <a:rPr sz="1000" b="0" spc="-20" dirty="0">
                <a:solidFill>
                  <a:srgbClr val="343B3C"/>
                </a:solidFill>
                <a:latin typeface="Calibri Light"/>
                <a:cs typeface="Calibri Light"/>
              </a:rPr>
              <a:t> </a:t>
            </a:r>
            <a:r>
              <a:rPr sz="1000" b="0" dirty="0">
                <a:solidFill>
                  <a:srgbClr val="343B3C"/>
                </a:solidFill>
                <a:latin typeface="Calibri Light"/>
                <a:cs typeface="Calibri Light"/>
              </a:rPr>
              <a:t>such</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information</a:t>
            </a:r>
            <a:r>
              <a:rPr sz="1000" b="0" spc="-25" dirty="0">
                <a:solidFill>
                  <a:srgbClr val="343B3C"/>
                </a:solidFill>
                <a:latin typeface="Calibri Light"/>
                <a:cs typeface="Calibri Light"/>
              </a:rPr>
              <a:t> </a:t>
            </a:r>
            <a:r>
              <a:rPr sz="1000" b="0" dirty="0">
                <a:solidFill>
                  <a:srgbClr val="343B3C"/>
                </a:solidFill>
                <a:latin typeface="Calibri Light"/>
                <a:cs typeface="Calibri Light"/>
              </a:rPr>
              <a:t>or</a:t>
            </a:r>
            <a:r>
              <a:rPr sz="1000" b="0" spc="-20" dirty="0">
                <a:solidFill>
                  <a:srgbClr val="343B3C"/>
                </a:solidFill>
                <a:latin typeface="Calibri Light"/>
                <a:cs typeface="Calibri Light"/>
              </a:rPr>
              <a:t> </a:t>
            </a:r>
            <a:r>
              <a:rPr sz="1000" b="0" dirty="0">
                <a:solidFill>
                  <a:srgbClr val="343B3C"/>
                </a:solidFill>
                <a:latin typeface="Calibri Light"/>
                <a:cs typeface="Calibri Light"/>
              </a:rPr>
              <a:t>opinions.</a:t>
            </a:r>
            <a:r>
              <a:rPr sz="1000" b="0" spc="-20" dirty="0">
                <a:solidFill>
                  <a:srgbClr val="343B3C"/>
                </a:solidFill>
                <a:latin typeface="Calibri Light"/>
                <a:cs typeface="Calibri Light"/>
              </a:rPr>
              <a:t> </a:t>
            </a:r>
            <a:r>
              <a:rPr sz="1000" b="0" dirty="0">
                <a:solidFill>
                  <a:srgbClr val="343B3C"/>
                </a:solidFill>
                <a:latin typeface="Calibri Light"/>
                <a:cs typeface="Calibri Light"/>
              </a:rPr>
              <a:t>Nothing</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contained</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herein </a:t>
            </a:r>
            <a:r>
              <a:rPr sz="1000" b="0" dirty="0">
                <a:solidFill>
                  <a:srgbClr val="343B3C"/>
                </a:solidFill>
                <a:latin typeface="Calibri Light"/>
                <a:cs typeface="Calibri Light"/>
              </a:rPr>
              <a:t>shall</a:t>
            </a:r>
            <a:r>
              <a:rPr sz="1000" b="0" spc="-10" dirty="0">
                <a:solidFill>
                  <a:srgbClr val="343B3C"/>
                </a:solidFill>
                <a:latin typeface="Calibri Light"/>
                <a:cs typeface="Calibri Light"/>
              </a:rPr>
              <a:t> </a:t>
            </a:r>
            <a:r>
              <a:rPr sz="1000" b="0" dirty="0">
                <a:solidFill>
                  <a:srgbClr val="343B3C"/>
                </a:solidFill>
                <a:latin typeface="Calibri Light"/>
                <a:cs typeface="Calibri Light"/>
              </a:rPr>
              <a:t>be</a:t>
            </a:r>
            <a:r>
              <a:rPr sz="1000" b="0" spc="-10" dirty="0">
                <a:solidFill>
                  <a:srgbClr val="343B3C"/>
                </a:solidFill>
                <a:latin typeface="Calibri Light"/>
                <a:cs typeface="Calibri Light"/>
              </a:rPr>
              <a:t> </a:t>
            </a:r>
            <a:r>
              <a:rPr sz="1000" b="0" dirty="0">
                <a:solidFill>
                  <a:srgbClr val="343B3C"/>
                </a:solidFill>
                <a:latin typeface="Calibri Light"/>
                <a:cs typeface="Calibri Light"/>
              </a:rPr>
              <a:t>relied</a:t>
            </a:r>
            <a:r>
              <a:rPr sz="1000" b="0" spc="-10" dirty="0">
                <a:solidFill>
                  <a:srgbClr val="343B3C"/>
                </a:solidFill>
                <a:latin typeface="Calibri Light"/>
                <a:cs typeface="Calibri Light"/>
              </a:rPr>
              <a:t> </a:t>
            </a:r>
            <a:r>
              <a:rPr sz="1000" b="0" dirty="0">
                <a:solidFill>
                  <a:srgbClr val="343B3C"/>
                </a:solidFill>
                <a:latin typeface="Calibri Light"/>
                <a:cs typeface="Calibri Light"/>
              </a:rPr>
              <a:t>upon</a:t>
            </a:r>
            <a:r>
              <a:rPr sz="1000" b="0" spc="-10" dirty="0">
                <a:solidFill>
                  <a:srgbClr val="343B3C"/>
                </a:solidFill>
                <a:latin typeface="Calibri Light"/>
                <a:cs typeface="Calibri Light"/>
              </a:rPr>
              <a:t> </a:t>
            </a:r>
            <a:r>
              <a:rPr sz="1000" b="0" dirty="0">
                <a:solidFill>
                  <a:srgbClr val="343B3C"/>
                </a:solidFill>
                <a:latin typeface="Calibri Light"/>
                <a:cs typeface="Calibri Light"/>
              </a:rPr>
              <a:t>as</a:t>
            </a:r>
            <a:r>
              <a:rPr sz="1000" b="0" spc="-10" dirty="0">
                <a:solidFill>
                  <a:srgbClr val="343B3C"/>
                </a:solidFill>
                <a:latin typeface="Calibri Light"/>
                <a:cs typeface="Calibri Light"/>
              </a:rPr>
              <a:t> </a:t>
            </a:r>
            <a:r>
              <a:rPr sz="1000" b="0" dirty="0">
                <a:solidFill>
                  <a:srgbClr val="343B3C"/>
                </a:solidFill>
                <a:latin typeface="Calibri Light"/>
                <a:cs typeface="Calibri Light"/>
              </a:rPr>
              <a:t>a</a:t>
            </a:r>
            <a:r>
              <a:rPr sz="1000" b="0" spc="-10" dirty="0">
                <a:solidFill>
                  <a:srgbClr val="343B3C"/>
                </a:solidFill>
                <a:latin typeface="Calibri Light"/>
                <a:cs typeface="Calibri Light"/>
              </a:rPr>
              <a:t> </a:t>
            </a:r>
            <a:r>
              <a:rPr sz="1000" b="0" dirty="0">
                <a:solidFill>
                  <a:srgbClr val="343B3C"/>
                </a:solidFill>
                <a:latin typeface="Calibri Light"/>
                <a:cs typeface="Calibri Light"/>
              </a:rPr>
              <a:t>promise</a:t>
            </a:r>
            <a:r>
              <a:rPr sz="1000" b="0" spc="-10" dirty="0">
                <a:solidFill>
                  <a:srgbClr val="343B3C"/>
                </a:solidFill>
                <a:latin typeface="Calibri Light"/>
                <a:cs typeface="Calibri Light"/>
              </a:rPr>
              <a:t> </a:t>
            </a:r>
            <a:r>
              <a:rPr sz="1000" b="0" dirty="0">
                <a:solidFill>
                  <a:srgbClr val="343B3C"/>
                </a:solidFill>
                <a:latin typeface="Calibri Light"/>
                <a:cs typeface="Calibri Light"/>
              </a:rPr>
              <a:t>or</a:t>
            </a:r>
            <a:r>
              <a:rPr sz="1000" b="0" spc="-10" dirty="0">
                <a:solidFill>
                  <a:srgbClr val="343B3C"/>
                </a:solidFill>
                <a:latin typeface="Calibri Light"/>
                <a:cs typeface="Calibri Light"/>
              </a:rPr>
              <a:t> representation </a:t>
            </a:r>
            <a:r>
              <a:rPr sz="1000" b="0" dirty="0">
                <a:solidFill>
                  <a:srgbClr val="343B3C"/>
                </a:solidFill>
                <a:latin typeface="Calibri Light"/>
                <a:cs typeface="Calibri Light"/>
              </a:rPr>
              <a:t>whether</a:t>
            </a:r>
            <a:r>
              <a:rPr sz="1000" b="0" spc="-10" dirty="0">
                <a:solidFill>
                  <a:srgbClr val="343B3C"/>
                </a:solidFill>
                <a:latin typeface="Calibri Light"/>
                <a:cs typeface="Calibri Light"/>
              </a:rPr>
              <a:t> </a:t>
            </a:r>
            <a:r>
              <a:rPr sz="1000" b="0" dirty="0">
                <a:solidFill>
                  <a:srgbClr val="343B3C"/>
                </a:solidFill>
                <a:latin typeface="Calibri Light"/>
                <a:cs typeface="Calibri Light"/>
              </a:rPr>
              <a:t>as</a:t>
            </a:r>
            <a:r>
              <a:rPr sz="1000" b="0" spc="-10" dirty="0">
                <a:solidFill>
                  <a:srgbClr val="343B3C"/>
                </a:solidFill>
                <a:latin typeface="Calibri Light"/>
                <a:cs typeface="Calibri Light"/>
              </a:rPr>
              <a:t> </a:t>
            </a:r>
            <a:r>
              <a:rPr sz="1000" b="0" dirty="0">
                <a:solidFill>
                  <a:srgbClr val="343B3C"/>
                </a:solidFill>
                <a:latin typeface="Calibri Light"/>
                <a:cs typeface="Calibri Light"/>
              </a:rPr>
              <a:t>to</a:t>
            </a:r>
            <a:r>
              <a:rPr sz="1000" b="0" spc="-10" dirty="0">
                <a:solidFill>
                  <a:srgbClr val="343B3C"/>
                </a:solidFill>
                <a:latin typeface="Calibri Light"/>
                <a:cs typeface="Calibri Light"/>
              </a:rPr>
              <a:t> </a:t>
            </a:r>
            <a:r>
              <a:rPr sz="1000" b="0" dirty="0">
                <a:solidFill>
                  <a:srgbClr val="343B3C"/>
                </a:solidFill>
                <a:latin typeface="Calibri Light"/>
                <a:cs typeface="Calibri Light"/>
              </a:rPr>
              <a:t>past</a:t>
            </a:r>
            <a:r>
              <a:rPr sz="1000" b="0" spc="-10" dirty="0">
                <a:solidFill>
                  <a:srgbClr val="343B3C"/>
                </a:solidFill>
                <a:latin typeface="Calibri Light"/>
                <a:cs typeface="Calibri Light"/>
              </a:rPr>
              <a:t> </a:t>
            </a:r>
            <a:r>
              <a:rPr sz="1000" b="0" dirty="0">
                <a:solidFill>
                  <a:srgbClr val="343B3C"/>
                </a:solidFill>
                <a:latin typeface="Calibri Light"/>
                <a:cs typeface="Calibri Light"/>
              </a:rPr>
              <a:t>or</a:t>
            </a:r>
            <a:r>
              <a:rPr sz="1000" b="0" spc="-10" dirty="0">
                <a:solidFill>
                  <a:srgbClr val="343B3C"/>
                </a:solidFill>
                <a:latin typeface="Calibri Light"/>
                <a:cs typeface="Calibri Light"/>
              </a:rPr>
              <a:t> </a:t>
            </a:r>
            <a:r>
              <a:rPr sz="1000" b="0" dirty="0">
                <a:solidFill>
                  <a:srgbClr val="343B3C"/>
                </a:solidFill>
                <a:latin typeface="Calibri Light"/>
                <a:cs typeface="Calibri Light"/>
              </a:rPr>
              <a:t>future</a:t>
            </a:r>
            <a:r>
              <a:rPr sz="1000" b="0" spc="-10" dirty="0">
                <a:solidFill>
                  <a:srgbClr val="343B3C"/>
                </a:solidFill>
                <a:latin typeface="Calibri Light"/>
                <a:cs typeface="Calibri Light"/>
              </a:rPr>
              <a:t> </a:t>
            </a:r>
            <a:r>
              <a:rPr sz="1000" b="0" dirty="0">
                <a:solidFill>
                  <a:srgbClr val="343B3C"/>
                </a:solidFill>
                <a:latin typeface="Calibri Light"/>
                <a:cs typeface="Calibri Light"/>
              </a:rPr>
              <a:t>performance</a:t>
            </a:r>
            <a:r>
              <a:rPr sz="1000" b="0" spc="-10" dirty="0">
                <a:solidFill>
                  <a:srgbClr val="343B3C"/>
                </a:solidFill>
                <a:latin typeface="Calibri Light"/>
                <a:cs typeface="Calibri Light"/>
              </a:rPr>
              <a:t> </a:t>
            </a:r>
            <a:r>
              <a:rPr sz="1000" b="0" dirty="0">
                <a:solidFill>
                  <a:srgbClr val="343B3C"/>
                </a:solidFill>
                <a:latin typeface="Calibri Light"/>
                <a:cs typeface="Calibri Light"/>
              </a:rPr>
              <a:t>of</a:t>
            </a:r>
            <a:r>
              <a:rPr sz="1000" b="0" spc="-10" dirty="0">
                <a:solidFill>
                  <a:srgbClr val="343B3C"/>
                </a:solidFill>
                <a:latin typeface="Calibri Light"/>
                <a:cs typeface="Calibri Light"/>
              </a:rPr>
              <a:t> </a:t>
            </a:r>
            <a:r>
              <a:rPr sz="1000" b="0" dirty="0">
                <a:solidFill>
                  <a:srgbClr val="343B3C"/>
                </a:solidFill>
                <a:latin typeface="Calibri Light"/>
                <a:cs typeface="Calibri Light"/>
              </a:rPr>
              <a:t>the</a:t>
            </a:r>
            <a:r>
              <a:rPr sz="1000" b="0" spc="-10" dirty="0">
                <a:solidFill>
                  <a:srgbClr val="343B3C"/>
                </a:solidFill>
                <a:latin typeface="Calibri Light"/>
                <a:cs typeface="Calibri Light"/>
              </a:rPr>
              <a:t> Company, </a:t>
            </a:r>
            <a:r>
              <a:rPr sz="1000" b="0" dirty="0">
                <a:solidFill>
                  <a:srgbClr val="343B3C"/>
                </a:solidFill>
                <a:latin typeface="Calibri Light"/>
                <a:cs typeface="Calibri Light"/>
              </a:rPr>
              <a:t>any</a:t>
            </a:r>
            <a:r>
              <a:rPr sz="1000" b="0" spc="-5" dirty="0">
                <a:solidFill>
                  <a:srgbClr val="343B3C"/>
                </a:solidFill>
                <a:latin typeface="Calibri Light"/>
                <a:cs typeface="Calibri Light"/>
              </a:rPr>
              <a:t> </a:t>
            </a:r>
            <a:r>
              <a:rPr sz="1000" b="0" dirty="0">
                <a:solidFill>
                  <a:srgbClr val="343B3C"/>
                </a:solidFill>
                <a:latin typeface="Calibri Light"/>
                <a:cs typeface="Calibri Light"/>
              </a:rPr>
              <a:t>other</a:t>
            </a:r>
            <a:r>
              <a:rPr sz="1000" b="0" spc="-10" dirty="0">
                <a:solidFill>
                  <a:srgbClr val="343B3C"/>
                </a:solidFill>
                <a:latin typeface="Calibri Light"/>
                <a:cs typeface="Calibri Light"/>
              </a:rPr>
              <a:t> entity, </a:t>
            </a:r>
            <a:r>
              <a:rPr sz="1000" b="0" dirty="0">
                <a:solidFill>
                  <a:srgbClr val="343B3C"/>
                </a:solidFill>
                <a:latin typeface="Calibri Light"/>
                <a:cs typeface="Calibri Light"/>
              </a:rPr>
              <a:t>any</a:t>
            </a:r>
            <a:r>
              <a:rPr sz="1000" b="0" spc="-10" dirty="0">
                <a:solidFill>
                  <a:srgbClr val="343B3C"/>
                </a:solidFill>
                <a:latin typeface="Calibri Light"/>
                <a:cs typeface="Calibri Light"/>
              </a:rPr>
              <a:t> Securities </a:t>
            </a:r>
            <a:r>
              <a:rPr sz="1000" b="0" dirty="0">
                <a:solidFill>
                  <a:srgbClr val="343B3C"/>
                </a:solidFill>
                <a:latin typeface="Calibri Light"/>
                <a:cs typeface="Calibri Light"/>
              </a:rPr>
              <a:t>or</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any</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asset</a:t>
            </a:r>
            <a:r>
              <a:rPr sz="1000" b="0" spc="-35" dirty="0">
                <a:solidFill>
                  <a:srgbClr val="343B3C"/>
                </a:solidFill>
                <a:latin typeface="Calibri Light"/>
                <a:cs typeface="Calibri Light"/>
              </a:rPr>
              <a:t> </a:t>
            </a:r>
            <a:r>
              <a:rPr sz="1000" b="0" dirty="0">
                <a:solidFill>
                  <a:srgbClr val="343B3C"/>
                </a:solidFill>
                <a:latin typeface="Calibri Light"/>
                <a:cs typeface="Calibri Light"/>
              </a:rPr>
              <a:t>class</a:t>
            </a:r>
            <a:r>
              <a:rPr sz="1000" b="0" spc="-30" dirty="0">
                <a:solidFill>
                  <a:srgbClr val="343B3C"/>
                </a:solidFill>
                <a:latin typeface="Calibri Light"/>
                <a:cs typeface="Calibri Light"/>
              </a:rPr>
              <a:t> </a:t>
            </a:r>
            <a:r>
              <a:rPr sz="1000" b="0" dirty="0">
                <a:solidFill>
                  <a:srgbClr val="343B3C"/>
                </a:solidFill>
                <a:latin typeface="Calibri Light"/>
                <a:cs typeface="Calibri Light"/>
              </a:rPr>
              <a:t>in</a:t>
            </a:r>
            <a:r>
              <a:rPr sz="1000" b="0" spc="-35" dirty="0">
                <a:solidFill>
                  <a:srgbClr val="343B3C"/>
                </a:solidFill>
                <a:latin typeface="Calibri Light"/>
                <a:cs typeface="Calibri Light"/>
              </a:rPr>
              <a:t> </a:t>
            </a:r>
            <a:r>
              <a:rPr sz="1000" b="0" dirty="0">
                <a:solidFill>
                  <a:srgbClr val="343B3C"/>
                </a:solidFill>
                <a:latin typeface="Calibri Light"/>
                <a:cs typeface="Calibri Light"/>
              </a:rPr>
              <a:t>the</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Company’s</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portfolio.</a:t>
            </a:r>
            <a:r>
              <a:rPr sz="1000" b="0" spc="-30" dirty="0">
                <a:solidFill>
                  <a:srgbClr val="343B3C"/>
                </a:solidFill>
                <a:latin typeface="Calibri Light"/>
                <a:cs typeface="Calibri Light"/>
              </a:rPr>
              <a:t> </a:t>
            </a:r>
            <a:r>
              <a:rPr sz="1000" b="0" dirty="0">
                <a:solidFill>
                  <a:srgbClr val="343B3C"/>
                </a:solidFill>
                <a:latin typeface="Calibri Light"/>
                <a:cs typeface="Calibri Light"/>
              </a:rPr>
              <a:t>The</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figures</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provided</a:t>
            </a:r>
            <a:r>
              <a:rPr sz="1000" b="0" spc="-35" dirty="0">
                <a:solidFill>
                  <a:srgbClr val="343B3C"/>
                </a:solidFill>
                <a:latin typeface="Calibri Light"/>
                <a:cs typeface="Calibri Light"/>
              </a:rPr>
              <a:t> </a:t>
            </a:r>
            <a:r>
              <a:rPr sz="1000" b="0" dirty="0">
                <a:solidFill>
                  <a:srgbClr val="343B3C"/>
                </a:solidFill>
                <a:latin typeface="Calibri Light"/>
                <a:cs typeface="Calibri Light"/>
              </a:rPr>
              <a:t>that</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relate</a:t>
            </a:r>
            <a:r>
              <a:rPr sz="1000" b="0" spc="-35" dirty="0">
                <a:solidFill>
                  <a:srgbClr val="343B3C"/>
                </a:solidFill>
                <a:latin typeface="Calibri Light"/>
                <a:cs typeface="Calibri Light"/>
              </a:rPr>
              <a:t> </a:t>
            </a:r>
            <a:r>
              <a:rPr sz="1000" b="0" dirty="0">
                <a:solidFill>
                  <a:srgbClr val="343B3C"/>
                </a:solidFill>
                <a:latin typeface="Calibri Light"/>
                <a:cs typeface="Calibri Light"/>
              </a:rPr>
              <a:t>to</a:t>
            </a:r>
            <a:r>
              <a:rPr sz="1000" b="0" spc="-35" dirty="0">
                <a:solidFill>
                  <a:srgbClr val="343B3C"/>
                </a:solidFill>
                <a:latin typeface="Calibri Light"/>
                <a:cs typeface="Calibri Light"/>
              </a:rPr>
              <a:t> </a:t>
            </a:r>
            <a:r>
              <a:rPr sz="1000" b="0" dirty="0">
                <a:solidFill>
                  <a:srgbClr val="343B3C"/>
                </a:solidFill>
                <a:latin typeface="Calibri Light"/>
                <a:cs typeface="Calibri Light"/>
              </a:rPr>
              <a:t>past</a:t>
            </a:r>
            <a:r>
              <a:rPr sz="1000" b="0" spc="-35" dirty="0">
                <a:solidFill>
                  <a:srgbClr val="343B3C"/>
                </a:solidFill>
                <a:latin typeface="Calibri Light"/>
                <a:cs typeface="Calibri Light"/>
              </a:rPr>
              <a:t> </a:t>
            </a:r>
            <a:r>
              <a:rPr sz="1000" b="0" dirty="0">
                <a:solidFill>
                  <a:srgbClr val="343B3C"/>
                </a:solidFill>
                <a:latin typeface="Calibri Light"/>
                <a:cs typeface="Calibri Light"/>
              </a:rPr>
              <a:t>months</a:t>
            </a:r>
            <a:r>
              <a:rPr sz="1000" b="0" spc="-30" dirty="0">
                <a:solidFill>
                  <a:srgbClr val="343B3C"/>
                </a:solidFill>
                <a:latin typeface="Calibri Light"/>
                <a:cs typeface="Calibri Light"/>
              </a:rPr>
              <a:t> </a:t>
            </a:r>
            <a:r>
              <a:rPr sz="1000" b="0" dirty="0">
                <a:solidFill>
                  <a:srgbClr val="343B3C"/>
                </a:solidFill>
                <a:latin typeface="Calibri Light"/>
                <a:cs typeface="Calibri Light"/>
              </a:rPr>
              <a:t>or</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years</a:t>
            </a:r>
            <a:r>
              <a:rPr sz="1000" b="0" spc="-35" dirty="0">
                <a:solidFill>
                  <a:srgbClr val="343B3C"/>
                </a:solidFill>
                <a:latin typeface="Calibri Light"/>
                <a:cs typeface="Calibri Light"/>
              </a:rPr>
              <a:t> </a:t>
            </a:r>
            <a:r>
              <a:rPr sz="1000" b="0" dirty="0">
                <a:solidFill>
                  <a:srgbClr val="343B3C"/>
                </a:solidFill>
                <a:latin typeface="Calibri Light"/>
                <a:cs typeface="Calibri Light"/>
              </a:rPr>
              <a:t>and</a:t>
            </a:r>
            <a:r>
              <a:rPr sz="1000" b="0" spc="-35" dirty="0">
                <a:solidFill>
                  <a:srgbClr val="343B3C"/>
                </a:solidFill>
                <a:latin typeface="Calibri Light"/>
                <a:cs typeface="Calibri Light"/>
              </a:rPr>
              <a:t> </a:t>
            </a:r>
            <a:r>
              <a:rPr sz="1000" b="0" dirty="0">
                <a:solidFill>
                  <a:srgbClr val="343B3C"/>
                </a:solidFill>
                <a:latin typeface="Calibri Light"/>
                <a:cs typeface="Calibri Light"/>
              </a:rPr>
              <a:t>past</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performance</a:t>
            </a:r>
            <a:r>
              <a:rPr sz="1000" b="0" spc="-35" dirty="0">
                <a:solidFill>
                  <a:srgbClr val="343B3C"/>
                </a:solidFill>
                <a:latin typeface="Calibri Light"/>
                <a:cs typeface="Calibri Light"/>
              </a:rPr>
              <a:t> </a:t>
            </a:r>
            <a:r>
              <a:rPr sz="1000" b="0" dirty="0">
                <a:solidFill>
                  <a:srgbClr val="343B3C"/>
                </a:solidFill>
                <a:latin typeface="Calibri Light"/>
                <a:cs typeface="Calibri Light"/>
              </a:rPr>
              <a:t>cannot</a:t>
            </a:r>
            <a:r>
              <a:rPr sz="1000" b="0" spc="-35" dirty="0">
                <a:solidFill>
                  <a:srgbClr val="343B3C"/>
                </a:solidFill>
                <a:latin typeface="Calibri Light"/>
                <a:cs typeface="Calibri Light"/>
              </a:rPr>
              <a:t> </a:t>
            </a:r>
            <a:r>
              <a:rPr sz="1000" b="0" dirty="0">
                <a:solidFill>
                  <a:srgbClr val="343B3C"/>
                </a:solidFill>
                <a:latin typeface="Calibri Light"/>
                <a:cs typeface="Calibri Light"/>
              </a:rPr>
              <a:t>be</a:t>
            </a:r>
            <a:r>
              <a:rPr sz="1000" b="0" spc="-35" dirty="0">
                <a:solidFill>
                  <a:srgbClr val="343B3C"/>
                </a:solidFill>
                <a:latin typeface="Calibri Light"/>
                <a:cs typeface="Calibri Light"/>
              </a:rPr>
              <a:t> </a:t>
            </a:r>
            <a:r>
              <a:rPr sz="1000" b="0" dirty="0">
                <a:solidFill>
                  <a:srgbClr val="343B3C"/>
                </a:solidFill>
                <a:latin typeface="Calibri Light"/>
                <a:cs typeface="Calibri Light"/>
              </a:rPr>
              <a:t>relied</a:t>
            </a:r>
            <a:r>
              <a:rPr sz="1000" b="0" spc="-30" dirty="0">
                <a:solidFill>
                  <a:srgbClr val="343B3C"/>
                </a:solidFill>
                <a:latin typeface="Calibri Light"/>
                <a:cs typeface="Calibri Light"/>
              </a:rPr>
              <a:t> </a:t>
            </a:r>
            <a:r>
              <a:rPr sz="1000" b="0" spc="-25" dirty="0">
                <a:solidFill>
                  <a:srgbClr val="343B3C"/>
                </a:solidFill>
                <a:latin typeface="Calibri Light"/>
                <a:cs typeface="Calibri Light"/>
              </a:rPr>
              <a:t>on </a:t>
            </a:r>
            <a:r>
              <a:rPr sz="1000" b="0" dirty="0">
                <a:solidFill>
                  <a:srgbClr val="343B3C"/>
                </a:solidFill>
                <a:latin typeface="Calibri Light"/>
                <a:cs typeface="Calibri Light"/>
              </a:rPr>
              <a:t>as</a:t>
            </a:r>
            <a:r>
              <a:rPr sz="1000" b="0" spc="-20" dirty="0">
                <a:solidFill>
                  <a:srgbClr val="343B3C"/>
                </a:solidFill>
                <a:latin typeface="Calibri Light"/>
                <a:cs typeface="Calibri Light"/>
              </a:rPr>
              <a:t> </a:t>
            </a:r>
            <a:r>
              <a:rPr sz="1000" b="0" dirty="0">
                <a:solidFill>
                  <a:srgbClr val="343B3C"/>
                </a:solidFill>
                <a:latin typeface="Calibri Light"/>
                <a:cs typeface="Calibri Light"/>
              </a:rPr>
              <a:t>a</a:t>
            </a:r>
            <a:r>
              <a:rPr sz="1000" b="0" spc="-15" dirty="0">
                <a:solidFill>
                  <a:srgbClr val="343B3C"/>
                </a:solidFill>
                <a:latin typeface="Calibri Light"/>
                <a:cs typeface="Calibri Light"/>
              </a:rPr>
              <a:t> </a:t>
            </a:r>
            <a:r>
              <a:rPr sz="1000" b="0" dirty="0">
                <a:solidFill>
                  <a:srgbClr val="343B3C"/>
                </a:solidFill>
                <a:latin typeface="Calibri Light"/>
                <a:cs typeface="Calibri Light"/>
              </a:rPr>
              <a:t>guide</a:t>
            </a:r>
            <a:r>
              <a:rPr sz="1000" b="0" spc="-15" dirty="0">
                <a:solidFill>
                  <a:srgbClr val="343B3C"/>
                </a:solidFill>
                <a:latin typeface="Calibri Light"/>
                <a:cs typeface="Calibri Light"/>
              </a:rPr>
              <a:t> </a:t>
            </a:r>
            <a:r>
              <a:rPr sz="1000" b="0" dirty="0">
                <a:solidFill>
                  <a:srgbClr val="343B3C"/>
                </a:solidFill>
                <a:latin typeface="Calibri Light"/>
                <a:cs typeface="Calibri Light"/>
              </a:rPr>
              <a:t>to</a:t>
            </a:r>
            <a:r>
              <a:rPr sz="1000" b="0" spc="-15" dirty="0">
                <a:solidFill>
                  <a:srgbClr val="343B3C"/>
                </a:solidFill>
                <a:latin typeface="Calibri Light"/>
                <a:cs typeface="Calibri Light"/>
              </a:rPr>
              <a:t> </a:t>
            </a:r>
            <a:r>
              <a:rPr sz="1000" b="0" dirty="0">
                <a:solidFill>
                  <a:srgbClr val="343B3C"/>
                </a:solidFill>
                <a:latin typeface="Calibri Light"/>
                <a:cs typeface="Calibri Light"/>
              </a:rPr>
              <a:t>future</a:t>
            </a:r>
            <a:r>
              <a:rPr sz="1000" b="0" spc="-15" dirty="0">
                <a:solidFill>
                  <a:srgbClr val="343B3C"/>
                </a:solidFill>
                <a:latin typeface="Calibri Light"/>
                <a:cs typeface="Calibri Light"/>
              </a:rPr>
              <a:t> </a:t>
            </a:r>
            <a:r>
              <a:rPr sz="1000" b="0" dirty="0">
                <a:solidFill>
                  <a:srgbClr val="343B3C"/>
                </a:solidFill>
                <a:latin typeface="Calibri Light"/>
                <a:cs typeface="Calibri Light"/>
              </a:rPr>
              <a:t>performance</a:t>
            </a:r>
            <a:r>
              <a:rPr sz="1000" b="0" spc="-15" dirty="0">
                <a:solidFill>
                  <a:srgbClr val="343B3C"/>
                </a:solidFill>
                <a:latin typeface="Calibri Light"/>
                <a:cs typeface="Calibri Light"/>
              </a:rPr>
              <a:t> </a:t>
            </a:r>
            <a:r>
              <a:rPr sz="1000" b="0" dirty="0">
                <a:solidFill>
                  <a:srgbClr val="343B3C"/>
                </a:solidFill>
                <a:latin typeface="Calibri Light"/>
                <a:cs typeface="Calibri Light"/>
              </a:rPr>
              <a:t>or</a:t>
            </a:r>
            <a:r>
              <a:rPr sz="1000" b="0" spc="-10" dirty="0">
                <a:solidFill>
                  <a:srgbClr val="343B3C"/>
                </a:solidFill>
                <a:latin typeface="Calibri Light"/>
                <a:cs typeface="Calibri Light"/>
              </a:rPr>
              <a:t> </a:t>
            </a:r>
            <a:r>
              <a:rPr sz="1000" b="0" dirty="0">
                <a:solidFill>
                  <a:srgbClr val="343B3C"/>
                </a:solidFill>
                <a:latin typeface="Calibri Light"/>
                <a:cs typeface="Calibri Light"/>
              </a:rPr>
              <a:t>construed</a:t>
            </a:r>
            <a:r>
              <a:rPr sz="1000" b="0" spc="-15" dirty="0">
                <a:solidFill>
                  <a:srgbClr val="343B3C"/>
                </a:solidFill>
                <a:latin typeface="Calibri Light"/>
                <a:cs typeface="Calibri Light"/>
              </a:rPr>
              <a:t> </a:t>
            </a:r>
            <a:r>
              <a:rPr sz="1000" b="0" dirty="0">
                <a:solidFill>
                  <a:srgbClr val="343B3C"/>
                </a:solidFill>
                <a:latin typeface="Calibri Light"/>
                <a:cs typeface="Calibri Light"/>
              </a:rPr>
              <a:t>as</a:t>
            </a:r>
            <a:r>
              <a:rPr sz="1000" b="0" spc="-15" dirty="0">
                <a:solidFill>
                  <a:srgbClr val="343B3C"/>
                </a:solidFill>
                <a:latin typeface="Calibri Light"/>
                <a:cs typeface="Calibri Light"/>
              </a:rPr>
              <a:t> </a:t>
            </a:r>
            <a:r>
              <a:rPr sz="1000" b="0" dirty="0">
                <a:solidFill>
                  <a:srgbClr val="343B3C"/>
                </a:solidFill>
                <a:latin typeface="Calibri Light"/>
                <a:cs typeface="Calibri Light"/>
              </a:rPr>
              <a:t>a</a:t>
            </a:r>
            <a:r>
              <a:rPr sz="1000" b="0" spc="-15" dirty="0">
                <a:solidFill>
                  <a:srgbClr val="343B3C"/>
                </a:solidFill>
                <a:latin typeface="Calibri Light"/>
                <a:cs typeface="Calibri Light"/>
              </a:rPr>
              <a:t> </a:t>
            </a:r>
            <a:r>
              <a:rPr sz="1000" b="0" dirty="0">
                <a:solidFill>
                  <a:srgbClr val="343B3C"/>
                </a:solidFill>
                <a:latin typeface="Calibri Light"/>
                <a:cs typeface="Calibri Light"/>
              </a:rPr>
              <a:t>reliable</a:t>
            </a:r>
            <a:r>
              <a:rPr sz="1000" b="0" spc="-20" dirty="0">
                <a:solidFill>
                  <a:srgbClr val="343B3C"/>
                </a:solidFill>
                <a:latin typeface="Calibri Light"/>
                <a:cs typeface="Calibri Light"/>
              </a:rPr>
              <a:t> </a:t>
            </a:r>
            <a:r>
              <a:rPr sz="1000" b="0" dirty="0">
                <a:solidFill>
                  <a:srgbClr val="343B3C"/>
                </a:solidFill>
                <a:latin typeface="Calibri Light"/>
                <a:cs typeface="Calibri Light"/>
              </a:rPr>
              <a:t>indicator</a:t>
            </a:r>
            <a:r>
              <a:rPr sz="1000" b="0" spc="-10" dirty="0">
                <a:solidFill>
                  <a:srgbClr val="343B3C"/>
                </a:solidFill>
                <a:latin typeface="Calibri Light"/>
                <a:cs typeface="Calibri Light"/>
              </a:rPr>
              <a:t> </a:t>
            </a:r>
            <a:r>
              <a:rPr sz="1000" b="0" dirty="0">
                <a:solidFill>
                  <a:srgbClr val="343B3C"/>
                </a:solidFill>
                <a:latin typeface="Calibri Light"/>
                <a:cs typeface="Calibri Light"/>
              </a:rPr>
              <a:t>as</a:t>
            </a:r>
            <a:r>
              <a:rPr sz="1000" b="0" spc="-15" dirty="0">
                <a:solidFill>
                  <a:srgbClr val="343B3C"/>
                </a:solidFill>
                <a:latin typeface="Calibri Light"/>
                <a:cs typeface="Calibri Light"/>
              </a:rPr>
              <a:t> </a:t>
            </a:r>
            <a:r>
              <a:rPr sz="1000" b="0" dirty="0">
                <a:solidFill>
                  <a:srgbClr val="343B3C"/>
                </a:solidFill>
                <a:latin typeface="Calibri Light"/>
                <a:cs typeface="Calibri Light"/>
              </a:rPr>
              <a:t>to</a:t>
            </a:r>
            <a:r>
              <a:rPr sz="1000" b="0" spc="-15" dirty="0">
                <a:solidFill>
                  <a:srgbClr val="343B3C"/>
                </a:solidFill>
                <a:latin typeface="Calibri Light"/>
                <a:cs typeface="Calibri Light"/>
              </a:rPr>
              <a:t> </a:t>
            </a:r>
            <a:r>
              <a:rPr sz="1000" b="0" dirty="0">
                <a:solidFill>
                  <a:srgbClr val="343B3C"/>
                </a:solidFill>
                <a:latin typeface="Calibri Light"/>
                <a:cs typeface="Calibri Light"/>
              </a:rPr>
              <a:t>future</a:t>
            </a:r>
            <a:r>
              <a:rPr sz="1000" b="0" spc="-15" dirty="0">
                <a:solidFill>
                  <a:srgbClr val="343B3C"/>
                </a:solidFill>
                <a:latin typeface="Calibri Light"/>
                <a:cs typeface="Calibri Light"/>
              </a:rPr>
              <a:t> </a:t>
            </a:r>
            <a:r>
              <a:rPr sz="1000" b="0" dirty="0">
                <a:solidFill>
                  <a:srgbClr val="343B3C"/>
                </a:solidFill>
                <a:latin typeface="Calibri Light"/>
                <a:cs typeface="Calibri Light"/>
              </a:rPr>
              <a:t>performance.</a:t>
            </a:r>
            <a:r>
              <a:rPr sz="1000" b="0" spc="-15" dirty="0">
                <a:solidFill>
                  <a:srgbClr val="343B3C"/>
                </a:solidFill>
                <a:latin typeface="Calibri Light"/>
                <a:cs typeface="Calibri Light"/>
              </a:rPr>
              <a:t> </a:t>
            </a:r>
            <a:r>
              <a:rPr sz="1000" b="0" dirty="0">
                <a:solidFill>
                  <a:srgbClr val="343B3C"/>
                </a:solidFill>
                <a:latin typeface="Calibri Light"/>
                <a:cs typeface="Calibri Light"/>
              </a:rPr>
              <a:t>Throughout</a:t>
            </a:r>
            <a:r>
              <a:rPr sz="1000" b="0" spc="-15" dirty="0">
                <a:solidFill>
                  <a:srgbClr val="343B3C"/>
                </a:solidFill>
                <a:latin typeface="Calibri Light"/>
                <a:cs typeface="Calibri Light"/>
              </a:rPr>
              <a:t> </a:t>
            </a:r>
            <a:r>
              <a:rPr sz="1000" b="0" dirty="0">
                <a:solidFill>
                  <a:srgbClr val="343B3C"/>
                </a:solidFill>
                <a:latin typeface="Calibri Light"/>
                <a:cs typeface="Calibri Light"/>
              </a:rPr>
              <a:t>this</a:t>
            </a:r>
            <a:r>
              <a:rPr sz="1000" b="0" spc="-15" dirty="0">
                <a:solidFill>
                  <a:srgbClr val="343B3C"/>
                </a:solidFill>
                <a:latin typeface="Calibri Light"/>
                <a:cs typeface="Calibri Light"/>
              </a:rPr>
              <a:t> </a:t>
            </a:r>
            <a:r>
              <a:rPr sz="1000" b="0" spc="-20" dirty="0">
                <a:solidFill>
                  <a:srgbClr val="343B3C"/>
                </a:solidFill>
                <a:latin typeface="Calibri Light"/>
                <a:cs typeface="Calibri Light"/>
              </a:rPr>
              <a:t>review,</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citation</a:t>
            </a:r>
            <a:r>
              <a:rPr sz="1000" b="0" spc="-20" dirty="0">
                <a:solidFill>
                  <a:srgbClr val="343B3C"/>
                </a:solidFill>
                <a:latin typeface="Calibri Light"/>
                <a:cs typeface="Calibri Light"/>
              </a:rPr>
              <a:t> </a:t>
            </a:r>
            <a:r>
              <a:rPr sz="1000" b="0" dirty="0">
                <a:solidFill>
                  <a:srgbClr val="343B3C"/>
                </a:solidFill>
                <a:latin typeface="Calibri Light"/>
                <a:cs typeface="Calibri Light"/>
              </a:rPr>
              <a:t>of</a:t>
            </a:r>
            <a:r>
              <a:rPr sz="1000" b="0" spc="-10" dirty="0">
                <a:solidFill>
                  <a:srgbClr val="343B3C"/>
                </a:solidFill>
                <a:latin typeface="Calibri Light"/>
                <a:cs typeface="Calibri Light"/>
              </a:rPr>
              <a:t> specific </a:t>
            </a:r>
            <a:r>
              <a:rPr sz="1000" b="0" dirty="0">
                <a:solidFill>
                  <a:srgbClr val="343B3C"/>
                </a:solidFill>
                <a:latin typeface="Calibri Light"/>
                <a:cs typeface="Calibri Light"/>
              </a:rPr>
              <a:t>trades</a:t>
            </a:r>
            <a:r>
              <a:rPr sz="1000" b="0" spc="-30" dirty="0">
                <a:solidFill>
                  <a:srgbClr val="343B3C"/>
                </a:solidFill>
                <a:latin typeface="Calibri Light"/>
                <a:cs typeface="Calibri Light"/>
              </a:rPr>
              <a:t> </a:t>
            </a:r>
            <a:r>
              <a:rPr sz="1000" b="0" dirty="0">
                <a:solidFill>
                  <a:srgbClr val="343B3C"/>
                </a:solidFill>
                <a:latin typeface="Calibri Light"/>
                <a:cs typeface="Calibri Light"/>
              </a:rPr>
              <a:t>or</a:t>
            </a:r>
            <a:r>
              <a:rPr sz="1000" b="0" spc="-15" dirty="0">
                <a:solidFill>
                  <a:srgbClr val="343B3C"/>
                </a:solidFill>
                <a:latin typeface="Calibri Light"/>
                <a:cs typeface="Calibri Light"/>
              </a:rPr>
              <a:t> </a:t>
            </a:r>
            <a:r>
              <a:rPr sz="1000" b="0" dirty="0">
                <a:solidFill>
                  <a:srgbClr val="343B3C"/>
                </a:solidFill>
                <a:latin typeface="Calibri Light"/>
                <a:cs typeface="Calibri Light"/>
              </a:rPr>
              <a:t>strategies</a:t>
            </a:r>
            <a:r>
              <a:rPr sz="1000" b="0" spc="-15" dirty="0">
                <a:solidFill>
                  <a:srgbClr val="343B3C"/>
                </a:solidFill>
                <a:latin typeface="Calibri Light"/>
                <a:cs typeface="Calibri Light"/>
              </a:rPr>
              <a:t> </a:t>
            </a:r>
            <a:r>
              <a:rPr sz="1000" b="0" dirty="0">
                <a:solidFill>
                  <a:srgbClr val="343B3C"/>
                </a:solidFill>
                <a:latin typeface="Calibri Light"/>
                <a:cs typeface="Calibri Light"/>
              </a:rPr>
              <a:t>is</a:t>
            </a:r>
            <a:r>
              <a:rPr sz="1000" b="0" spc="-15" dirty="0">
                <a:solidFill>
                  <a:srgbClr val="343B3C"/>
                </a:solidFill>
                <a:latin typeface="Calibri Light"/>
                <a:cs typeface="Calibri Light"/>
              </a:rPr>
              <a:t> </a:t>
            </a:r>
            <a:r>
              <a:rPr sz="1000" b="0" dirty="0">
                <a:solidFill>
                  <a:srgbClr val="343B3C"/>
                </a:solidFill>
                <a:latin typeface="Calibri Light"/>
                <a:cs typeface="Calibri Light"/>
              </a:rPr>
              <a:t>intended</a:t>
            </a:r>
            <a:r>
              <a:rPr sz="1000" b="0" spc="-15" dirty="0">
                <a:solidFill>
                  <a:srgbClr val="343B3C"/>
                </a:solidFill>
                <a:latin typeface="Calibri Light"/>
                <a:cs typeface="Calibri Light"/>
              </a:rPr>
              <a:t> </a:t>
            </a:r>
            <a:r>
              <a:rPr sz="1000" b="0" dirty="0">
                <a:solidFill>
                  <a:srgbClr val="343B3C"/>
                </a:solidFill>
                <a:latin typeface="Calibri Light"/>
                <a:cs typeface="Calibri Light"/>
              </a:rPr>
              <a:t>to</a:t>
            </a:r>
            <a:r>
              <a:rPr sz="1000" b="0" spc="-15" dirty="0">
                <a:solidFill>
                  <a:srgbClr val="343B3C"/>
                </a:solidFill>
                <a:latin typeface="Calibri Light"/>
                <a:cs typeface="Calibri Light"/>
              </a:rPr>
              <a:t> </a:t>
            </a:r>
            <a:r>
              <a:rPr sz="1000" b="0" dirty="0">
                <a:solidFill>
                  <a:srgbClr val="343B3C"/>
                </a:solidFill>
                <a:latin typeface="Calibri Light"/>
                <a:cs typeface="Calibri Light"/>
              </a:rPr>
              <a:t>illustrate</a:t>
            </a:r>
            <a:r>
              <a:rPr sz="1000" b="0" spc="-15" dirty="0">
                <a:solidFill>
                  <a:srgbClr val="343B3C"/>
                </a:solidFill>
                <a:latin typeface="Calibri Light"/>
                <a:cs typeface="Calibri Light"/>
              </a:rPr>
              <a:t> </a:t>
            </a:r>
            <a:r>
              <a:rPr sz="1000" b="0" dirty="0">
                <a:solidFill>
                  <a:srgbClr val="343B3C"/>
                </a:solidFill>
                <a:latin typeface="Calibri Light"/>
                <a:cs typeface="Calibri Light"/>
              </a:rPr>
              <a:t>some</a:t>
            </a:r>
            <a:r>
              <a:rPr sz="1000" b="0" spc="-15" dirty="0">
                <a:solidFill>
                  <a:srgbClr val="343B3C"/>
                </a:solidFill>
                <a:latin typeface="Calibri Light"/>
                <a:cs typeface="Calibri Light"/>
              </a:rPr>
              <a:t> </a:t>
            </a:r>
            <a:r>
              <a:rPr sz="1000" b="0" dirty="0">
                <a:solidFill>
                  <a:srgbClr val="343B3C"/>
                </a:solidFill>
                <a:latin typeface="Calibri Light"/>
                <a:cs typeface="Calibri Light"/>
              </a:rPr>
              <a:t>of</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investment</a:t>
            </a:r>
            <a:r>
              <a:rPr sz="1000" b="0" spc="-20" dirty="0">
                <a:solidFill>
                  <a:srgbClr val="343B3C"/>
                </a:solidFill>
                <a:latin typeface="Calibri Light"/>
                <a:cs typeface="Calibri Light"/>
              </a:rPr>
              <a:t> </a:t>
            </a:r>
            <a:r>
              <a:rPr sz="1000" b="0" dirty="0">
                <a:solidFill>
                  <a:srgbClr val="343B3C"/>
                </a:solidFill>
                <a:latin typeface="Calibri Light"/>
                <a:cs typeface="Calibri Light"/>
              </a:rPr>
              <a:t>methodologies</a:t>
            </a:r>
            <a:r>
              <a:rPr sz="1000" b="0" spc="-15" dirty="0">
                <a:solidFill>
                  <a:srgbClr val="343B3C"/>
                </a:solidFill>
                <a:latin typeface="Calibri Light"/>
                <a:cs typeface="Calibri Light"/>
              </a:rPr>
              <a:t> </a:t>
            </a:r>
            <a:r>
              <a:rPr sz="1000" b="0" dirty="0">
                <a:solidFill>
                  <a:srgbClr val="343B3C"/>
                </a:solidFill>
                <a:latin typeface="Calibri Light"/>
                <a:cs typeface="Calibri Light"/>
              </a:rPr>
              <a:t>and</a:t>
            </a:r>
            <a:r>
              <a:rPr sz="1000" b="0" spc="-15" dirty="0">
                <a:solidFill>
                  <a:srgbClr val="343B3C"/>
                </a:solidFill>
                <a:latin typeface="Calibri Light"/>
                <a:cs typeface="Calibri Light"/>
              </a:rPr>
              <a:t> </a:t>
            </a:r>
            <a:r>
              <a:rPr sz="1000" b="0" dirty="0">
                <a:solidFill>
                  <a:srgbClr val="343B3C"/>
                </a:solidFill>
                <a:latin typeface="Calibri Light"/>
                <a:cs typeface="Calibri Light"/>
              </a:rPr>
              <a:t>philosophies</a:t>
            </a:r>
            <a:r>
              <a:rPr sz="1000" b="0" spc="-15" dirty="0">
                <a:solidFill>
                  <a:srgbClr val="343B3C"/>
                </a:solidFill>
                <a:latin typeface="Calibri Light"/>
                <a:cs typeface="Calibri Light"/>
              </a:rPr>
              <a:t> </a:t>
            </a:r>
            <a:r>
              <a:rPr sz="1000" b="0" dirty="0">
                <a:solidFill>
                  <a:srgbClr val="343B3C"/>
                </a:solidFill>
                <a:latin typeface="Calibri Light"/>
                <a:cs typeface="Calibri Light"/>
              </a:rPr>
              <a:t>of</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Company,</a:t>
            </a:r>
            <a:r>
              <a:rPr sz="1000" b="0" spc="-15" dirty="0">
                <a:solidFill>
                  <a:srgbClr val="343B3C"/>
                </a:solidFill>
                <a:latin typeface="Calibri Light"/>
                <a:cs typeface="Calibri Light"/>
              </a:rPr>
              <a:t> </a:t>
            </a:r>
            <a:r>
              <a:rPr sz="1000" b="0" dirty="0">
                <a:solidFill>
                  <a:srgbClr val="343B3C"/>
                </a:solidFill>
                <a:latin typeface="Calibri Light"/>
                <a:cs typeface="Calibri Light"/>
              </a:rPr>
              <a:t>as</a:t>
            </a:r>
            <a:r>
              <a:rPr sz="1000" b="0" spc="-15" dirty="0">
                <a:solidFill>
                  <a:srgbClr val="343B3C"/>
                </a:solidFill>
                <a:latin typeface="Calibri Light"/>
                <a:cs typeface="Calibri Light"/>
              </a:rPr>
              <a:t> </a:t>
            </a:r>
            <a:r>
              <a:rPr sz="1000" b="0" dirty="0">
                <a:solidFill>
                  <a:srgbClr val="343B3C"/>
                </a:solidFill>
                <a:latin typeface="Calibri Light"/>
                <a:cs typeface="Calibri Light"/>
              </a:rPr>
              <a:t>implemented</a:t>
            </a:r>
            <a:r>
              <a:rPr sz="1000" b="0" spc="-15" dirty="0">
                <a:solidFill>
                  <a:srgbClr val="343B3C"/>
                </a:solidFill>
                <a:latin typeface="Calibri Light"/>
                <a:cs typeface="Calibri Light"/>
              </a:rPr>
              <a:t> </a:t>
            </a:r>
            <a:r>
              <a:rPr sz="1000" b="0" dirty="0">
                <a:solidFill>
                  <a:srgbClr val="343B3C"/>
                </a:solidFill>
                <a:latin typeface="Calibri Light"/>
                <a:cs typeface="Calibri Light"/>
              </a:rPr>
              <a:t>by</a:t>
            </a:r>
            <a:r>
              <a:rPr sz="1000" b="0" spc="-15" dirty="0">
                <a:solidFill>
                  <a:srgbClr val="343B3C"/>
                </a:solidFill>
                <a:latin typeface="Calibri Light"/>
                <a:cs typeface="Calibri Light"/>
              </a:rPr>
              <a:t> </a:t>
            </a:r>
            <a:r>
              <a:rPr lang="en-US" sz="1000" b="0" spc="-25" dirty="0">
                <a:solidFill>
                  <a:srgbClr val="343B3C"/>
                </a:solidFill>
                <a:latin typeface="Calibri Light"/>
                <a:cs typeface="Calibri Light"/>
              </a:rPr>
              <a:t>BNPP AM</a:t>
            </a:r>
            <a:r>
              <a:rPr sz="1000" b="0" dirty="0">
                <a:solidFill>
                  <a:srgbClr val="343B3C"/>
                </a:solidFill>
                <a:latin typeface="Calibri Light"/>
                <a:cs typeface="Calibri Light"/>
              </a:rPr>
              <a:t>.</a:t>
            </a:r>
            <a:r>
              <a:rPr sz="1000" b="0" spc="-30" dirty="0">
                <a:solidFill>
                  <a:srgbClr val="343B3C"/>
                </a:solidFill>
                <a:latin typeface="Calibri Light"/>
                <a:cs typeface="Calibri Light"/>
              </a:rPr>
              <a:t> </a:t>
            </a:r>
            <a:r>
              <a:rPr sz="1000" b="0" dirty="0">
                <a:solidFill>
                  <a:srgbClr val="343B3C"/>
                </a:solidFill>
                <a:latin typeface="Calibri Light"/>
                <a:cs typeface="Calibri Light"/>
              </a:rPr>
              <a:t>The</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historical</a:t>
            </a:r>
            <a:r>
              <a:rPr sz="1000" b="0" spc="-25" dirty="0">
                <a:solidFill>
                  <a:srgbClr val="343B3C"/>
                </a:solidFill>
                <a:latin typeface="Calibri Light"/>
                <a:cs typeface="Calibri Light"/>
              </a:rPr>
              <a:t> </a:t>
            </a:r>
            <a:r>
              <a:rPr sz="1000" b="0" dirty="0">
                <a:solidFill>
                  <a:srgbClr val="343B3C"/>
                </a:solidFill>
                <a:latin typeface="Calibri Light"/>
                <a:cs typeface="Calibri Light"/>
              </a:rPr>
              <a:t>success</a:t>
            </a:r>
            <a:r>
              <a:rPr sz="1000" b="0" spc="-30" dirty="0">
                <a:solidFill>
                  <a:srgbClr val="343B3C"/>
                </a:solidFill>
                <a:latin typeface="Calibri Light"/>
                <a:cs typeface="Calibri Light"/>
              </a:rPr>
              <a:t> </a:t>
            </a:r>
            <a:r>
              <a:rPr sz="1000" b="0" dirty="0">
                <a:solidFill>
                  <a:srgbClr val="343B3C"/>
                </a:solidFill>
                <a:latin typeface="Calibri Light"/>
                <a:cs typeface="Calibri Light"/>
              </a:rPr>
              <a:t>or</a:t>
            </a:r>
            <a:r>
              <a:rPr sz="1000" b="0" spc="-25" dirty="0">
                <a:solidFill>
                  <a:srgbClr val="343B3C"/>
                </a:solidFill>
                <a:latin typeface="Calibri Light"/>
                <a:cs typeface="Calibri Light"/>
              </a:rPr>
              <a:t> </a:t>
            </a:r>
            <a:r>
              <a:rPr lang="en-US" sz="1000" b="0" dirty="0">
                <a:solidFill>
                  <a:srgbClr val="343B3C"/>
                </a:solidFill>
                <a:latin typeface="Calibri Light"/>
                <a:cs typeface="Calibri Light"/>
              </a:rPr>
              <a:t>BNPP AM</a:t>
            </a:r>
            <a:r>
              <a:rPr sz="1000" b="0" spc="-20" dirty="0">
                <a:solidFill>
                  <a:srgbClr val="343B3C"/>
                </a:solidFill>
                <a:latin typeface="Calibri Light"/>
                <a:cs typeface="Calibri Light"/>
              </a:rPr>
              <a:t>’s</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belief</a:t>
            </a:r>
            <a:r>
              <a:rPr sz="1000" b="0" spc="-30" dirty="0">
                <a:solidFill>
                  <a:srgbClr val="343B3C"/>
                </a:solidFill>
                <a:latin typeface="Calibri Light"/>
                <a:cs typeface="Calibri Light"/>
              </a:rPr>
              <a:t> </a:t>
            </a:r>
            <a:r>
              <a:rPr sz="1000" b="0" dirty="0">
                <a:solidFill>
                  <a:srgbClr val="343B3C"/>
                </a:solidFill>
                <a:latin typeface="Calibri Light"/>
                <a:cs typeface="Calibri Light"/>
              </a:rPr>
              <a:t>in</a:t>
            </a:r>
            <a:r>
              <a:rPr sz="1000" b="0" spc="-25" dirty="0">
                <a:solidFill>
                  <a:srgbClr val="343B3C"/>
                </a:solidFill>
                <a:latin typeface="Calibri Light"/>
                <a:cs typeface="Calibri Light"/>
              </a:rPr>
              <a:t> </a:t>
            </a:r>
            <a:r>
              <a:rPr sz="1000" b="0" dirty="0">
                <a:solidFill>
                  <a:srgbClr val="343B3C"/>
                </a:solidFill>
                <a:latin typeface="Calibri Light"/>
                <a:cs typeface="Calibri Light"/>
              </a:rPr>
              <a:t>the</a:t>
            </a:r>
            <a:r>
              <a:rPr sz="1000" b="0" spc="-25" dirty="0">
                <a:solidFill>
                  <a:srgbClr val="343B3C"/>
                </a:solidFill>
                <a:latin typeface="Calibri Light"/>
                <a:cs typeface="Calibri Light"/>
              </a:rPr>
              <a:t> </a:t>
            </a:r>
            <a:r>
              <a:rPr sz="1000" b="0" dirty="0">
                <a:solidFill>
                  <a:srgbClr val="343B3C"/>
                </a:solidFill>
                <a:latin typeface="Calibri Light"/>
                <a:cs typeface="Calibri Light"/>
              </a:rPr>
              <a:t>future</a:t>
            </a:r>
            <a:r>
              <a:rPr sz="1000" b="0" spc="-30" dirty="0">
                <a:solidFill>
                  <a:srgbClr val="343B3C"/>
                </a:solidFill>
                <a:latin typeface="Calibri Light"/>
                <a:cs typeface="Calibri Light"/>
              </a:rPr>
              <a:t> </a:t>
            </a:r>
            <a:r>
              <a:rPr sz="1000" b="0" dirty="0">
                <a:solidFill>
                  <a:srgbClr val="343B3C"/>
                </a:solidFill>
                <a:latin typeface="Calibri Light"/>
                <a:cs typeface="Calibri Light"/>
              </a:rPr>
              <a:t>success,</a:t>
            </a:r>
            <a:r>
              <a:rPr sz="1000" b="0" spc="-25" dirty="0">
                <a:solidFill>
                  <a:srgbClr val="343B3C"/>
                </a:solidFill>
                <a:latin typeface="Calibri Light"/>
                <a:cs typeface="Calibri Light"/>
              </a:rPr>
              <a:t> </a:t>
            </a:r>
            <a:r>
              <a:rPr sz="1000" b="0" dirty="0">
                <a:solidFill>
                  <a:srgbClr val="343B3C"/>
                </a:solidFill>
                <a:latin typeface="Calibri Light"/>
                <a:cs typeface="Calibri Light"/>
              </a:rPr>
              <a:t>of</a:t>
            </a:r>
            <a:r>
              <a:rPr sz="1000" b="0" spc="-30" dirty="0">
                <a:solidFill>
                  <a:srgbClr val="343B3C"/>
                </a:solidFill>
                <a:latin typeface="Calibri Light"/>
                <a:cs typeface="Calibri Light"/>
              </a:rPr>
              <a:t> </a:t>
            </a:r>
            <a:r>
              <a:rPr sz="1000" b="0" dirty="0">
                <a:solidFill>
                  <a:srgbClr val="343B3C"/>
                </a:solidFill>
                <a:latin typeface="Calibri Light"/>
                <a:cs typeface="Calibri Light"/>
              </a:rPr>
              <a:t>any</a:t>
            </a:r>
            <a:r>
              <a:rPr sz="1000" b="0" spc="-25" dirty="0">
                <a:solidFill>
                  <a:srgbClr val="343B3C"/>
                </a:solidFill>
                <a:latin typeface="Calibri Light"/>
                <a:cs typeface="Calibri Light"/>
              </a:rPr>
              <a:t> </a:t>
            </a:r>
            <a:r>
              <a:rPr sz="1000" b="0" dirty="0">
                <a:solidFill>
                  <a:srgbClr val="343B3C"/>
                </a:solidFill>
                <a:latin typeface="Calibri Light"/>
                <a:cs typeface="Calibri Light"/>
              </a:rPr>
              <a:t>of</a:t>
            </a:r>
            <a:r>
              <a:rPr sz="1000" b="0" spc="-30" dirty="0">
                <a:solidFill>
                  <a:srgbClr val="343B3C"/>
                </a:solidFill>
                <a:latin typeface="Calibri Light"/>
                <a:cs typeface="Calibri Light"/>
              </a:rPr>
              <a:t> </a:t>
            </a:r>
            <a:r>
              <a:rPr sz="1000" b="0" dirty="0">
                <a:solidFill>
                  <a:srgbClr val="343B3C"/>
                </a:solidFill>
                <a:latin typeface="Calibri Light"/>
                <a:cs typeface="Calibri Light"/>
              </a:rPr>
              <a:t>these</a:t>
            </a:r>
            <a:r>
              <a:rPr sz="1000" b="0" spc="-25" dirty="0">
                <a:solidFill>
                  <a:srgbClr val="343B3C"/>
                </a:solidFill>
                <a:latin typeface="Calibri Light"/>
                <a:cs typeface="Calibri Light"/>
              </a:rPr>
              <a:t> </a:t>
            </a:r>
            <a:r>
              <a:rPr sz="1000" b="0" dirty="0">
                <a:solidFill>
                  <a:srgbClr val="343B3C"/>
                </a:solidFill>
                <a:latin typeface="Calibri Light"/>
                <a:cs typeface="Calibri Light"/>
              </a:rPr>
              <a:t>trades</a:t>
            </a:r>
            <a:r>
              <a:rPr sz="1000" b="0" spc="-30" dirty="0">
                <a:solidFill>
                  <a:srgbClr val="343B3C"/>
                </a:solidFill>
                <a:latin typeface="Calibri Light"/>
                <a:cs typeface="Calibri Light"/>
              </a:rPr>
              <a:t> </a:t>
            </a:r>
            <a:r>
              <a:rPr sz="1000" b="0" dirty="0">
                <a:solidFill>
                  <a:srgbClr val="343B3C"/>
                </a:solidFill>
                <a:latin typeface="Calibri Light"/>
                <a:cs typeface="Calibri Light"/>
              </a:rPr>
              <a:t>or</a:t>
            </a:r>
            <a:r>
              <a:rPr sz="1000" b="0" spc="-25" dirty="0">
                <a:solidFill>
                  <a:srgbClr val="343B3C"/>
                </a:solidFill>
                <a:latin typeface="Calibri Light"/>
                <a:cs typeface="Calibri Light"/>
              </a:rPr>
              <a:t> </a:t>
            </a:r>
            <a:r>
              <a:rPr sz="1000" b="0" spc="-10" dirty="0">
                <a:solidFill>
                  <a:srgbClr val="343B3C"/>
                </a:solidFill>
                <a:latin typeface="Calibri Light"/>
                <a:cs typeface="Calibri Light"/>
              </a:rPr>
              <a:t>strategies</a:t>
            </a:r>
            <a:r>
              <a:rPr sz="1000" b="0" spc="-30" dirty="0">
                <a:solidFill>
                  <a:srgbClr val="343B3C"/>
                </a:solidFill>
                <a:latin typeface="Calibri Light"/>
                <a:cs typeface="Calibri Light"/>
              </a:rPr>
              <a:t> </a:t>
            </a:r>
            <a:r>
              <a:rPr sz="1000" b="0" dirty="0">
                <a:solidFill>
                  <a:srgbClr val="343B3C"/>
                </a:solidFill>
                <a:latin typeface="Calibri Light"/>
                <a:cs typeface="Calibri Light"/>
              </a:rPr>
              <a:t>is</a:t>
            </a:r>
            <a:r>
              <a:rPr sz="1000" b="0" spc="-25" dirty="0">
                <a:solidFill>
                  <a:srgbClr val="343B3C"/>
                </a:solidFill>
                <a:latin typeface="Calibri Light"/>
                <a:cs typeface="Calibri Light"/>
              </a:rPr>
              <a:t> </a:t>
            </a:r>
            <a:r>
              <a:rPr sz="1000" b="0" dirty="0">
                <a:solidFill>
                  <a:srgbClr val="343B3C"/>
                </a:solidFill>
                <a:latin typeface="Calibri Light"/>
                <a:cs typeface="Calibri Light"/>
              </a:rPr>
              <a:t>not</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indicative</a:t>
            </a:r>
            <a:r>
              <a:rPr sz="1000" b="0" spc="-25" dirty="0">
                <a:solidFill>
                  <a:srgbClr val="343B3C"/>
                </a:solidFill>
                <a:latin typeface="Calibri Light"/>
                <a:cs typeface="Calibri Light"/>
              </a:rPr>
              <a:t> </a:t>
            </a:r>
            <a:r>
              <a:rPr sz="1000" b="0" spc="-30" dirty="0">
                <a:solidFill>
                  <a:srgbClr val="343B3C"/>
                </a:solidFill>
                <a:latin typeface="Calibri Light"/>
                <a:cs typeface="Calibri Light"/>
              </a:rPr>
              <a:t>of, </a:t>
            </a:r>
            <a:r>
              <a:rPr sz="1000" b="0" dirty="0">
                <a:solidFill>
                  <a:srgbClr val="343B3C"/>
                </a:solidFill>
                <a:latin typeface="Calibri Light"/>
                <a:cs typeface="Calibri Light"/>
              </a:rPr>
              <a:t>and</a:t>
            </a:r>
            <a:r>
              <a:rPr sz="1000" b="0" spc="-25" dirty="0">
                <a:solidFill>
                  <a:srgbClr val="343B3C"/>
                </a:solidFill>
                <a:latin typeface="Calibri Light"/>
                <a:cs typeface="Calibri Light"/>
              </a:rPr>
              <a:t> </a:t>
            </a:r>
            <a:r>
              <a:rPr sz="1000" b="0" dirty="0">
                <a:solidFill>
                  <a:srgbClr val="343B3C"/>
                </a:solidFill>
                <a:latin typeface="Calibri Light"/>
                <a:cs typeface="Calibri Light"/>
              </a:rPr>
              <a:t>has</a:t>
            </a:r>
            <a:r>
              <a:rPr sz="1000" b="0" spc="-30" dirty="0">
                <a:solidFill>
                  <a:srgbClr val="343B3C"/>
                </a:solidFill>
                <a:latin typeface="Calibri Light"/>
                <a:cs typeface="Calibri Light"/>
              </a:rPr>
              <a:t> </a:t>
            </a:r>
            <a:r>
              <a:rPr sz="1000" b="0" dirty="0">
                <a:solidFill>
                  <a:srgbClr val="343B3C"/>
                </a:solidFill>
                <a:latin typeface="Calibri Light"/>
                <a:cs typeface="Calibri Light"/>
              </a:rPr>
              <a:t>no</a:t>
            </a:r>
            <a:r>
              <a:rPr sz="1000" b="0" spc="-25" dirty="0">
                <a:solidFill>
                  <a:srgbClr val="343B3C"/>
                </a:solidFill>
                <a:latin typeface="Calibri Light"/>
                <a:cs typeface="Calibri Light"/>
              </a:rPr>
              <a:t> </a:t>
            </a:r>
            <a:r>
              <a:rPr sz="1000" b="0" dirty="0">
                <a:solidFill>
                  <a:srgbClr val="343B3C"/>
                </a:solidFill>
                <a:latin typeface="Calibri Light"/>
                <a:cs typeface="Calibri Light"/>
              </a:rPr>
              <a:t>bearing</a:t>
            </a:r>
            <a:r>
              <a:rPr sz="1000" b="0" spc="-25" dirty="0">
                <a:solidFill>
                  <a:srgbClr val="343B3C"/>
                </a:solidFill>
                <a:latin typeface="Calibri Light"/>
                <a:cs typeface="Calibri Light"/>
              </a:rPr>
              <a:t> on, </a:t>
            </a:r>
            <a:r>
              <a:rPr sz="1000" b="0" dirty="0">
                <a:solidFill>
                  <a:srgbClr val="343B3C"/>
                </a:solidFill>
                <a:latin typeface="Calibri Light"/>
                <a:cs typeface="Calibri Light"/>
              </a:rPr>
              <a:t>future</a:t>
            </a:r>
            <a:r>
              <a:rPr sz="1000" b="0" spc="-5" dirty="0">
                <a:solidFill>
                  <a:srgbClr val="343B3C"/>
                </a:solidFill>
                <a:latin typeface="Calibri Light"/>
                <a:cs typeface="Calibri Light"/>
              </a:rPr>
              <a:t> </a:t>
            </a:r>
            <a:r>
              <a:rPr sz="1000" b="0" dirty="0">
                <a:solidFill>
                  <a:srgbClr val="343B3C"/>
                </a:solidFill>
                <a:latin typeface="Calibri Light"/>
                <a:cs typeface="Calibri Light"/>
              </a:rPr>
              <a:t>results.</a:t>
            </a:r>
            <a:r>
              <a:rPr sz="1000" b="0" spc="-5" dirty="0">
                <a:solidFill>
                  <a:srgbClr val="343B3C"/>
                </a:solidFill>
                <a:latin typeface="Calibri Light"/>
                <a:cs typeface="Calibri Light"/>
              </a:rPr>
              <a:t> </a:t>
            </a:r>
            <a:r>
              <a:rPr sz="1000" b="0" dirty="0">
                <a:solidFill>
                  <a:srgbClr val="343B3C"/>
                </a:solidFill>
                <a:latin typeface="Calibri Light"/>
                <a:cs typeface="Calibri Light"/>
              </a:rPr>
              <a:t>No statement in this</a:t>
            </a:r>
            <a:r>
              <a:rPr sz="1000" b="0" spc="-10" dirty="0">
                <a:solidFill>
                  <a:srgbClr val="343B3C"/>
                </a:solidFill>
                <a:latin typeface="Calibri Light"/>
                <a:cs typeface="Calibri Light"/>
              </a:rPr>
              <a:t> </a:t>
            </a:r>
            <a:r>
              <a:rPr sz="1000" b="0" dirty="0">
                <a:solidFill>
                  <a:srgbClr val="343B3C"/>
                </a:solidFill>
                <a:latin typeface="Calibri Light"/>
                <a:cs typeface="Calibri Light"/>
              </a:rPr>
              <a:t>monthly</a:t>
            </a:r>
            <a:r>
              <a:rPr sz="1000" b="0" spc="-5" dirty="0">
                <a:solidFill>
                  <a:srgbClr val="343B3C"/>
                </a:solidFill>
                <a:latin typeface="Calibri Light"/>
                <a:cs typeface="Calibri Light"/>
              </a:rPr>
              <a:t> </a:t>
            </a:r>
            <a:r>
              <a:rPr sz="1000" b="0" dirty="0">
                <a:solidFill>
                  <a:srgbClr val="343B3C"/>
                </a:solidFill>
                <a:latin typeface="Calibri Light"/>
                <a:cs typeface="Calibri Light"/>
              </a:rPr>
              <a:t>report is intended to</a:t>
            </a:r>
            <a:r>
              <a:rPr sz="1000" b="0" spc="-5" dirty="0">
                <a:solidFill>
                  <a:srgbClr val="343B3C"/>
                </a:solidFill>
                <a:latin typeface="Calibri Light"/>
                <a:cs typeface="Calibri Light"/>
              </a:rPr>
              <a:t> </a:t>
            </a:r>
            <a:r>
              <a:rPr sz="1000" b="0" dirty="0">
                <a:solidFill>
                  <a:srgbClr val="343B3C"/>
                </a:solidFill>
                <a:latin typeface="Calibri Light"/>
                <a:cs typeface="Calibri Light"/>
              </a:rPr>
              <a:t>be nor may be construed</a:t>
            </a:r>
            <a:r>
              <a:rPr sz="1000" b="0" spc="-5" dirty="0">
                <a:solidFill>
                  <a:srgbClr val="343B3C"/>
                </a:solidFill>
                <a:latin typeface="Calibri Light"/>
                <a:cs typeface="Calibri Light"/>
              </a:rPr>
              <a:t> </a:t>
            </a:r>
            <a:r>
              <a:rPr sz="1000" b="0" dirty="0">
                <a:solidFill>
                  <a:srgbClr val="343B3C"/>
                </a:solidFill>
                <a:latin typeface="Calibri Light"/>
                <a:cs typeface="Calibri Light"/>
              </a:rPr>
              <a:t>as</a:t>
            </a:r>
            <a:r>
              <a:rPr sz="1000" b="0" spc="-5" dirty="0">
                <a:solidFill>
                  <a:srgbClr val="343B3C"/>
                </a:solidFill>
                <a:latin typeface="Calibri Light"/>
                <a:cs typeface="Calibri Light"/>
              </a:rPr>
              <a:t> </a:t>
            </a:r>
            <a:r>
              <a:rPr sz="1000" b="0" dirty="0">
                <a:solidFill>
                  <a:srgbClr val="343B3C"/>
                </a:solidFill>
                <a:latin typeface="Calibri Light"/>
                <a:cs typeface="Calibri Light"/>
              </a:rPr>
              <a:t>a profit </a:t>
            </a:r>
            <a:r>
              <a:rPr sz="1000" b="0" spc="-10" dirty="0">
                <a:solidFill>
                  <a:srgbClr val="343B3C"/>
                </a:solidFill>
                <a:latin typeface="Calibri Light"/>
                <a:cs typeface="Calibri Light"/>
              </a:rPr>
              <a:t>forecast</a:t>
            </a:r>
            <a:r>
              <a:rPr sz="1000" b="0" dirty="0">
                <a:solidFill>
                  <a:srgbClr val="343B3C"/>
                </a:solidFill>
                <a:latin typeface="Calibri Light"/>
                <a:cs typeface="Calibri Light"/>
              </a:rPr>
              <a:t> and</a:t>
            </a:r>
            <a:r>
              <a:rPr sz="1000" b="0" spc="-5" dirty="0">
                <a:solidFill>
                  <a:srgbClr val="343B3C"/>
                </a:solidFill>
                <a:latin typeface="Calibri Light"/>
                <a:cs typeface="Calibri Light"/>
              </a:rPr>
              <a:t> </a:t>
            </a:r>
            <a:r>
              <a:rPr sz="1000" b="0" dirty="0">
                <a:solidFill>
                  <a:srgbClr val="343B3C"/>
                </a:solidFill>
                <a:latin typeface="Calibri Light"/>
                <a:cs typeface="Calibri Light"/>
              </a:rPr>
              <a:t>there</a:t>
            </a:r>
            <a:r>
              <a:rPr sz="1000" b="0" spc="-5" dirty="0">
                <a:solidFill>
                  <a:srgbClr val="343B3C"/>
                </a:solidFill>
                <a:latin typeface="Calibri Light"/>
                <a:cs typeface="Calibri Light"/>
              </a:rPr>
              <a:t> </a:t>
            </a:r>
            <a:r>
              <a:rPr sz="1000" b="0" dirty="0">
                <a:solidFill>
                  <a:srgbClr val="343B3C"/>
                </a:solidFill>
                <a:latin typeface="Calibri Light"/>
                <a:cs typeface="Calibri Light"/>
              </a:rPr>
              <a:t>can be no </a:t>
            </a:r>
            <a:r>
              <a:rPr sz="1000" b="0" spc="-10" dirty="0">
                <a:solidFill>
                  <a:srgbClr val="343B3C"/>
                </a:solidFill>
                <a:latin typeface="Calibri Light"/>
                <a:cs typeface="Calibri Light"/>
              </a:rPr>
              <a:t>assurance </a:t>
            </a:r>
            <a:r>
              <a:rPr sz="1000" b="0" dirty="0">
                <a:solidFill>
                  <a:srgbClr val="343B3C"/>
                </a:solidFill>
                <a:latin typeface="Calibri Light"/>
                <a:cs typeface="Calibri Light"/>
              </a:rPr>
              <a:t>that</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20" dirty="0">
                <a:solidFill>
                  <a:srgbClr val="343B3C"/>
                </a:solidFill>
                <a:latin typeface="Calibri Light"/>
                <a:cs typeface="Calibri Light"/>
              </a:rPr>
              <a:t> </a:t>
            </a:r>
            <a:r>
              <a:rPr sz="1000" b="0" dirty="0">
                <a:solidFill>
                  <a:srgbClr val="343B3C"/>
                </a:solidFill>
                <a:latin typeface="Calibri Light"/>
                <a:cs typeface="Calibri Light"/>
              </a:rPr>
              <a:t>assumptions</a:t>
            </a:r>
            <a:r>
              <a:rPr sz="1000" b="0" spc="-15" dirty="0">
                <a:solidFill>
                  <a:srgbClr val="343B3C"/>
                </a:solidFill>
                <a:latin typeface="Calibri Light"/>
                <a:cs typeface="Calibri Light"/>
              </a:rPr>
              <a:t> </a:t>
            </a:r>
            <a:r>
              <a:rPr sz="1000" b="0" dirty="0">
                <a:solidFill>
                  <a:srgbClr val="343B3C"/>
                </a:solidFill>
                <a:latin typeface="Calibri Light"/>
                <a:cs typeface="Calibri Light"/>
              </a:rPr>
              <a:t>described</a:t>
            </a:r>
            <a:r>
              <a:rPr sz="1000" b="0" spc="-20" dirty="0">
                <a:solidFill>
                  <a:srgbClr val="343B3C"/>
                </a:solidFill>
                <a:latin typeface="Calibri Light"/>
                <a:cs typeface="Calibri Light"/>
              </a:rPr>
              <a:t> </a:t>
            </a:r>
            <a:r>
              <a:rPr sz="1000" b="0" dirty="0">
                <a:solidFill>
                  <a:srgbClr val="343B3C"/>
                </a:solidFill>
                <a:latin typeface="Calibri Light"/>
                <a:cs typeface="Calibri Light"/>
              </a:rPr>
              <a:t>herein,</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20" dirty="0">
                <a:solidFill>
                  <a:srgbClr val="343B3C"/>
                </a:solidFill>
                <a:latin typeface="Calibri Light"/>
                <a:cs typeface="Calibri Light"/>
              </a:rPr>
              <a:t> </a:t>
            </a:r>
            <a:r>
              <a:rPr sz="1000" b="0" dirty="0">
                <a:solidFill>
                  <a:srgbClr val="343B3C"/>
                </a:solidFill>
                <a:latin typeface="Calibri Light"/>
                <a:cs typeface="Calibri Light"/>
              </a:rPr>
              <a:t>returns</a:t>
            </a:r>
            <a:r>
              <a:rPr sz="1000" b="0" spc="-20" dirty="0">
                <a:solidFill>
                  <a:srgbClr val="343B3C"/>
                </a:solidFill>
                <a:latin typeface="Calibri Light"/>
                <a:cs typeface="Calibri Light"/>
              </a:rPr>
              <a:t> </a:t>
            </a:r>
            <a:r>
              <a:rPr sz="1000" b="0" dirty="0">
                <a:solidFill>
                  <a:srgbClr val="343B3C"/>
                </a:solidFill>
                <a:latin typeface="Calibri Light"/>
                <a:cs typeface="Calibri Light"/>
              </a:rPr>
              <a:t>and</a:t>
            </a:r>
            <a:r>
              <a:rPr sz="1000" b="0" spc="-20" dirty="0">
                <a:solidFill>
                  <a:srgbClr val="343B3C"/>
                </a:solidFill>
                <a:latin typeface="Calibri Light"/>
                <a:cs typeface="Calibri Light"/>
              </a:rPr>
              <a:t> </a:t>
            </a:r>
            <a:r>
              <a:rPr sz="1000" b="0" dirty="0">
                <a:solidFill>
                  <a:srgbClr val="343B3C"/>
                </a:solidFill>
                <a:latin typeface="Calibri Light"/>
                <a:cs typeface="Calibri Light"/>
              </a:rPr>
              <a:t>targets</a:t>
            </a:r>
            <a:r>
              <a:rPr sz="1000" b="0" spc="-15" dirty="0">
                <a:solidFill>
                  <a:srgbClr val="343B3C"/>
                </a:solidFill>
                <a:latin typeface="Calibri Light"/>
                <a:cs typeface="Calibri Light"/>
              </a:rPr>
              <a:t> </a:t>
            </a:r>
            <a:r>
              <a:rPr sz="1000" b="0" dirty="0">
                <a:solidFill>
                  <a:srgbClr val="343B3C"/>
                </a:solidFill>
                <a:latin typeface="Calibri Light"/>
                <a:cs typeface="Calibri Light"/>
              </a:rPr>
              <a:t>(including</a:t>
            </a:r>
            <a:r>
              <a:rPr sz="1000" b="0" spc="-20" dirty="0">
                <a:solidFill>
                  <a:srgbClr val="343B3C"/>
                </a:solidFill>
                <a:latin typeface="Calibri Light"/>
                <a:cs typeface="Calibri Light"/>
              </a:rPr>
              <a:t> </a:t>
            </a:r>
            <a:r>
              <a:rPr sz="1000" b="0" dirty="0">
                <a:solidFill>
                  <a:srgbClr val="343B3C"/>
                </a:solidFill>
                <a:latin typeface="Calibri Light"/>
                <a:cs typeface="Calibri Light"/>
              </a:rPr>
              <a:t>without</a:t>
            </a:r>
            <a:r>
              <a:rPr sz="1000" b="0" spc="-20" dirty="0">
                <a:solidFill>
                  <a:srgbClr val="343B3C"/>
                </a:solidFill>
                <a:latin typeface="Calibri Light"/>
                <a:cs typeface="Calibri Light"/>
              </a:rPr>
              <a:t> </a:t>
            </a:r>
            <a:r>
              <a:rPr sz="1000" b="0" dirty="0">
                <a:solidFill>
                  <a:srgbClr val="343B3C"/>
                </a:solidFill>
                <a:latin typeface="Calibri Light"/>
                <a:cs typeface="Calibri Light"/>
              </a:rPr>
              <a:t>limitation</a:t>
            </a:r>
            <a:r>
              <a:rPr sz="1000" b="0" spc="-15" dirty="0">
                <a:solidFill>
                  <a:srgbClr val="343B3C"/>
                </a:solidFill>
                <a:latin typeface="Calibri Light"/>
                <a:cs typeface="Calibri Light"/>
              </a:rPr>
              <a:t> </a:t>
            </a:r>
            <a:r>
              <a:rPr sz="1000" b="0" dirty="0">
                <a:solidFill>
                  <a:srgbClr val="343B3C"/>
                </a:solidFill>
                <a:latin typeface="Calibri Light"/>
                <a:cs typeface="Calibri Light"/>
              </a:rPr>
              <a:t>target</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portfolio</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composition) indicated</a:t>
            </a:r>
            <a:r>
              <a:rPr sz="1000" b="0" spc="-15" dirty="0">
                <a:solidFill>
                  <a:srgbClr val="343B3C"/>
                </a:solidFill>
                <a:latin typeface="Calibri Light"/>
                <a:cs typeface="Calibri Light"/>
              </a:rPr>
              <a:t> </a:t>
            </a:r>
            <a:r>
              <a:rPr sz="1000" b="0" dirty="0">
                <a:solidFill>
                  <a:srgbClr val="343B3C"/>
                </a:solidFill>
                <a:latin typeface="Calibri Light"/>
                <a:cs typeface="Calibri Light"/>
              </a:rPr>
              <a:t>herein</a:t>
            </a:r>
            <a:r>
              <a:rPr sz="1000" b="0" spc="-15" dirty="0">
                <a:solidFill>
                  <a:srgbClr val="343B3C"/>
                </a:solidFill>
                <a:latin typeface="Calibri Light"/>
                <a:cs typeface="Calibri Light"/>
              </a:rPr>
              <a:t> </a:t>
            </a:r>
            <a:r>
              <a:rPr sz="1000" b="0" spc="-20" dirty="0">
                <a:solidFill>
                  <a:srgbClr val="343B3C"/>
                </a:solidFill>
                <a:latin typeface="Calibri Light"/>
                <a:cs typeface="Calibri Light"/>
              </a:rPr>
              <a:t>will </a:t>
            </a:r>
            <a:r>
              <a:rPr sz="1000" b="0" dirty="0">
                <a:solidFill>
                  <a:srgbClr val="343B3C"/>
                </a:solidFill>
                <a:latin typeface="Calibri Light"/>
                <a:cs typeface="Calibri Light"/>
              </a:rPr>
              <a:t>be</a:t>
            </a:r>
            <a:r>
              <a:rPr sz="1000" b="0" spc="-30" dirty="0">
                <a:solidFill>
                  <a:srgbClr val="343B3C"/>
                </a:solidFill>
                <a:latin typeface="Calibri Light"/>
                <a:cs typeface="Calibri Light"/>
              </a:rPr>
              <a:t> </a:t>
            </a:r>
            <a:r>
              <a:rPr sz="1000" b="0" spc="-10" dirty="0">
                <a:solidFill>
                  <a:srgbClr val="343B3C"/>
                </a:solidFill>
                <a:latin typeface="Calibri Light"/>
                <a:cs typeface="Calibri Light"/>
              </a:rPr>
              <a:t>achieved.</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views</a:t>
            </a:r>
            <a:r>
              <a:rPr sz="1000" b="0" spc="-15" dirty="0">
                <a:solidFill>
                  <a:srgbClr val="343B3C"/>
                </a:solidFill>
                <a:latin typeface="Calibri Light"/>
                <a:cs typeface="Calibri Light"/>
              </a:rPr>
              <a:t> </a:t>
            </a:r>
            <a:r>
              <a:rPr sz="1000" b="0" dirty="0">
                <a:solidFill>
                  <a:srgbClr val="343B3C"/>
                </a:solidFill>
                <a:latin typeface="Calibri Light"/>
                <a:cs typeface="Calibri Light"/>
              </a:rPr>
              <a:t>and</a:t>
            </a:r>
            <a:r>
              <a:rPr sz="1000" b="0" spc="-20" dirty="0">
                <a:solidFill>
                  <a:srgbClr val="343B3C"/>
                </a:solidFill>
                <a:latin typeface="Calibri Light"/>
                <a:cs typeface="Calibri Light"/>
              </a:rPr>
              <a:t> </a:t>
            </a:r>
            <a:r>
              <a:rPr sz="1000" b="0" dirty="0">
                <a:solidFill>
                  <a:srgbClr val="343B3C"/>
                </a:solidFill>
                <a:latin typeface="Calibri Light"/>
                <a:cs typeface="Calibri Light"/>
              </a:rPr>
              <a:t>opinions</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expressed</a:t>
            </a:r>
            <a:r>
              <a:rPr sz="1000" b="0" spc="-15" dirty="0">
                <a:solidFill>
                  <a:srgbClr val="343B3C"/>
                </a:solidFill>
                <a:latin typeface="Calibri Light"/>
                <a:cs typeface="Calibri Light"/>
              </a:rPr>
              <a:t> </a:t>
            </a:r>
            <a:r>
              <a:rPr sz="1000" b="0" dirty="0">
                <a:solidFill>
                  <a:srgbClr val="343B3C"/>
                </a:solidFill>
                <a:latin typeface="Calibri Light"/>
                <a:cs typeface="Calibri Light"/>
              </a:rPr>
              <a:t>herein</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include</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forward-</a:t>
            </a:r>
            <a:r>
              <a:rPr sz="1000" b="0" dirty="0">
                <a:solidFill>
                  <a:srgbClr val="343B3C"/>
                </a:solidFill>
                <a:latin typeface="Calibri Light"/>
                <a:cs typeface="Calibri Light"/>
              </a:rPr>
              <a:t>looking</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statements</a:t>
            </a:r>
            <a:r>
              <a:rPr sz="1000" b="0" spc="-15" dirty="0">
                <a:solidFill>
                  <a:srgbClr val="343B3C"/>
                </a:solidFill>
                <a:latin typeface="Calibri Light"/>
                <a:cs typeface="Calibri Light"/>
              </a:rPr>
              <a:t> </a:t>
            </a:r>
            <a:r>
              <a:rPr sz="1000" b="0" dirty="0">
                <a:solidFill>
                  <a:srgbClr val="343B3C"/>
                </a:solidFill>
                <a:latin typeface="Calibri Light"/>
                <a:cs typeface="Calibri Light"/>
              </a:rPr>
              <a:t>which</a:t>
            </a:r>
            <a:r>
              <a:rPr sz="1000" b="0" spc="-15" dirty="0">
                <a:solidFill>
                  <a:srgbClr val="343B3C"/>
                </a:solidFill>
                <a:latin typeface="Calibri Light"/>
                <a:cs typeface="Calibri Light"/>
              </a:rPr>
              <a:t> </a:t>
            </a:r>
            <a:r>
              <a:rPr sz="1000" b="0" dirty="0">
                <a:solidFill>
                  <a:srgbClr val="343B3C"/>
                </a:solidFill>
                <a:latin typeface="Calibri Light"/>
                <a:cs typeface="Calibri Light"/>
              </a:rPr>
              <a:t>may</a:t>
            </a:r>
            <a:r>
              <a:rPr sz="1000" b="0" spc="-15" dirty="0">
                <a:solidFill>
                  <a:srgbClr val="343B3C"/>
                </a:solidFill>
                <a:latin typeface="Calibri Light"/>
                <a:cs typeface="Calibri Light"/>
              </a:rPr>
              <a:t> </a:t>
            </a:r>
            <a:r>
              <a:rPr sz="1000" b="0" dirty="0">
                <a:solidFill>
                  <a:srgbClr val="343B3C"/>
                </a:solidFill>
                <a:latin typeface="Calibri Light"/>
                <a:cs typeface="Calibri Light"/>
              </a:rPr>
              <a:t>or</a:t>
            </a:r>
            <a:r>
              <a:rPr sz="1000" b="0" spc="-20" dirty="0">
                <a:solidFill>
                  <a:srgbClr val="343B3C"/>
                </a:solidFill>
                <a:latin typeface="Calibri Light"/>
                <a:cs typeface="Calibri Light"/>
              </a:rPr>
              <a:t> </a:t>
            </a:r>
            <a:r>
              <a:rPr sz="1000" b="0" dirty="0">
                <a:solidFill>
                  <a:srgbClr val="343B3C"/>
                </a:solidFill>
                <a:latin typeface="Calibri Light"/>
                <a:cs typeface="Calibri Light"/>
              </a:rPr>
              <a:t>may</a:t>
            </a:r>
            <a:r>
              <a:rPr sz="1000" b="0" spc="-15" dirty="0">
                <a:solidFill>
                  <a:srgbClr val="343B3C"/>
                </a:solidFill>
                <a:latin typeface="Calibri Light"/>
                <a:cs typeface="Calibri Light"/>
              </a:rPr>
              <a:t> </a:t>
            </a:r>
            <a:r>
              <a:rPr sz="1000" b="0" dirty="0">
                <a:solidFill>
                  <a:srgbClr val="343B3C"/>
                </a:solidFill>
                <a:latin typeface="Calibri Light"/>
                <a:cs typeface="Calibri Light"/>
              </a:rPr>
              <a:t>not</a:t>
            </a:r>
            <a:r>
              <a:rPr sz="1000" b="0" spc="-15" dirty="0">
                <a:solidFill>
                  <a:srgbClr val="343B3C"/>
                </a:solidFill>
                <a:latin typeface="Calibri Light"/>
                <a:cs typeface="Calibri Light"/>
              </a:rPr>
              <a:t> </a:t>
            </a:r>
            <a:r>
              <a:rPr sz="1000" b="0" dirty="0">
                <a:solidFill>
                  <a:srgbClr val="343B3C"/>
                </a:solidFill>
                <a:latin typeface="Calibri Light"/>
                <a:cs typeface="Calibri Light"/>
              </a:rPr>
              <a:t>be</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accurate.</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Forward-looking </a:t>
            </a:r>
            <a:r>
              <a:rPr sz="1000" b="0" dirty="0">
                <a:solidFill>
                  <a:srgbClr val="343B3C"/>
                </a:solidFill>
                <a:latin typeface="Calibri Light"/>
                <a:cs typeface="Calibri Light"/>
              </a:rPr>
              <a:t>statements</a:t>
            </a:r>
            <a:r>
              <a:rPr sz="1000" b="0" spc="40" dirty="0">
                <a:solidFill>
                  <a:srgbClr val="343B3C"/>
                </a:solidFill>
                <a:latin typeface="Calibri Light"/>
                <a:cs typeface="Calibri Light"/>
              </a:rPr>
              <a:t> </a:t>
            </a:r>
            <a:r>
              <a:rPr sz="1000" b="0" dirty="0">
                <a:solidFill>
                  <a:srgbClr val="343B3C"/>
                </a:solidFill>
                <a:latin typeface="Calibri Light"/>
                <a:cs typeface="Calibri Light"/>
              </a:rPr>
              <a:t>can</a:t>
            </a:r>
            <a:r>
              <a:rPr sz="1000" b="0" spc="45" dirty="0">
                <a:solidFill>
                  <a:srgbClr val="343B3C"/>
                </a:solidFill>
                <a:latin typeface="Calibri Light"/>
                <a:cs typeface="Calibri Light"/>
              </a:rPr>
              <a:t> </a:t>
            </a:r>
            <a:r>
              <a:rPr sz="1000" b="0" dirty="0">
                <a:solidFill>
                  <a:srgbClr val="343B3C"/>
                </a:solidFill>
                <a:latin typeface="Calibri Light"/>
                <a:cs typeface="Calibri Light"/>
              </a:rPr>
              <a:t>be</a:t>
            </a:r>
            <a:r>
              <a:rPr sz="1000" b="0" spc="40" dirty="0">
                <a:solidFill>
                  <a:srgbClr val="343B3C"/>
                </a:solidFill>
                <a:latin typeface="Calibri Light"/>
                <a:cs typeface="Calibri Light"/>
              </a:rPr>
              <a:t> </a:t>
            </a:r>
            <a:r>
              <a:rPr sz="1000" b="0" dirty="0">
                <a:solidFill>
                  <a:srgbClr val="343B3C"/>
                </a:solidFill>
                <a:latin typeface="Calibri Light"/>
                <a:cs typeface="Calibri Light"/>
              </a:rPr>
              <a:t>identified</a:t>
            </a:r>
            <a:r>
              <a:rPr sz="1000" b="0" spc="45" dirty="0">
                <a:solidFill>
                  <a:srgbClr val="343B3C"/>
                </a:solidFill>
                <a:latin typeface="Calibri Light"/>
                <a:cs typeface="Calibri Light"/>
              </a:rPr>
              <a:t> </a:t>
            </a:r>
            <a:r>
              <a:rPr sz="1000" b="0" dirty="0">
                <a:solidFill>
                  <a:srgbClr val="343B3C"/>
                </a:solidFill>
                <a:latin typeface="Calibri Light"/>
                <a:cs typeface="Calibri Light"/>
              </a:rPr>
              <a:t>by</a:t>
            </a:r>
            <a:r>
              <a:rPr sz="1000" b="0" spc="40" dirty="0">
                <a:solidFill>
                  <a:srgbClr val="343B3C"/>
                </a:solidFill>
                <a:latin typeface="Calibri Light"/>
                <a:cs typeface="Calibri Light"/>
              </a:rPr>
              <a:t> </a:t>
            </a:r>
            <a:r>
              <a:rPr sz="1000" b="0" dirty="0">
                <a:solidFill>
                  <a:srgbClr val="343B3C"/>
                </a:solidFill>
                <a:latin typeface="Calibri Light"/>
                <a:cs typeface="Calibri Light"/>
              </a:rPr>
              <a:t>words</a:t>
            </a:r>
            <a:r>
              <a:rPr sz="1000" b="0" spc="45" dirty="0">
                <a:solidFill>
                  <a:srgbClr val="343B3C"/>
                </a:solidFill>
                <a:latin typeface="Calibri Light"/>
                <a:cs typeface="Calibri Light"/>
              </a:rPr>
              <a:t> </a:t>
            </a:r>
            <a:r>
              <a:rPr sz="1000" b="0" dirty="0">
                <a:solidFill>
                  <a:srgbClr val="343B3C"/>
                </a:solidFill>
                <a:latin typeface="Calibri Light"/>
                <a:cs typeface="Calibri Light"/>
              </a:rPr>
              <a:t>like</a:t>
            </a:r>
            <a:r>
              <a:rPr sz="1000" b="0" spc="45" dirty="0">
                <a:solidFill>
                  <a:srgbClr val="343B3C"/>
                </a:solidFill>
                <a:latin typeface="Calibri Light"/>
                <a:cs typeface="Calibri Light"/>
              </a:rPr>
              <a:t> </a:t>
            </a:r>
            <a:r>
              <a:rPr sz="1000" b="0" spc="-10" dirty="0">
                <a:solidFill>
                  <a:srgbClr val="343B3C"/>
                </a:solidFill>
                <a:latin typeface="Calibri Light"/>
                <a:cs typeface="Calibri Light"/>
              </a:rPr>
              <a:t>’’believe’’,</a:t>
            </a:r>
            <a:r>
              <a:rPr sz="1000" b="0" spc="40" dirty="0">
                <a:solidFill>
                  <a:srgbClr val="343B3C"/>
                </a:solidFill>
                <a:latin typeface="Calibri Light"/>
                <a:cs typeface="Calibri Light"/>
              </a:rPr>
              <a:t> </a:t>
            </a:r>
            <a:r>
              <a:rPr sz="1000" b="0" spc="-10" dirty="0">
                <a:solidFill>
                  <a:srgbClr val="343B3C"/>
                </a:solidFill>
                <a:latin typeface="Calibri Light"/>
                <a:cs typeface="Calibri Light"/>
              </a:rPr>
              <a:t>‘’expect’’,</a:t>
            </a:r>
            <a:r>
              <a:rPr sz="1000" b="0" spc="45" dirty="0">
                <a:solidFill>
                  <a:srgbClr val="343B3C"/>
                </a:solidFill>
                <a:latin typeface="Calibri Light"/>
                <a:cs typeface="Calibri Light"/>
              </a:rPr>
              <a:t> </a:t>
            </a:r>
            <a:r>
              <a:rPr sz="1000" b="0" spc="-10" dirty="0">
                <a:solidFill>
                  <a:srgbClr val="343B3C"/>
                </a:solidFill>
                <a:latin typeface="Calibri Light"/>
                <a:cs typeface="Calibri Light"/>
              </a:rPr>
              <a:t>‘’anticipate’’,</a:t>
            </a:r>
            <a:r>
              <a:rPr sz="1000" b="0" spc="40" dirty="0">
                <a:solidFill>
                  <a:srgbClr val="343B3C"/>
                </a:solidFill>
                <a:latin typeface="Calibri Light"/>
                <a:cs typeface="Calibri Light"/>
              </a:rPr>
              <a:t> </a:t>
            </a:r>
            <a:r>
              <a:rPr sz="1000" b="0" dirty="0">
                <a:solidFill>
                  <a:srgbClr val="343B3C"/>
                </a:solidFill>
                <a:latin typeface="Calibri Light"/>
                <a:cs typeface="Calibri Light"/>
              </a:rPr>
              <a:t>or</a:t>
            </a:r>
            <a:r>
              <a:rPr sz="1000" b="0" spc="45" dirty="0">
                <a:solidFill>
                  <a:srgbClr val="343B3C"/>
                </a:solidFill>
                <a:latin typeface="Calibri Light"/>
                <a:cs typeface="Calibri Light"/>
              </a:rPr>
              <a:t> </a:t>
            </a:r>
            <a:r>
              <a:rPr sz="1000" b="0" dirty="0">
                <a:solidFill>
                  <a:srgbClr val="343B3C"/>
                </a:solidFill>
                <a:latin typeface="Calibri Light"/>
                <a:cs typeface="Calibri Light"/>
              </a:rPr>
              <a:t>similar</a:t>
            </a:r>
            <a:r>
              <a:rPr sz="1000" b="0" spc="40" dirty="0">
                <a:solidFill>
                  <a:srgbClr val="343B3C"/>
                </a:solidFill>
                <a:latin typeface="Calibri Light"/>
                <a:cs typeface="Calibri Light"/>
              </a:rPr>
              <a:t> </a:t>
            </a:r>
            <a:r>
              <a:rPr sz="1000" b="0" dirty="0">
                <a:solidFill>
                  <a:srgbClr val="343B3C"/>
                </a:solidFill>
                <a:latin typeface="Calibri Light"/>
                <a:cs typeface="Calibri Light"/>
              </a:rPr>
              <a:t>expressions.</a:t>
            </a:r>
            <a:r>
              <a:rPr sz="1000" b="0" spc="35" dirty="0">
                <a:solidFill>
                  <a:srgbClr val="343B3C"/>
                </a:solidFill>
                <a:latin typeface="Calibri Light"/>
                <a:cs typeface="Calibri Light"/>
              </a:rPr>
              <a:t> </a:t>
            </a:r>
            <a:r>
              <a:rPr sz="1000" b="0" dirty="0">
                <a:solidFill>
                  <a:srgbClr val="343B3C"/>
                </a:solidFill>
                <a:latin typeface="Calibri Light"/>
                <a:cs typeface="Calibri Light"/>
              </a:rPr>
              <a:t>You</a:t>
            </a:r>
            <a:r>
              <a:rPr sz="1000" b="0" spc="45" dirty="0">
                <a:solidFill>
                  <a:srgbClr val="343B3C"/>
                </a:solidFill>
                <a:latin typeface="Calibri Light"/>
                <a:cs typeface="Calibri Light"/>
              </a:rPr>
              <a:t> </a:t>
            </a:r>
            <a:r>
              <a:rPr sz="1000" b="0" dirty="0">
                <a:solidFill>
                  <a:srgbClr val="343B3C"/>
                </a:solidFill>
                <a:latin typeface="Calibri Light"/>
                <a:cs typeface="Calibri Light"/>
              </a:rPr>
              <a:t>should</a:t>
            </a:r>
            <a:r>
              <a:rPr sz="1000" b="0" spc="35" dirty="0">
                <a:solidFill>
                  <a:srgbClr val="343B3C"/>
                </a:solidFill>
                <a:latin typeface="Calibri Light"/>
                <a:cs typeface="Calibri Light"/>
              </a:rPr>
              <a:t> </a:t>
            </a:r>
            <a:r>
              <a:rPr sz="1000" b="0" dirty="0">
                <a:solidFill>
                  <a:srgbClr val="343B3C"/>
                </a:solidFill>
                <a:latin typeface="Calibri Light"/>
                <a:cs typeface="Calibri Light"/>
              </a:rPr>
              <a:t>not</a:t>
            </a:r>
            <a:r>
              <a:rPr sz="1000" b="0" spc="45" dirty="0">
                <a:solidFill>
                  <a:srgbClr val="343B3C"/>
                </a:solidFill>
                <a:latin typeface="Calibri Light"/>
                <a:cs typeface="Calibri Light"/>
              </a:rPr>
              <a:t> </a:t>
            </a:r>
            <a:r>
              <a:rPr sz="1000" b="0" dirty="0">
                <a:solidFill>
                  <a:srgbClr val="343B3C"/>
                </a:solidFill>
                <a:latin typeface="Calibri Light"/>
                <a:cs typeface="Calibri Light"/>
              </a:rPr>
              <a:t>place</a:t>
            </a:r>
            <a:r>
              <a:rPr sz="1000" b="0" spc="40" dirty="0">
                <a:solidFill>
                  <a:srgbClr val="343B3C"/>
                </a:solidFill>
                <a:latin typeface="Calibri Light"/>
                <a:cs typeface="Calibri Light"/>
              </a:rPr>
              <a:t> </a:t>
            </a:r>
            <a:r>
              <a:rPr sz="1000" b="0" dirty="0">
                <a:solidFill>
                  <a:srgbClr val="343B3C"/>
                </a:solidFill>
                <a:latin typeface="Calibri Light"/>
                <a:cs typeface="Calibri Light"/>
              </a:rPr>
              <a:t>undue</a:t>
            </a:r>
            <a:r>
              <a:rPr sz="1000" b="0" spc="40" dirty="0">
                <a:solidFill>
                  <a:srgbClr val="343B3C"/>
                </a:solidFill>
                <a:latin typeface="Calibri Light"/>
                <a:cs typeface="Calibri Light"/>
              </a:rPr>
              <a:t> </a:t>
            </a:r>
            <a:r>
              <a:rPr sz="1000" b="0" dirty="0">
                <a:solidFill>
                  <a:srgbClr val="343B3C"/>
                </a:solidFill>
                <a:latin typeface="Calibri Light"/>
                <a:cs typeface="Calibri Light"/>
              </a:rPr>
              <a:t>reliance</a:t>
            </a:r>
            <a:r>
              <a:rPr sz="1000" b="0" spc="40" dirty="0">
                <a:solidFill>
                  <a:srgbClr val="343B3C"/>
                </a:solidFill>
                <a:latin typeface="Calibri Light"/>
                <a:cs typeface="Calibri Light"/>
              </a:rPr>
              <a:t> </a:t>
            </a:r>
            <a:r>
              <a:rPr sz="1000" b="0" spc="-25" dirty="0">
                <a:solidFill>
                  <a:srgbClr val="343B3C"/>
                </a:solidFill>
                <a:latin typeface="Calibri Light"/>
                <a:cs typeface="Calibri Light"/>
              </a:rPr>
              <a:t>on </a:t>
            </a:r>
            <a:r>
              <a:rPr sz="1000" b="0" spc="-10" dirty="0">
                <a:solidFill>
                  <a:srgbClr val="343B3C"/>
                </a:solidFill>
                <a:latin typeface="Calibri Light"/>
                <a:cs typeface="Calibri Light"/>
              </a:rPr>
              <a:t>forward-</a:t>
            </a:r>
            <a:r>
              <a:rPr sz="1000" b="0" dirty="0">
                <a:solidFill>
                  <a:srgbClr val="343B3C"/>
                </a:solidFill>
                <a:latin typeface="Calibri Light"/>
                <a:cs typeface="Calibri Light"/>
              </a:rPr>
              <a:t>looking</a:t>
            </a:r>
            <a:r>
              <a:rPr sz="1000" b="0" spc="35" dirty="0">
                <a:solidFill>
                  <a:srgbClr val="343B3C"/>
                </a:solidFill>
                <a:latin typeface="Calibri Light"/>
                <a:cs typeface="Calibri Light"/>
              </a:rPr>
              <a:t> </a:t>
            </a:r>
            <a:r>
              <a:rPr sz="1000" b="0" dirty="0">
                <a:solidFill>
                  <a:srgbClr val="343B3C"/>
                </a:solidFill>
                <a:latin typeface="Calibri Light"/>
                <a:cs typeface="Calibri Light"/>
              </a:rPr>
              <a:t>statements,</a:t>
            </a:r>
            <a:r>
              <a:rPr sz="1000" b="0" spc="35" dirty="0">
                <a:solidFill>
                  <a:srgbClr val="343B3C"/>
                </a:solidFill>
                <a:latin typeface="Calibri Light"/>
                <a:cs typeface="Calibri Light"/>
              </a:rPr>
              <a:t> </a:t>
            </a:r>
            <a:r>
              <a:rPr sz="1000" b="0" dirty="0">
                <a:solidFill>
                  <a:srgbClr val="343B3C"/>
                </a:solidFill>
                <a:latin typeface="Calibri Light"/>
                <a:cs typeface="Calibri Light"/>
              </a:rPr>
              <a:t>which</a:t>
            </a:r>
            <a:r>
              <a:rPr sz="1000" b="0" spc="40" dirty="0">
                <a:solidFill>
                  <a:srgbClr val="343B3C"/>
                </a:solidFill>
                <a:latin typeface="Calibri Light"/>
                <a:cs typeface="Calibri Light"/>
              </a:rPr>
              <a:t> </a:t>
            </a:r>
            <a:r>
              <a:rPr sz="1000" b="0" dirty="0">
                <a:solidFill>
                  <a:srgbClr val="343B3C"/>
                </a:solidFill>
                <a:latin typeface="Calibri Light"/>
                <a:cs typeface="Calibri Light"/>
              </a:rPr>
              <a:t>are</a:t>
            </a:r>
            <a:r>
              <a:rPr sz="1000" b="0" spc="35" dirty="0">
                <a:solidFill>
                  <a:srgbClr val="343B3C"/>
                </a:solidFill>
                <a:latin typeface="Calibri Light"/>
                <a:cs typeface="Calibri Light"/>
              </a:rPr>
              <a:t> </a:t>
            </a:r>
            <a:r>
              <a:rPr sz="1000" b="0" dirty="0">
                <a:solidFill>
                  <a:srgbClr val="343B3C"/>
                </a:solidFill>
                <a:latin typeface="Calibri Light"/>
                <a:cs typeface="Calibri Light"/>
              </a:rPr>
              <a:t>current</a:t>
            </a:r>
            <a:r>
              <a:rPr sz="1000" b="0" spc="40" dirty="0">
                <a:solidFill>
                  <a:srgbClr val="343B3C"/>
                </a:solidFill>
                <a:latin typeface="Calibri Light"/>
                <a:cs typeface="Calibri Light"/>
              </a:rPr>
              <a:t> </a:t>
            </a:r>
            <a:r>
              <a:rPr sz="1000" b="0" dirty="0">
                <a:solidFill>
                  <a:srgbClr val="343B3C"/>
                </a:solidFill>
                <a:latin typeface="Calibri Light"/>
                <a:cs typeface="Calibri Light"/>
              </a:rPr>
              <a:t>as</a:t>
            </a:r>
            <a:r>
              <a:rPr sz="1000" b="0" spc="35" dirty="0">
                <a:solidFill>
                  <a:srgbClr val="343B3C"/>
                </a:solidFill>
                <a:latin typeface="Calibri Light"/>
                <a:cs typeface="Calibri Light"/>
              </a:rPr>
              <a:t> </a:t>
            </a:r>
            <a:r>
              <a:rPr sz="1000" b="0" dirty="0">
                <a:solidFill>
                  <a:srgbClr val="343B3C"/>
                </a:solidFill>
                <a:latin typeface="Calibri Light"/>
                <a:cs typeface="Calibri Light"/>
              </a:rPr>
              <a:t>of</a:t>
            </a:r>
            <a:r>
              <a:rPr sz="1000" b="0" spc="40" dirty="0">
                <a:solidFill>
                  <a:srgbClr val="343B3C"/>
                </a:solidFill>
                <a:latin typeface="Calibri Light"/>
                <a:cs typeface="Calibri Light"/>
              </a:rPr>
              <a:t> </a:t>
            </a:r>
            <a:r>
              <a:rPr sz="1000" b="0" dirty="0">
                <a:solidFill>
                  <a:srgbClr val="343B3C"/>
                </a:solidFill>
                <a:latin typeface="Calibri Light"/>
                <a:cs typeface="Calibri Light"/>
              </a:rPr>
              <a:t>the</a:t>
            </a:r>
            <a:r>
              <a:rPr sz="1000" b="0" spc="35" dirty="0">
                <a:solidFill>
                  <a:srgbClr val="343B3C"/>
                </a:solidFill>
                <a:latin typeface="Calibri Light"/>
                <a:cs typeface="Calibri Light"/>
              </a:rPr>
              <a:t> </a:t>
            </a:r>
            <a:r>
              <a:rPr sz="1000" b="0" dirty="0">
                <a:solidFill>
                  <a:srgbClr val="343B3C"/>
                </a:solidFill>
                <a:latin typeface="Calibri Light"/>
                <a:cs typeface="Calibri Light"/>
              </a:rPr>
              <a:t>date</a:t>
            </a:r>
            <a:r>
              <a:rPr sz="1000" b="0" spc="40" dirty="0">
                <a:solidFill>
                  <a:srgbClr val="343B3C"/>
                </a:solidFill>
                <a:latin typeface="Calibri Light"/>
                <a:cs typeface="Calibri Light"/>
              </a:rPr>
              <a:t> </a:t>
            </a:r>
            <a:r>
              <a:rPr sz="1000" b="0" dirty="0">
                <a:solidFill>
                  <a:srgbClr val="343B3C"/>
                </a:solidFill>
                <a:latin typeface="Calibri Light"/>
                <a:cs typeface="Calibri Light"/>
              </a:rPr>
              <a:t>of</a:t>
            </a:r>
            <a:r>
              <a:rPr sz="1000" b="0" spc="35" dirty="0">
                <a:solidFill>
                  <a:srgbClr val="343B3C"/>
                </a:solidFill>
                <a:latin typeface="Calibri Light"/>
                <a:cs typeface="Calibri Light"/>
              </a:rPr>
              <a:t> </a:t>
            </a:r>
            <a:r>
              <a:rPr sz="1000" b="0" dirty="0">
                <a:solidFill>
                  <a:srgbClr val="343B3C"/>
                </a:solidFill>
                <a:latin typeface="Calibri Light"/>
                <a:cs typeface="Calibri Light"/>
              </a:rPr>
              <a:t>this</a:t>
            </a:r>
            <a:r>
              <a:rPr sz="1000" b="0" spc="35" dirty="0">
                <a:solidFill>
                  <a:srgbClr val="343B3C"/>
                </a:solidFill>
                <a:latin typeface="Calibri Light"/>
                <a:cs typeface="Calibri Light"/>
              </a:rPr>
              <a:t> </a:t>
            </a:r>
            <a:r>
              <a:rPr sz="1000" b="0" dirty="0">
                <a:solidFill>
                  <a:srgbClr val="343B3C"/>
                </a:solidFill>
                <a:latin typeface="Calibri Light"/>
                <a:cs typeface="Calibri Light"/>
              </a:rPr>
              <a:t>report.</a:t>
            </a:r>
            <a:r>
              <a:rPr sz="1000" b="0" spc="35" dirty="0">
                <a:solidFill>
                  <a:srgbClr val="343B3C"/>
                </a:solidFill>
                <a:latin typeface="Calibri Light"/>
                <a:cs typeface="Calibri Light"/>
              </a:rPr>
              <a:t> </a:t>
            </a:r>
            <a:r>
              <a:rPr lang="en-US" sz="1000" b="0" dirty="0">
                <a:solidFill>
                  <a:srgbClr val="343B3C"/>
                </a:solidFill>
                <a:latin typeface="Calibri Light"/>
                <a:cs typeface="Calibri Light"/>
              </a:rPr>
              <a:t>BNPP AM</a:t>
            </a:r>
            <a:r>
              <a:rPr sz="1000" b="0" spc="35" dirty="0">
                <a:solidFill>
                  <a:srgbClr val="343B3C"/>
                </a:solidFill>
                <a:latin typeface="Calibri Light"/>
                <a:cs typeface="Calibri Light"/>
              </a:rPr>
              <a:t> </a:t>
            </a:r>
            <a:r>
              <a:rPr sz="1000" b="0" dirty="0">
                <a:solidFill>
                  <a:srgbClr val="343B3C"/>
                </a:solidFill>
                <a:latin typeface="Calibri Light"/>
                <a:cs typeface="Calibri Light"/>
              </a:rPr>
              <a:t>disclaims</a:t>
            </a:r>
            <a:r>
              <a:rPr sz="1000" b="0" spc="35" dirty="0">
                <a:solidFill>
                  <a:srgbClr val="343B3C"/>
                </a:solidFill>
                <a:latin typeface="Calibri Light"/>
                <a:cs typeface="Calibri Light"/>
              </a:rPr>
              <a:t> </a:t>
            </a:r>
            <a:r>
              <a:rPr sz="1000" b="0" dirty="0">
                <a:solidFill>
                  <a:srgbClr val="343B3C"/>
                </a:solidFill>
                <a:latin typeface="Calibri Light"/>
                <a:cs typeface="Calibri Light"/>
              </a:rPr>
              <a:t>any</a:t>
            </a:r>
            <a:r>
              <a:rPr sz="1000" b="0" spc="35" dirty="0">
                <a:solidFill>
                  <a:srgbClr val="343B3C"/>
                </a:solidFill>
                <a:latin typeface="Calibri Light"/>
                <a:cs typeface="Calibri Light"/>
              </a:rPr>
              <a:t> </a:t>
            </a:r>
            <a:r>
              <a:rPr sz="1000" b="0" dirty="0">
                <a:solidFill>
                  <a:srgbClr val="343B3C"/>
                </a:solidFill>
                <a:latin typeface="Calibri Light"/>
                <a:cs typeface="Calibri Light"/>
              </a:rPr>
              <a:t>obligation</a:t>
            </a:r>
            <a:r>
              <a:rPr sz="1000" b="0" spc="40" dirty="0">
                <a:solidFill>
                  <a:srgbClr val="343B3C"/>
                </a:solidFill>
                <a:latin typeface="Calibri Light"/>
                <a:cs typeface="Calibri Light"/>
              </a:rPr>
              <a:t> </a:t>
            </a:r>
            <a:r>
              <a:rPr sz="1000" b="0" dirty="0">
                <a:solidFill>
                  <a:srgbClr val="343B3C"/>
                </a:solidFill>
                <a:latin typeface="Calibri Light"/>
                <a:cs typeface="Calibri Light"/>
              </a:rPr>
              <a:t>to</a:t>
            </a:r>
            <a:r>
              <a:rPr sz="1000" b="0" spc="35" dirty="0">
                <a:solidFill>
                  <a:srgbClr val="343B3C"/>
                </a:solidFill>
                <a:latin typeface="Calibri Light"/>
                <a:cs typeface="Calibri Light"/>
              </a:rPr>
              <a:t> </a:t>
            </a:r>
            <a:r>
              <a:rPr sz="1000" b="0" dirty="0">
                <a:solidFill>
                  <a:srgbClr val="343B3C"/>
                </a:solidFill>
                <a:latin typeface="Calibri Light"/>
                <a:cs typeface="Calibri Light"/>
              </a:rPr>
              <a:t>update</a:t>
            </a:r>
            <a:r>
              <a:rPr sz="1000" b="0" spc="40" dirty="0">
                <a:solidFill>
                  <a:srgbClr val="343B3C"/>
                </a:solidFill>
                <a:latin typeface="Calibri Light"/>
                <a:cs typeface="Calibri Light"/>
              </a:rPr>
              <a:t> </a:t>
            </a:r>
            <a:r>
              <a:rPr sz="1000" b="0" dirty="0">
                <a:solidFill>
                  <a:srgbClr val="343B3C"/>
                </a:solidFill>
                <a:latin typeface="Calibri Light"/>
                <a:cs typeface="Calibri Light"/>
              </a:rPr>
              <a:t>or</a:t>
            </a:r>
            <a:r>
              <a:rPr sz="1000" b="0" spc="35" dirty="0">
                <a:solidFill>
                  <a:srgbClr val="343B3C"/>
                </a:solidFill>
                <a:latin typeface="Calibri Light"/>
                <a:cs typeface="Calibri Light"/>
              </a:rPr>
              <a:t> </a:t>
            </a:r>
            <a:r>
              <a:rPr sz="1000" b="0" dirty="0">
                <a:solidFill>
                  <a:srgbClr val="343B3C"/>
                </a:solidFill>
                <a:latin typeface="Calibri Light"/>
                <a:cs typeface="Calibri Light"/>
              </a:rPr>
              <a:t>alter</a:t>
            </a:r>
            <a:r>
              <a:rPr sz="1000" b="0" spc="40" dirty="0">
                <a:solidFill>
                  <a:srgbClr val="343B3C"/>
                </a:solidFill>
                <a:latin typeface="Calibri Light"/>
                <a:cs typeface="Calibri Light"/>
              </a:rPr>
              <a:t> </a:t>
            </a:r>
            <a:r>
              <a:rPr sz="1000" b="0" dirty="0">
                <a:solidFill>
                  <a:srgbClr val="343B3C"/>
                </a:solidFill>
                <a:latin typeface="Calibri Light"/>
                <a:cs typeface="Calibri Light"/>
              </a:rPr>
              <a:t>any</a:t>
            </a:r>
            <a:r>
              <a:rPr sz="1000" b="0" spc="35" dirty="0">
                <a:solidFill>
                  <a:srgbClr val="343B3C"/>
                </a:solidFill>
                <a:latin typeface="Calibri Light"/>
                <a:cs typeface="Calibri Light"/>
              </a:rPr>
              <a:t> </a:t>
            </a:r>
            <a:r>
              <a:rPr sz="1000" b="0" spc="-10" dirty="0">
                <a:solidFill>
                  <a:srgbClr val="343B3C"/>
                </a:solidFill>
                <a:latin typeface="Calibri Light"/>
                <a:cs typeface="Calibri Light"/>
              </a:rPr>
              <a:t>forward- </a:t>
            </a:r>
            <a:r>
              <a:rPr sz="1000" b="0" dirty="0">
                <a:solidFill>
                  <a:srgbClr val="343B3C"/>
                </a:solidFill>
                <a:latin typeface="Calibri Light"/>
                <a:cs typeface="Calibri Light"/>
              </a:rPr>
              <a:t>looking</a:t>
            </a:r>
            <a:r>
              <a:rPr sz="1000" b="0" spc="-10" dirty="0">
                <a:solidFill>
                  <a:srgbClr val="343B3C"/>
                </a:solidFill>
                <a:latin typeface="Calibri Light"/>
                <a:cs typeface="Calibri Light"/>
              </a:rPr>
              <a:t> </a:t>
            </a:r>
            <a:r>
              <a:rPr sz="1000" b="0" dirty="0">
                <a:solidFill>
                  <a:srgbClr val="343B3C"/>
                </a:solidFill>
                <a:latin typeface="Calibri Light"/>
                <a:cs typeface="Calibri Light"/>
              </a:rPr>
              <a:t>statements,</a:t>
            </a:r>
            <a:r>
              <a:rPr sz="1000" b="0" spc="-5" dirty="0">
                <a:solidFill>
                  <a:srgbClr val="343B3C"/>
                </a:solidFill>
                <a:latin typeface="Calibri Light"/>
                <a:cs typeface="Calibri Light"/>
              </a:rPr>
              <a:t> </a:t>
            </a:r>
            <a:r>
              <a:rPr sz="1000" b="0" dirty="0">
                <a:solidFill>
                  <a:srgbClr val="343B3C"/>
                </a:solidFill>
                <a:latin typeface="Calibri Light"/>
                <a:cs typeface="Calibri Light"/>
              </a:rPr>
              <a:t>whether</a:t>
            </a:r>
            <a:r>
              <a:rPr sz="1000" b="0" spc="-10" dirty="0">
                <a:solidFill>
                  <a:srgbClr val="343B3C"/>
                </a:solidFill>
                <a:latin typeface="Calibri Light"/>
                <a:cs typeface="Calibri Light"/>
              </a:rPr>
              <a:t> </a:t>
            </a:r>
            <a:r>
              <a:rPr sz="1000" b="0" dirty="0">
                <a:solidFill>
                  <a:srgbClr val="343B3C"/>
                </a:solidFill>
                <a:latin typeface="Calibri Light"/>
                <a:cs typeface="Calibri Light"/>
              </a:rPr>
              <a:t>as</a:t>
            </a:r>
            <a:r>
              <a:rPr sz="1000" b="0" spc="-5" dirty="0">
                <a:solidFill>
                  <a:srgbClr val="343B3C"/>
                </a:solidFill>
                <a:latin typeface="Calibri Light"/>
                <a:cs typeface="Calibri Light"/>
              </a:rPr>
              <a:t> </a:t>
            </a:r>
            <a:r>
              <a:rPr sz="1000" b="0" dirty="0">
                <a:solidFill>
                  <a:srgbClr val="343B3C"/>
                </a:solidFill>
                <a:latin typeface="Calibri Light"/>
                <a:cs typeface="Calibri Light"/>
              </a:rPr>
              <a:t>a</a:t>
            </a:r>
            <a:r>
              <a:rPr sz="1000" b="0" spc="-5" dirty="0">
                <a:solidFill>
                  <a:srgbClr val="343B3C"/>
                </a:solidFill>
                <a:latin typeface="Calibri Light"/>
                <a:cs typeface="Calibri Light"/>
              </a:rPr>
              <a:t> </a:t>
            </a:r>
            <a:r>
              <a:rPr sz="1000" b="0" dirty="0">
                <a:solidFill>
                  <a:srgbClr val="343B3C"/>
                </a:solidFill>
                <a:latin typeface="Calibri Light"/>
                <a:cs typeface="Calibri Light"/>
              </a:rPr>
              <a:t>result</a:t>
            </a:r>
            <a:r>
              <a:rPr sz="1000" b="0" spc="-10" dirty="0">
                <a:solidFill>
                  <a:srgbClr val="343B3C"/>
                </a:solidFill>
                <a:latin typeface="Calibri Light"/>
                <a:cs typeface="Calibri Light"/>
              </a:rPr>
              <a:t> </a:t>
            </a:r>
            <a:r>
              <a:rPr sz="1000" b="0" dirty="0">
                <a:solidFill>
                  <a:srgbClr val="343B3C"/>
                </a:solidFill>
                <a:latin typeface="Calibri Light"/>
                <a:cs typeface="Calibri Light"/>
              </a:rPr>
              <a:t>of</a:t>
            </a:r>
            <a:r>
              <a:rPr sz="1000" b="0" spc="-5" dirty="0">
                <a:solidFill>
                  <a:srgbClr val="343B3C"/>
                </a:solidFill>
                <a:latin typeface="Calibri Light"/>
                <a:cs typeface="Calibri Light"/>
              </a:rPr>
              <a:t> </a:t>
            </a:r>
            <a:r>
              <a:rPr sz="1000" b="0" dirty="0">
                <a:solidFill>
                  <a:srgbClr val="343B3C"/>
                </a:solidFill>
                <a:latin typeface="Calibri Light"/>
                <a:cs typeface="Calibri Light"/>
              </a:rPr>
              <a:t>new</a:t>
            </a:r>
            <a:r>
              <a:rPr sz="1000" b="0" spc="-10" dirty="0">
                <a:solidFill>
                  <a:srgbClr val="343B3C"/>
                </a:solidFill>
                <a:latin typeface="Calibri Light"/>
                <a:cs typeface="Calibri Light"/>
              </a:rPr>
              <a:t> information,</a:t>
            </a:r>
            <a:r>
              <a:rPr sz="1000" b="0" spc="-5" dirty="0">
                <a:solidFill>
                  <a:srgbClr val="343B3C"/>
                </a:solidFill>
                <a:latin typeface="Calibri Light"/>
                <a:cs typeface="Calibri Light"/>
              </a:rPr>
              <a:t> </a:t>
            </a:r>
            <a:r>
              <a:rPr sz="1000" b="0" dirty="0">
                <a:solidFill>
                  <a:srgbClr val="343B3C"/>
                </a:solidFill>
                <a:latin typeface="Calibri Light"/>
                <a:cs typeface="Calibri Light"/>
              </a:rPr>
              <a:t>future</a:t>
            </a:r>
            <a:r>
              <a:rPr sz="1000" b="0" spc="-5" dirty="0">
                <a:solidFill>
                  <a:srgbClr val="343B3C"/>
                </a:solidFill>
                <a:latin typeface="Calibri Light"/>
                <a:cs typeface="Calibri Light"/>
              </a:rPr>
              <a:t> </a:t>
            </a:r>
            <a:r>
              <a:rPr sz="1000" b="0" dirty="0">
                <a:solidFill>
                  <a:srgbClr val="343B3C"/>
                </a:solidFill>
                <a:latin typeface="Calibri Light"/>
                <a:cs typeface="Calibri Light"/>
              </a:rPr>
              <a:t>events</a:t>
            </a:r>
            <a:r>
              <a:rPr sz="1000" b="0" spc="-10" dirty="0">
                <a:solidFill>
                  <a:srgbClr val="343B3C"/>
                </a:solidFill>
                <a:latin typeface="Calibri Light"/>
                <a:cs typeface="Calibri Light"/>
              </a:rPr>
              <a:t> </a:t>
            </a:r>
            <a:r>
              <a:rPr sz="1000" b="0" dirty="0">
                <a:solidFill>
                  <a:srgbClr val="343B3C"/>
                </a:solidFill>
                <a:latin typeface="Calibri Light"/>
                <a:cs typeface="Calibri Light"/>
              </a:rPr>
              <a:t>or</a:t>
            </a:r>
            <a:r>
              <a:rPr sz="1000" b="0" spc="-5" dirty="0">
                <a:solidFill>
                  <a:srgbClr val="343B3C"/>
                </a:solidFill>
                <a:latin typeface="Calibri Light"/>
                <a:cs typeface="Calibri Light"/>
              </a:rPr>
              <a:t> </a:t>
            </a:r>
            <a:r>
              <a:rPr sz="1000" b="0" dirty="0">
                <a:solidFill>
                  <a:srgbClr val="343B3C"/>
                </a:solidFill>
                <a:latin typeface="Calibri Light"/>
                <a:cs typeface="Calibri Light"/>
              </a:rPr>
              <a:t>otherwise.</a:t>
            </a:r>
            <a:r>
              <a:rPr sz="1000" b="0" spc="-5" dirty="0">
                <a:solidFill>
                  <a:srgbClr val="343B3C"/>
                </a:solidFill>
                <a:latin typeface="Calibri Light"/>
                <a:cs typeface="Calibri Light"/>
              </a:rPr>
              <a:t> </a:t>
            </a:r>
            <a:r>
              <a:rPr sz="1000" b="0" dirty="0">
                <a:solidFill>
                  <a:srgbClr val="343B3C"/>
                </a:solidFill>
                <a:latin typeface="Calibri Light"/>
                <a:cs typeface="Calibri Light"/>
              </a:rPr>
              <a:t>The</a:t>
            </a:r>
            <a:r>
              <a:rPr sz="1000" b="0" spc="-10" dirty="0">
                <a:solidFill>
                  <a:srgbClr val="343B3C"/>
                </a:solidFill>
                <a:latin typeface="Calibri Light"/>
                <a:cs typeface="Calibri Light"/>
              </a:rPr>
              <a:t> </a:t>
            </a:r>
            <a:r>
              <a:rPr sz="1000" b="0" dirty="0">
                <a:solidFill>
                  <a:srgbClr val="343B3C"/>
                </a:solidFill>
                <a:latin typeface="Calibri Light"/>
                <a:cs typeface="Calibri Light"/>
              </a:rPr>
              <a:t>valuation</a:t>
            </a:r>
            <a:r>
              <a:rPr sz="1000" b="0" spc="-5" dirty="0">
                <a:solidFill>
                  <a:srgbClr val="343B3C"/>
                </a:solidFill>
                <a:latin typeface="Calibri Light"/>
                <a:cs typeface="Calibri Light"/>
              </a:rPr>
              <a:t> </a:t>
            </a:r>
            <a:r>
              <a:rPr sz="1000" b="0" dirty="0">
                <a:solidFill>
                  <a:srgbClr val="343B3C"/>
                </a:solidFill>
                <a:latin typeface="Calibri Light"/>
                <a:cs typeface="Calibri Light"/>
              </a:rPr>
              <a:t>of</a:t>
            </a:r>
            <a:r>
              <a:rPr sz="1000" b="0" spc="-10" dirty="0">
                <a:solidFill>
                  <a:srgbClr val="343B3C"/>
                </a:solidFill>
                <a:latin typeface="Calibri Light"/>
                <a:cs typeface="Calibri Light"/>
              </a:rPr>
              <a:t> </a:t>
            </a:r>
            <a:r>
              <a:rPr sz="1000" b="0" dirty="0">
                <a:solidFill>
                  <a:srgbClr val="343B3C"/>
                </a:solidFill>
                <a:latin typeface="Calibri Light"/>
                <a:cs typeface="Calibri Light"/>
              </a:rPr>
              <a:t>financial</a:t>
            </a:r>
            <a:r>
              <a:rPr sz="1000" b="0" spc="-5" dirty="0">
                <a:solidFill>
                  <a:srgbClr val="343B3C"/>
                </a:solidFill>
                <a:latin typeface="Calibri Light"/>
                <a:cs typeface="Calibri Light"/>
              </a:rPr>
              <a:t> </a:t>
            </a:r>
            <a:r>
              <a:rPr sz="1000" b="0" dirty="0">
                <a:solidFill>
                  <a:srgbClr val="343B3C"/>
                </a:solidFill>
                <a:latin typeface="Calibri Light"/>
                <a:cs typeface="Calibri Light"/>
              </a:rPr>
              <a:t>assets</a:t>
            </a:r>
            <a:r>
              <a:rPr sz="1000" b="0" spc="-5" dirty="0">
                <a:solidFill>
                  <a:srgbClr val="343B3C"/>
                </a:solidFill>
                <a:latin typeface="Calibri Light"/>
                <a:cs typeface="Calibri Light"/>
              </a:rPr>
              <a:t> </a:t>
            </a:r>
            <a:r>
              <a:rPr sz="1000" b="0" dirty="0">
                <a:solidFill>
                  <a:srgbClr val="343B3C"/>
                </a:solidFill>
                <a:latin typeface="Calibri Light"/>
                <a:cs typeface="Calibri Light"/>
              </a:rPr>
              <a:t>can</a:t>
            </a:r>
            <a:r>
              <a:rPr sz="1000" b="0" spc="-10" dirty="0">
                <a:solidFill>
                  <a:srgbClr val="343B3C"/>
                </a:solidFill>
                <a:latin typeface="Calibri Light"/>
                <a:cs typeface="Calibri Light"/>
              </a:rPr>
              <a:t> </a:t>
            </a:r>
            <a:r>
              <a:rPr sz="1000" b="0" dirty="0">
                <a:solidFill>
                  <a:srgbClr val="343B3C"/>
                </a:solidFill>
                <a:latin typeface="Calibri Light"/>
                <a:cs typeface="Calibri Light"/>
              </a:rPr>
              <a:t>vary</a:t>
            </a:r>
            <a:r>
              <a:rPr sz="1000" b="0" spc="-5" dirty="0">
                <a:solidFill>
                  <a:srgbClr val="343B3C"/>
                </a:solidFill>
                <a:latin typeface="Calibri Light"/>
                <a:cs typeface="Calibri Light"/>
              </a:rPr>
              <a:t> </a:t>
            </a:r>
            <a:r>
              <a:rPr sz="1000" b="0" spc="-10" dirty="0">
                <a:solidFill>
                  <a:srgbClr val="343B3C"/>
                </a:solidFill>
                <a:latin typeface="Calibri Light"/>
                <a:cs typeface="Calibri Light"/>
              </a:rPr>
              <a:t>significantly </a:t>
            </a:r>
            <a:r>
              <a:rPr sz="1000" b="0" dirty="0">
                <a:solidFill>
                  <a:srgbClr val="343B3C"/>
                </a:solidFill>
                <a:latin typeface="Calibri Light"/>
                <a:cs typeface="Calibri Light"/>
              </a:rPr>
              <a:t>from</a:t>
            </a:r>
            <a:r>
              <a:rPr sz="1000" b="0" spc="40" dirty="0">
                <a:solidFill>
                  <a:srgbClr val="343B3C"/>
                </a:solidFill>
                <a:latin typeface="Calibri Light"/>
                <a:cs typeface="Calibri Light"/>
              </a:rPr>
              <a:t> </a:t>
            </a:r>
            <a:r>
              <a:rPr sz="1000" b="0" dirty="0">
                <a:solidFill>
                  <a:srgbClr val="343B3C"/>
                </a:solidFill>
                <a:latin typeface="Calibri Light"/>
                <a:cs typeface="Calibri Light"/>
              </a:rPr>
              <a:t>the</a:t>
            </a:r>
            <a:r>
              <a:rPr sz="1000" b="0" spc="40" dirty="0">
                <a:solidFill>
                  <a:srgbClr val="343B3C"/>
                </a:solidFill>
                <a:latin typeface="Calibri Light"/>
                <a:cs typeface="Calibri Light"/>
              </a:rPr>
              <a:t> </a:t>
            </a:r>
            <a:r>
              <a:rPr sz="1000" b="0" dirty="0">
                <a:solidFill>
                  <a:srgbClr val="343B3C"/>
                </a:solidFill>
                <a:latin typeface="Calibri Light"/>
                <a:cs typeface="Calibri Light"/>
              </a:rPr>
              <a:t>prices</a:t>
            </a:r>
            <a:r>
              <a:rPr sz="1000" b="0" spc="40" dirty="0">
                <a:solidFill>
                  <a:srgbClr val="343B3C"/>
                </a:solidFill>
                <a:latin typeface="Calibri Light"/>
                <a:cs typeface="Calibri Light"/>
              </a:rPr>
              <a:t> </a:t>
            </a:r>
            <a:r>
              <a:rPr sz="1000" b="0" dirty="0">
                <a:solidFill>
                  <a:srgbClr val="343B3C"/>
                </a:solidFill>
                <a:latin typeface="Calibri Light"/>
                <a:cs typeface="Calibri Light"/>
              </a:rPr>
              <a:t>that</a:t>
            </a:r>
            <a:r>
              <a:rPr sz="1000" b="0" spc="45" dirty="0">
                <a:solidFill>
                  <a:srgbClr val="343B3C"/>
                </a:solidFill>
                <a:latin typeface="Calibri Light"/>
                <a:cs typeface="Calibri Light"/>
              </a:rPr>
              <a:t> </a:t>
            </a:r>
            <a:r>
              <a:rPr sz="1000" b="0" dirty="0">
                <a:solidFill>
                  <a:srgbClr val="343B3C"/>
                </a:solidFill>
                <a:latin typeface="Calibri Light"/>
                <a:cs typeface="Calibri Light"/>
              </a:rPr>
              <a:t>the</a:t>
            </a:r>
            <a:r>
              <a:rPr sz="1000" b="0" spc="40" dirty="0">
                <a:solidFill>
                  <a:srgbClr val="343B3C"/>
                </a:solidFill>
                <a:latin typeface="Calibri Light"/>
                <a:cs typeface="Calibri Light"/>
              </a:rPr>
              <a:t> </a:t>
            </a:r>
            <a:r>
              <a:rPr lang="en-US" sz="1000" b="0" dirty="0">
                <a:solidFill>
                  <a:srgbClr val="343B3C"/>
                </a:solidFill>
                <a:latin typeface="Calibri Light"/>
                <a:cs typeface="Calibri Light"/>
              </a:rPr>
              <a:t>BNPP AM</a:t>
            </a:r>
            <a:r>
              <a:rPr sz="1000" b="0" spc="45" dirty="0">
                <a:solidFill>
                  <a:srgbClr val="343B3C"/>
                </a:solidFill>
                <a:latin typeface="Calibri Light"/>
                <a:cs typeface="Calibri Light"/>
              </a:rPr>
              <a:t> </a:t>
            </a:r>
            <a:r>
              <a:rPr sz="1000" b="0" dirty="0">
                <a:solidFill>
                  <a:srgbClr val="343B3C"/>
                </a:solidFill>
                <a:latin typeface="Calibri Light"/>
                <a:cs typeface="Calibri Light"/>
              </a:rPr>
              <a:t>could</a:t>
            </a:r>
            <a:r>
              <a:rPr sz="1000" b="0" spc="40" dirty="0">
                <a:solidFill>
                  <a:srgbClr val="343B3C"/>
                </a:solidFill>
                <a:latin typeface="Calibri Light"/>
                <a:cs typeface="Calibri Light"/>
              </a:rPr>
              <a:t> </a:t>
            </a:r>
            <a:r>
              <a:rPr sz="1000" b="0" dirty="0">
                <a:solidFill>
                  <a:srgbClr val="343B3C"/>
                </a:solidFill>
                <a:latin typeface="Calibri Light"/>
                <a:cs typeface="Calibri Light"/>
              </a:rPr>
              <a:t>obtain</a:t>
            </a:r>
            <a:r>
              <a:rPr sz="1000" b="0" spc="40" dirty="0">
                <a:solidFill>
                  <a:srgbClr val="343B3C"/>
                </a:solidFill>
                <a:latin typeface="Calibri Light"/>
                <a:cs typeface="Calibri Light"/>
              </a:rPr>
              <a:t> </a:t>
            </a:r>
            <a:r>
              <a:rPr sz="1000" b="0" dirty="0">
                <a:solidFill>
                  <a:srgbClr val="343B3C"/>
                </a:solidFill>
                <a:latin typeface="Calibri Light"/>
                <a:cs typeface="Calibri Light"/>
              </a:rPr>
              <a:t>if</a:t>
            </a:r>
            <a:r>
              <a:rPr sz="1000" b="0" spc="45" dirty="0">
                <a:solidFill>
                  <a:srgbClr val="343B3C"/>
                </a:solidFill>
                <a:latin typeface="Calibri Light"/>
                <a:cs typeface="Calibri Light"/>
              </a:rPr>
              <a:t> </a:t>
            </a:r>
            <a:r>
              <a:rPr sz="1000" b="0" dirty="0">
                <a:solidFill>
                  <a:srgbClr val="343B3C"/>
                </a:solidFill>
                <a:latin typeface="Calibri Light"/>
                <a:cs typeface="Calibri Light"/>
              </a:rPr>
              <a:t>it</a:t>
            </a:r>
            <a:r>
              <a:rPr sz="1000" b="0" spc="40" dirty="0">
                <a:solidFill>
                  <a:srgbClr val="343B3C"/>
                </a:solidFill>
                <a:latin typeface="Calibri Light"/>
                <a:cs typeface="Calibri Light"/>
              </a:rPr>
              <a:t> </a:t>
            </a:r>
            <a:r>
              <a:rPr sz="1000" b="0" dirty="0">
                <a:solidFill>
                  <a:srgbClr val="343B3C"/>
                </a:solidFill>
                <a:latin typeface="Calibri Light"/>
                <a:cs typeface="Calibri Light"/>
              </a:rPr>
              <a:t>sought</a:t>
            </a:r>
            <a:r>
              <a:rPr sz="1000" b="0" spc="40" dirty="0">
                <a:solidFill>
                  <a:srgbClr val="343B3C"/>
                </a:solidFill>
                <a:latin typeface="Calibri Light"/>
                <a:cs typeface="Calibri Light"/>
              </a:rPr>
              <a:t> </a:t>
            </a:r>
            <a:r>
              <a:rPr sz="1000" b="0" dirty="0">
                <a:solidFill>
                  <a:srgbClr val="343B3C"/>
                </a:solidFill>
                <a:latin typeface="Calibri Light"/>
                <a:cs typeface="Calibri Light"/>
              </a:rPr>
              <a:t>to</a:t>
            </a:r>
            <a:r>
              <a:rPr sz="1000" b="0" spc="45" dirty="0">
                <a:solidFill>
                  <a:srgbClr val="343B3C"/>
                </a:solidFill>
                <a:latin typeface="Calibri Light"/>
                <a:cs typeface="Calibri Light"/>
              </a:rPr>
              <a:t> </a:t>
            </a:r>
            <a:r>
              <a:rPr sz="1000" b="0" dirty="0">
                <a:solidFill>
                  <a:srgbClr val="343B3C"/>
                </a:solidFill>
                <a:latin typeface="Calibri Light"/>
                <a:cs typeface="Calibri Light"/>
              </a:rPr>
              <a:t>liquidate</a:t>
            </a:r>
            <a:r>
              <a:rPr sz="1000" b="0" spc="40" dirty="0">
                <a:solidFill>
                  <a:srgbClr val="343B3C"/>
                </a:solidFill>
                <a:latin typeface="Calibri Light"/>
                <a:cs typeface="Calibri Light"/>
              </a:rPr>
              <a:t> </a:t>
            </a:r>
            <a:r>
              <a:rPr sz="1000" b="0" dirty="0">
                <a:solidFill>
                  <a:srgbClr val="343B3C"/>
                </a:solidFill>
                <a:latin typeface="Calibri Light"/>
                <a:cs typeface="Calibri Light"/>
              </a:rPr>
              <a:t>the</a:t>
            </a:r>
            <a:r>
              <a:rPr sz="1000" b="0" spc="40" dirty="0">
                <a:solidFill>
                  <a:srgbClr val="343B3C"/>
                </a:solidFill>
                <a:latin typeface="Calibri Light"/>
                <a:cs typeface="Calibri Light"/>
              </a:rPr>
              <a:t> </a:t>
            </a:r>
            <a:r>
              <a:rPr sz="1000" b="0" dirty="0">
                <a:solidFill>
                  <a:srgbClr val="343B3C"/>
                </a:solidFill>
                <a:latin typeface="Calibri Light"/>
                <a:cs typeface="Calibri Light"/>
              </a:rPr>
              <a:t>positions</a:t>
            </a:r>
            <a:r>
              <a:rPr sz="1000" b="0" spc="45" dirty="0">
                <a:solidFill>
                  <a:srgbClr val="343B3C"/>
                </a:solidFill>
                <a:latin typeface="Calibri Light"/>
                <a:cs typeface="Calibri Light"/>
              </a:rPr>
              <a:t> </a:t>
            </a:r>
            <a:r>
              <a:rPr sz="1000" b="0" dirty="0">
                <a:solidFill>
                  <a:srgbClr val="343B3C"/>
                </a:solidFill>
                <a:latin typeface="Calibri Light"/>
                <a:cs typeface="Calibri Light"/>
              </a:rPr>
              <a:t>on</a:t>
            </a:r>
            <a:r>
              <a:rPr sz="1000" b="0" spc="40" dirty="0">
                <a:solidFill>
                  <a:srgbClr val="343B3C"/>
                </a:solidFill>
                <a:latin typeface="Calibri Light"/>
                <a:cs typeface="Calibri Light"/>
              </a:rPr>
              <a:t> </a:t>
            </a:r>
            <a:r>
              <a:rPr sz="1000" b="0" dirty="0">
                <a:solidFill>
                  <a:srgbClr val="343B3C"/>
                </a:solidFill>
                <a:latin typeface="Calibri Light"/>
                <a:cs typeface="Calibri Light"/>
              </a:rPr>
              <a:t>behalf</a:t>
            </a:r>
            <a:r>
              <a:rPr sz="1000" b="0" spc="40" dirty="0">
                <a:solidFill>
                  <a:srgbClr val="343B3C"/>
                </a:solidFill>
                <a:latin typeface="Calibri Light"/>
                <a:cs typeface="Calibri Light"/>
              </a:rPr>
              <a:t> </a:t>
            </a:r>
            <a:r>
              <a:rPr sz="1000" b="0" dirty="0">
                <a:solidFill>
                  <a:srgbClr val="343B3C"/>
                </a:solidFill>
                <a:latin typeface="Calibri Light"/>
                <a:cs typeface="Calibri Light"/>
              </a:rPr>
              <a:t>of</a:t>
            </a:r>
            <a:r>
              <a:rPr sz="1000" b="0" spc="45" dirty="0">
                <a:solidFill>
                  <a:srgbClr val="343B3C"/>
                </a:solidFill>
                <a:latin typeface="Calibri Light"/>
                <a:cs typeface="Calibri Light"/>
              </a:rPr>
              <a:t> </a:t>
            </a:r>
            <a:r>
              <a:rPr sz="1000" b="0" dirty="0">
                <a:solidFill>
                  <a:srgbClr val="343B3C"/>
                </a:solidFill>
                <a:latin typeface="Calibri Light"/>
                <a:cs typeface="Calibri Light"/>
              </a:rPr>
              <a:t>the</a:t>
            </a:r>
            <a:r>
              <a:rPr sz="1000" b="0" spc="40" dirty="0">
                <a:solidFill>
                  <a:srgbClr val="343B3C"/>
                </a:solidFill>
                <a:latin typeface="Calibri Light"/>
                <a:cs typeface="Calibri Light"/>
              </a:rPr>
              <a:t> </a:t>
            </a:r>
            <a:r>
              <a:rPr sz="1000" b="0" dirty="0">
                <a:solidFill>
                  <a:srgbClr val="343B3C"/>
                </a:solidFill>
                <a:latin typeface="Calibri Light"/>
                <a:cs typeface="Calibri Light"/>
              </a:rPr>
              <a:t>Company</a:t>
            </a:r>
            <a:r>
              <a:rPr sz="1000" b="0" spc="40" dirty="0">
                <a:solidFill>
                  <a:srgbClr val="343B3C"/>
                </a:solidFill>
                <a:latin typeface="Calibri Light"/>
                <a:cs typeface="Calibri Light"/>
              </a:rPr>
              <a:t> </a:t>
            </a:r>
            <a:r>
              <a:rPr sz="1000" b="0" dirty="0">
                <a:solidFill>
                  <a:srgbClr val="343B3C"/>
                </a:solidFill>
                <a:latin typeface="Calibri Light"/>
                <a:cs typeface="Calibri Light"/>
              </a:rPr>
              <a:t>due</a:t>
            </a:r>
            <a:r>
              <a:rPr sz="1000" b="0" spc="45" dirty="0">
                <a:solidFill>
                  <a:srgbClr val="343B3C"/>
                </a:solidFill>
                <a:latin typeface="Calibri Light"/>
                <a:cs typeface="Calibri Light"/>
              </a:rPr>
              <a:t> </a:t>
            </a:r>
            <a:r>
              <a:rPr sz="1000" b="0" dirty="0">
                <a:solidFill>
                  <a:srgbClr val="343B3C"/>
                </a:solidFill>
                <a:latin typeface="Calibri Light"/>
                <a:cs typeface="Calibri Light"/>
              </a:rPr>
              <a:t>to</a:t>
            </a:r>
            <a:r>
              <a:rPr sz="1000" b="0" spc="40" dirty="0">
                <a:solidFill>
                  <a:srgbClr val="343B3C"/>
                </a:solidFill>
                <a:latin typeface="Calibri Light"/>
                <a:cs typeface="Calibri Light"/>
              </a:rPr>
              <a:t> </a:t>
            </a:r>
            <a:r>
              <a:rPr sz="1000" b="0" dirty="0">
                <a:solidFill>
                  <a:srgbClr val="343B3C"/>
                </a:solidFill>
                <a:latin typeface="Calibri Light"/>
                <a:cs typeface="Calibri Light"/>
              </a:rPr>
              <a:t>market</a:t>
            </a:r>
            <a:r>
              <a:rPr sz="1000" b="0" spc="40" dirty="0">
                <a:solidFill>
                  <a:srgbClr val="343B3C"/>
                </a:solidFill>
                <a:latin typeface="Calibri Light"/>
                <a:cs typeface="Calibri Light"/>
              </a:rPr>
              <a:t> </a:t>
            </a:r>
            <a:r>
              <a:rPr sz="1000" b="0" dirty="0">
                <a:solidFill>
                  <a:srgbClr val="343B3C"/>
                </a:solidFill>
                <a:latin typeface="Calibri Light"/>
                <a:cs typeface="Calibri Light"/>
              </a:rPr>
              <a:t>conditions</a:t>
            </a:r>
            <a:r>
              <a:rPr sz="1000" b="0" spc="45" dirty="0">
                <a:solidFill>
                  <a:srgbClr val="343B3C"/>
                </a:solidFill>
                <a:latin typeface="Calibri Light"/>
                <a:cs typeface="Calibri Light"/>
              </a:rPr>
              <a:t> </a:t>
            </a:r>
            <a:r>
              <a:rPr sz="1000" b="0" spc="-25" dirty="0">
                <a:solidFill>
                  <a:srgbClr val="343B3C"/>
                </a:solidFill>
                <a:latin typeface="Calibri Light"/>
                <a:cs typeface="Calibri Light"/>
              </a:rPr>
              <a:t>and </a:t>
            </a:r>
            <a:r>
              <a:rPr sz="1000" b="0" dirty="0">
                <a:solidFill>
                  <a:srgbClr val="343B3C"/>
                </a:solidFill>
                <a:latin typeface="Calibri Light"/>
                <a:cs typeface="Calibri Light"/>
              </a:rPr>
              <a:t>general</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economic</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environment.</a:t>
            </a:r>
            <a:r>
              <a:rPr sz="1000" b="0" spc="-15" dirty="0">
                <a:solidFill>
                  <a:srgbClr val="343B3C"/>
                </a:solidFill>
                <a:latin typeface="Calibri Light"/>
                <a:cs typeface="Calibri Light"/>
              </a:rPr>
              <a:t> </a:t>
            </a:r>
            <a:r>
              <a:rPr sz="1000" b="0" dirty="0">
                <a:solidFill>
                  <a:srgbClr val="343B3C"/>
                </a:solidFill>
                <a:latin typeface="Calibri Light"/>
                <a:cs typeface="Calibri Light"/>
              </a:rPr>
              <a:t>Such</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valuations</a:t>
            </a:r>
            <a:r>
              <a:rPr sz="1000" b="0" spc="-15" dirty="0">
                <a:solidFill>
                  <a:srgbClr val="343B3C"/>
                </a:solidFill>
                <a:latin typeface="Calibri Light"/>
                <a:cs typeface="Calibri Light"/>
              </a:rPr>
              <a:t> </a:t>
            </a:r>
            <a:r>
              <a:rPr sz="1000" b="0" dirty="0">
                <a:solidFill>
                  <a:srgbClr val="343B3C"/>
                </a:solidFill>
                <a:latin typeface="Calibri Light"/>
                <a:cs typeface="Calibri Light"/>
              </a:rPr>
              <a:t>do</a:t>
            </a:r>
            <a:r>
              <a:rPr sz="1000" b="0" spc="-20" dirty="0">
                <a:solidFill>
                  <a:srgbClr val="343B3C"/>
                </a:solidFill>
                <a:latin typeface="Calibri Light"/>
                <a:cs typeface="Calibri Light"/>
              </a:rPr>
              <a:t> </a:t>
            </a:r>
            <a:r>
              <a:rPr sz="1000" b="0" dirty="0">
                <a:solidFill>
                  <a:srgbClr val="343B3C"/>
                </a:solidFill>
                <a:latin typeface="Calibri Light"/>
                <a:cs typeface="Calibri Light"/>
              </a:rPr>
              <a:t>not</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constitute</a:t>
            </a:r>
            <a:r>
              <a:rPr sz="1000" b="0" spc="-20" dirty="0">
                <a:solidFill>
                  <a:srgbClr val="343B3C"/>
                </a:solidFill>
                <a:latin typeface="Calibri Light"/>
                <a:cs typeface="Calibri Light"/>
              </a:rPr>
              <a:t> </a:t>
            </a:r>
            <a:r>
              <a:rPr sz="1000" b="0" dirty="0">
                <a:solidFill>
                  <a:srgbClr val="343B3C"/>
                </a:solidFill>
                <a:latin typeface="Calibri Light"/>
                <a:cs typeface="Calibri Light"/>
              </a:rPr>
              <a:t>a</a:t>
            </a:r>
            <a:r>
              <a:rPr sz="1000" b="0" spc="-15" dirty="0">
                <a:solidFill>
                  <a:srgbClr val="343B3C"/>
                </a:solidFill>
                <a:latin typeface="Calibri Light"/>
                <a:cs typeface="Calibri Light"/>
              </a:rPr>
              <a:t> </a:t>
            </a:r>
            <a:r>
              <a:rPr sz="1000" b="0" dirty="0">
                <a:solidFill>
                  <a:srgbClr val="343B3C"/>
                </a:solidFill>
                <a:latin typeface="Calibri Light"/>
                <a:cs typeface="Calibri Light"/>
              </a:rPr>
              <a:t>fairness</a:t>
            </a:r>
            <a:r>
              <a:rPr sz="1000" b="0" spc="-20" dirty="0">
                <a:solidFill>
                  <a:srgbClr val="343B3C"/>
                </a:solidFill>
                <a:latin typeface="Calibri Light"/>
                <a:cs typeface="Calibri Light"/>
              </a:rPr>
              <a:t> </a:t>
            </a:r>
            <a:r>
              <a:rPr sz="1000" b="0" dirty="0">
                <a:solidFill>
                  <a:srgbClr val="343B3C"/>
                </a:solidFill>
                <a:latin typeface="Calibri Light"/>
                <a:cs typeface="Calibri Light"/>
              </a:rPr>
              <a:t>or</a:t>
            </a:r>
            <a:r>
              <a:rPr sz="1000" b="0" spc="-10" dirty="0">
                <a:solidFill>
                  <a:srgbClr val="343B3C"/>
                </a:solidFill>
                <a:latin typeface="Calibri Light"/>
                <a:cs typeface="Calibri Light"/>
              </a:rPr>
              <a:t> </a:t>
            </a:r>
            <a:r>
              <a:rPr sz="1000" b="0" dirty="0">
                <a:solidFill>
                  <a:srgbClr val="343B3C"/>
                </a:solidFill>
                <a:latin typeface="Calibri Light"/>
                <a:cs typeface="Calibri Light"/>
              </a:rPr>
              <a:t>similar</a:t>
            </a:r>
            <a:r>
              <a:rPr sz="1000" b="0" spc="-20" dirty="0">
                <a:solidFill>
                  <a:srgbClr val="343B3C"/>
                </a:solidFill>
                <a:latin typeface="Calibri Light"/>
                <a:cs typeface="Calibri Light"/>
              </a:rPr>
              <a:t> </a:t>
            </a:r>
            <a:r>
              <a:rPr sz="1000" b="0" dirty="0">
                <a:solidFill>
                  <a:srgbClr val="343B3C"/>
                </a:solidFill>
                <a:latin typeface="Calibri Light"/>
                <a:cs typeface="Calibri Light"/>
              </a:rPr>
              <a:t>opinion</a:t>
            </a:r>
            <a:r>
              <a:rPr sz="1000" b="0" spc="-20" dirty="0">
                <a:solidFill>
                  <a:srgbClr val="343B3C"/>
                </a:solidFill>
                <a:latin typeface="Calibri Light"/>
                <a:cs typeface="Calibri Light"/>
              </a:rPr>
              <a:t> </a:t>
            </a:r>
            <a:r>
              <a:rPr sz="1000" b="0" dirty="0">
                <a:solidFill>
                  <a:srgbClr val="343B3C"/>
                </a:solidFill>
                <a:latin typeface="Calibri Light"/>
                <a:cs typeface="Calibri Light"/>
              </a:rPr>
              <a:t>and</a:t>
            </a:r>
            <a:r>
              <a:rPr sz="1000" b="0" spc="-15" dirty="0">
                <a:solidFill>
                  <a:srgbClr val="343B3C"/>
                </a:solidFill>
                <a:latin typeface="Calibri Light"/>
                <a:cs typeface="Calibri Light"/>
              </a:rPr>
              <a:t> </a:t>
            </a:r>
            <a:r>
              <a:rPr sz="1000" b="0" dirty="0">
                <a:solidFill>
                  <a:srgbClr val="343B3C"/>
                </a:solidFill>
                <a:latin typeface="Calibri Light"/>
                <a:cs typeface="Calibri Light"/>
              </a:rPr>
              <a:t>should</a:t>
            </a:r>
            <a:r>
              <a:rPr sz="1000" b="0" spc="-20" dirty="0">
                <a:solidFill>
                  <a:srgbClr val="343B3C"/>
                </a:solidFill>
                <a:latin typeface="Calibri Light"/>
                <a:cs typeface="Calibri Light"/>
              </a:rPr>
              <a:t> </a:t>
            </a:r>
            <a:r>
              <a:rPr sz="1000" b="0" dirty="0">
                <a:solidFill>
                  <a:srgbClr val="343B3C"/>
                </a:solidFill>
                <a:latin typeface="Calibri Light"/>
                <a:cs typeface="Calibri Light"/>
              </a:rPr>
              <a:t>not</a:t>
            </a:r>
            <a:r>
              <a:rPr sz="1000" b="0" spc="-15" dirty="0">
                <a:solidFill>
                  <a:srgbClr val="343B3C"/>
                </a:solidFill>
                <a:latin typeface="Calibri Light"/>
                <a:cs typeface="Calibri Light"/>
              </a:rPr>
              <a:t> </a:t>
            </a:r>
            <a:r>
              <a:rPr sz="1000" b="0" dirty="0">
                <a:solidFill>
                  <a:srgbClr val="343B3C"/>
                </a:solidFill>
                <a:latin typeface="Calibri Light"/>
                <a:cs typeface="Calibri Light"/>
              </a:rPr>
              <a:t>be</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regarded</a:t>
            </a:r>
            <a:r>
              <a:rPr sz="1000" b="0" spc="-15" dirty="0">
                <a:solidFill>
                  <a:srgbClr val="343B3C"/>
                </a:solidFill>
                <a:latin typeface="Calibri Light"/>
                <a:cs typeface="Calibri Light"/>
              </a:rPr>
              <a:t> </a:t>
            </a:r>
            <a:r>
              <a:rPr sz="1000" b="0" dirty="0">
                <a:solidFill>
                  <a:srgbClr val="343B3C"/>
                </a:solidFill>
                <a:latin typeface="Calibri Light"/>
                <a:cs typeface="Calibri Light"/>
              </a:rPr>
              <a:t>as</a:t>
            </a:r>
            <a:r>
              <a:rPr sz="1000" b="0" spc="-20" dirty="0">
                <a:solidFill>
                  <a:srgbClr val="343B3C"/>
                </a:solidFill>
                <a:latin typeface="Calibri Light"/>
                <a:cs typeface="Calibri Light"/>
              </a:rPr>
              <a:t> </a:t>
            </a:r>
            <a:r>
              <a:rPr sz="1000" b="0" dirty="0">
                <a:solidFill>
                  <a:srgbClr val="343B3C"/>
                </a:solidFill>
                <a:latin typeface="Calibri Light"/>
                <a:cs typeface="Calibri Light"/>
              </a:rPr>
              <a:t>such.</a:t>
            </a:r>
            <a:r>
              <a:rPr sz="1000" b="0" spc="-15" dirty="0">
                <a:solidFill>
                  <a:srgbClr val="343B3C"/>
                </a:solidFill>
                <a:latin typeface="Calibri Light"/>
                <a:cs typeface="Calibri Light"/>
              </a:rPr>
              <a:t> </a:t>
            </a:r>
            <a:r>
              <a:rPr sz="1000" b="0" dirty="0">
                <a:solidFill>
                  <a:srgbClr val="343B3C"/>
                </a:solidFill>
                <a:latin typeface="Calibri Light"/>
                <a:cs typeface="Calibri Light"/>
              </a:rPr>
              <a:t>They</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follow </a:t>
            </a:r>
            <a:r>
              <a:rPr sz="1000" b="0" dirty="0">
                <a:solidFill>
                  <a:srgbClr val="343B3C"/>
                </a:solidFill>
                <a:latin typeface="Calibri Light"/>
                <a:cs typeface="Calibri Light"/>
              </a:rPr>
              <a:t>the</a:t>
            </a:r>
            <a:r>
              <a:rPr sz="1000" b="0" spc="-20" dirty="0">
                <a:solidFill>
                  <a:srgbClr val="343B3C"/>
                </a:solidFill>
                <a:latin typeface="Calibri Light"/>
                <a:cs typeface="Calibri Light"/>
              </a:rPr>
              <a:t> </a:t>
            </a:r>
            <a:r>
              <a:rPr sz="1000" b="0" dirty="0">
                <a:solidFill>
                  <a:srgbClr val="343B3C"/>
                </a:solidFill>
                <a:latin typeface="Calibri Light"/>
                <a:cs typeface="Calibri Light"/>
              </a:rPr>
              <a:t>valuation</a:t>
            </a:r>
            <a:r>
              <a:rPr sz="1000" b="0" spc="-20" dirty="0">
                <a:solidFill>
                  <a:srgbClr val="343B3C"/>
                </a:solidFill>
                <a:latin typeface="Calibri Light"/>
                <a:cs typeface="Calibri Light"/>
              </a:rPr>
              <a:t> </a:t>
            </a:r>
            <a:r>
              <a:rPr sz="1000" b="0" dirty="0">
                <a:solidFill>
                  <a:srgbClr val="343B3C"/>
                </a:solidFill>
                <a:latin typeface="Calibri Light"/>
                <a:cs typeface="Calibri Light"/>
              </a:rPr>
              <a:t>policy</a:t>
            </a:r>
            <a:r>
              <a:rPr sz="1000" b="0" spc="-15" dirty="0">
                <a:solidFill>
                  <a:srgbClr val="343B3C"/>
                </a:solidFill>
                <a:latin typeface="Calibri Light"/>
                <a:cs typeface="Calibri Light"/>
              </a:rPr>
              <a:t> </a:t>
            </a:r>
            <a:r>
              <a:rPr sz="1000" b="0" dirty="0">
                <a:solidFill>
                  <a:srgbClr val="343B3C"/>
                </a:solidFill>
                <a:latin typeface="Calibri Light"/>
                <a:cs typeface="Calibri Light"/>
              </a:rPr>
              <a:t>of</a:t>
            </a:r>
            <a:r>
              <a:rPr sz="1000" b="0" spc="-20"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Company</a:t>
            </a:r>
            <a:r>
              <a:rPr sz="1000" b="0" spc="-20" dirty="0">
                <a:solidFill>
                  <a:srgbClr val="343B3C"/>
                </a:solidFill>
                <a:latin typeface="Calibri Light"/>
                <a:cs typeface="Calibri Light"/>
              </a:rPr>
              <a:t> </a:t>
            </a:r>
            <a:r>
              <a:rPr sz="1000" b="0" dirty="0">
                <a:solidFill>
                  <a:srgbClr val="343B3C"/>
                </a:solidFill>
                <a:latin typeface="Calibri Light"/>
                <a:cs typeface="Calibri Light"/>
              </a:rPr>
              <a:t>as</a:t>
            </a:r>
            <a:r>
              <a:rPr sz="1000" b="0" spc="-15" dirty="0">
                <a:solidFill>
                  <a:srgbClr val="343B3C"/>
                </a:solidFill>
                <a:latin typeface="Calibri Light"/>
                <a:cs typeface="Calibri Light"/>
              </a:rPr>
              <a:t> </a:t>
            </a:r>
            <a:r>
              <a:rPr sz="1000" b="0" dirty="0">
                <a:solidFill>
                  <a:srgbClr val="343B3C"/>
                </a:solidFill>
                <a:latin typeface="Calibri Light"/>
                <a:cs typeface="Calibri Light"/>
              </a:rPr>
              <a:t>adapted</a:t>
            </a:r>
            <a:r>
              <a:rPr sz="1000" b="0" spc="-20" dirty="0">
                <a:solidFill>
                  <a:srgbClr val="343B3C"/>
                </a:solidFill>
                <a:latin typeface="Calibri Light"/>
                <a:cs typeface="Calibri Light"/>
              </a:rPr>
              <a:t> </a:t>
            </a:r>
            <a:r>
              <a:rPr sz="1000" b="0" dirty="0">
                <a:solidFill>
                  <a:srgbClr val="343B3C"/>
                </a:solidFill>
                <a:latin typeface="Calibri Light"/>
                <a:cs typeface="Calibri Light"/>
              </a:rPr>
              <a:t>from</a:t>
            </a:r>
            <a:r>
              <a:rPr sz="1000" b="0" spc="-15" dirty="0">
                <a:solidFill>
                  <a:srgbClr val="343B3C"/>
                </a:solidFill>
                <a:latin typeface="Calibri Light"/>
                <a:cs typeface="Calibri Light"/>
              </a:rPr>
              <a:t> </a:t>
            </a:r>
            <a:r>
              <a:rPr sz="1000" b="0" dirty="0">
                <a:solidFill>
                  <a:srgbClr val="343B3C"/>
                </a:solidFill>
                <a:latin typeface="Calibri Light"/>
                <a:cs typeface="Calibri Light"/>
              </a:rPr>
              <a:t>time</a:t>
            </a:r>
            <a:r>
              <a:rPr sz="1000" b="0" spc="-20" dirty="0">
                <a:solidFill>
                  <a:srgbClr val="343B3C"/>
                </a:solidFill>
                <a:latin typeface="Calibri Light"/>
                <a:cs typeface="Calibri Light"/>
              </a:rPr>
              <a:t> </a:t>
            </a:r>
            <a:r>
              <a:rPr sz="1000" b="0" dirty="0">
                <a:solidFill>
                  <a:srgbClr val="343B3C"/>
                </a:solidFill>
                <a:latin typeface="Calibri Light"/>
                <a:cs typeface="Calibri Light"/>
              </a:rPr>
              <a:t>to</a:t>
            </a:r>
            <a:r>
              <a:rPr sz="1000" b="0" spc="-15" dirty="0">
                <a:solidFill>
                  <a:srgbClr val="343B3C"/>
                </a:solidFill>
                <a:latin typeface="Calibri Light"/>
                <a:cs typeface="Calibri Light"/>
              </a:rPr>
              <a:t> </a:t>
            </a:r>
            <a:r>
              <a:rPr sz="1000" b="0" dirty="0">
                <a:solidFill>
                  <a:srgbClr val="343B3C"/>
                </a:solidFill>
                <a:latin typeface="Calibri Light"/>
                <a:cs typeface="Calibri Light"/>
              </a:rPr>
              <a:t>time</a:t>
            </a:r>
            <a:r>
              <a:rPr sz="1000" b="0" spc="-20" dirty="0">
                <a:solidFill>
                  <a:srgbClr val="343B3C"/>
                </a:solidFill>
                <a:latin typeface="Calibri Light"/>
                <a:cs typeface="Calibri Light"/>
              </a:rPr>
              <a:t> </a:t>
            </a:r>
            <a:r>
              <a:rPr sz="1000" b="0" dirty="0">
                <a:solidFill>
                  <a:srgbClr val="343B3C"/>
                </a:solidFill>
                <a:latin typeface="Calibri Light"/>
                <a:cs typeface="Calibri Light"/>
              </a:rPr>
              <a:t>in</a:t>
            </a:r>
            <a:r>
              <a:rPr sz="1000" b="0" spc="-20"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best</a:t>
            </a:r>
            <a:r>
              <a:rPr sz="1000" b="0" spc="-20" dirty="0">
                <a:solidFill>
                  <a:srgbClr val="343B3C"/>
                </a:solidFill>
                <a:latin typeface="Calibri Light"/>
                <a:cs typeface="Calibri Light"/>
              </a:rPr>
              <a:t> </a:t>
            </a:r>
            <a:r>
              <a:rPr sz="1000" b="0" dirty="0">
                <a:solidFill>
                  <a:srgbClr val="343B3C"/>
                </a:solidFill>
                <a:latin typeface="Calibri Light"/>
                <a:cs typeface="Calibri Light"/>
              </a:rPr>
              <a:t>interests</a:t>
            </a:r>
            <a:r>
              <a:rPr sz="1000" b="0" spc="-15" dirty="0">
                <a:solidFill>
                  <a:srgbClr val="343B3C"/>
                </a:solidFill>
                <a:latin typeface="Calibri Light"/>
                <a:cs typeface="Calibri Light"/>
              </a:rPr>
              <a:t> </a:t>
            </a:r>
            <a:r>
              <a:rPr sz="1000" b="0" dirty="0">
                <a:solidFill>
                  <a:srgbClr val="343B3C"/>
                </a:solidFill>
                <a:latin typeface="Calibri Light"/>
                <a:cs typeface="Calibri Light"/>
              </a:rPr>
              <a:t>of</a:t>
            </a:r>
            <a:r>
              <a:rPr sz="1000" b="0" spc="-20"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shareholders,</a:t>
            </a:r>
            <a:r>
              <a:rPr sz="1000" b="0" spc="-20" dirty="0">
                <a:solidFill>
                  <a:srgbClr val="343B3C"/>
                </a:solidFill>
                <a:latin typeface="Calibri Light"/>
                <a:cs typeface="Calibri Light"/>
              </a:rPr>
              <a:t> </a:t>
            </a:r>
            <a:r>
              <a:rPr sz="1000" b="0" dirty="0">
                <a:solidFill>
                  <a:srgbClr val="343B3C"/>
                </a:solidFill>
                <a:latin typeface="Calibri Light"/>
                <a:cs typeface="Calibri Light"/>
              </a:rPr>
              <a:t>taking</a:t>
            </a:r>
            <a:r>
              <a:rPr sz="1000" b="0" spc="-15" dirty="0">
                <a:solidFill>
                  <a:srgbClr val="343B3C"/>
                </a:solidFill>
                <a:latin typeface="Calibri Light"/>
                <a:cs typeface="Calibri Light"/>
              </a:rPr>
              <a:t> </a:t>
            </a:r>
            <a:r>
              <a:rPr sz="1000" b="0" dirty="0">
                <a:solidFill>
                  <a:srgbClr val="343B3C"/>
                </a:solidFill>
                <a:latin typeface="Calibri Light"/>
                <a:cs typeface="Calibri Light"/>
              </a:rPr>
              <a:t>into</a:t>
            </a:r>
            <a:r>
              <a:rPr sz="1000" b="0" spc="-20" dirty="0">
                <a:solidFill>
                  <a:srgbClr val="343B3C"/>
                </a:solidFill>
                <a:latin typeface="Calibri Light"/>
                <a:cs typeface="Calibri Light"/>
              </a:rPr>
              <a:t> </a:t>
            </a:r>
            <a:r>
              <a:rPr sz="1000" b="0" dirty="0">
                <a:solidFill>
                  <a:srgbClr val="343B3C"/>
                </a:solidFill>
                <a:latin typeface="Calibri Light"/>
                <a:cs typeface="Calibri Light"/>
              </a:rPr>
              <a:t>account</a:t>
            </a:r>
            <a:r>
              <a:rPr sz="1000" b="0" spc="-15" dirty="0">
                <a:solidFill>
                  <a:srgbClr val="343B3C"/>
                </a:solidFill>
                <a:latin typeface="Calibri Light"/>
                <a:cs typeface="Calibri Light"/>
              </a:rPr>
              <a:t> </a:t>
            </a:r>
            <a:r>
              <a:rPr sz="1000" b="0" dirty="0">
                <a:solidFill>
                  <a:srgbClr val="343B3C"/>
                </a:solidFill>
                <a:latin typeface="Calibri Light"/>
                <a:cs typeface="Calibri Light"/>
              </a:rPr>
              <a:t>the</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conditions </a:t>
            </a:r>
            <a:r>
              <a:rPr sz="1000" b="0" dirty="0">
                <a:solidFill>
                  <a:srgbClr val="343B3C"/>
                </a:solidFill>
                <a:latin typeface="Calibri Light"/>
                <a:cs typeface="Calibri Light"/>
              </a:rPr>
              <a:t>of financial markets at that</a:t>
            </a:r>
            <a:r>
              <a:rPr sz="1000" b="0" spc="5" dirty="0">
                <a:solidFill>
                  <a:srgbClr val="343B3C"/>
                </a:solidFill>
                <a:latin typeface="Calibri Light"/>
                <a:cs typeface="Calibri Light"/>
              </a:rPr>
              <a:t> </a:t>
            </a:r>
            <a:r>
              <a:rPr sz="1000" b="0" dirty="0">
                <a:solidFill>
                  <a:srgbClr val="343B3C"/>
                </a:solidFill>
                <a:latin typeface="Calibri Light"/>
                <a:cs typeface="Calibri Light"/>
              </a:rPr>
              <a:t>time. Volta qualifies</a:t>
            </a:r>
            <a:r>
              <a:rPr sz="1000" b="0" spc="-5" dirty="0">
                <a:solidFill>
                  <a:srgbClr val="343B3C"/>
                </a:solidFill>
                <a:latin typeface="Calibri Light"/>
                <a:cs typeface="Calibri Light"/>
              </a:rPr>
              <a:t> </a:t>
            </a:r>
            <a:r>
              <a:rPr sz="1000" b="0" dirty="0">
                <a:solidFill>
                  <a:srgbClr val="343B3C"/>
                </a:solidFill>
                <a:latin typeface="Calibri Light"/>
                <a:cs typeface="Calibri Light"/>
              </a:rPr>
              <a:t>as</a:t>
            </a:r>
            <a:r>
              <a:rPr sz="1000" b="0" spc="5" dirty="0">
                <a:solidFill>
                  <a:srgbClr val="343B3C"/>
                </a:solidFill>
                <a:latin typeface="Calibri Light"/>
                <a:cs typeface="Calibri Light"/>
              </a:rPr>
              <a:t> </a:t>
            </a:r>
            <a:r>
              <a:rPr sz="1000" b="0" dirty="0">
                <a:solidFill>
                  <a:srgbClr val="343B3C"/>
                </a:solidFill>
                <a:latin typeface="Calibri Light"/>
                <a:cs typeface="Calibri Light"/>
              </a:rPr>
              <a:t>an alternative investment fund within the meaning</a:t>
            </a:r>
            <a:r>
              <a:rPr sz="1000" b="0" spc="-5" dirty="0">
                <a:solidFill>
                  <a:srgbClr val="343B3C"/>
                </a:solidFill>
                <a:latin typeface="Calibri Light"/>
                <a:cs typeface="Calibri Light"/>
              </a:rPr>
              <a:t> </a:t>
            </a:r>
            <a:r>
              <a:rPr sz="1000" b="0" dirty="0">
                <a:solidFill>
                  <a:srgbClr val="343B3C"/>
                </a:solidFill>
                <a:latin typeface="Calibri Light"/>
                <a:cs typeface="Calibri Light"/>
              </a:rPr>
              <a:t>of the</a:t>
            </a:r>
            <a:r>
              <a:rPr sz="1000" b="0" spc="5" dirty="0">
                <a:solidFill>
                  <a:srgbClr val="343B3C"/>
                </a:solidFill>
                <a:latin typeface="Calibri Light"/>
                <a:cs typeface="Calibri Light"/>
              </a:rPr>
              <a:t> </a:t>
            </a:r>
            <a:r>
              <a:rPr sz="1000" b="0" dirty="0">
                <a:solidFill>
                  <a:srgbClr val="343B3C"/>
                </a:solidFill>
                <a:latin typeface="Calibri Light"/>
                <a:cs typeface="Calibri Light"/>
              </a:rPr>
              <a:t>AIFM Directive and is notified</a:t>
            </a:r>
            <a:r>
              <a:rPr sz="1000" b="0" spc="5" dirty="0">
                <a:solidFill>
                  <a:srgbClr val="343B3C"/>
                </a:solidFill>
                <a:latin typeface="Calibri Light"/>
                <a:cs typeface="Calibri Light"/>
              </a:rPr>
              <a:t> </a:t>
            </a:r>
            <a:r>
              <a:rPr sz="1000" b="0" spc="-25" dirty="0">
                <a:solidFill>
                  <a:srgbClr val="343B3C"/>
                </a:solidFill>
                <a:latin typeface="Calibri Light"/>
                <a:cs typeface="Calibri Light"/>
              </a:rPr>
              <a:t>as </a:t>
            </a:r>
            <a:r>
              <a:rPr sz="1000" b="0" dirty="0">
                <a:solidFill>
                  <a:srgbClr val="343B3C"/>
                </a:solidFill>
                <a:latin typeface="Calibri Light"/>
                <a:cs typeface="Calibri Light"/>
              </a:rPr>
              <a:t>such</a:t>
            </a:r>
            <a:r>
              <a:rPr sz="1000" b="0" spc="-15" dirty="0">
                <a:solidFill>
                  <a:srgbClr val="343B3C"/>
                </a:solidFill>
                <a:latin typeface="Calibri Light"/>
                <a:cs typeface="Calibri Light"/>
              </a:rPr>
              <a:t> </a:t>
            </a:r>
            <a:r>
              <a:rPr sz="1000" b="0" dirty="0">
                <a:solidFill>
                  <a:srgbClr val="343B3C"/>
                </a:solidFill>
                <a:latin typeface="Calibri Light"/>
                <a:cs typeface="Calibri Light"/>
              </a:rPr>
              <a:t>under</a:t>
            </a:r>
            <a:r>
              <a:rPr sz="1000" b="0" spc="-10"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license</a:t>
            </a:r>
            <a:r>
              <a:rPr sz="1000" b="0" spc="-15" dirty="0">
                <a:solidFill>
                  <a:srgbClr val="343B3C"/>
                </a:solidFill>
                <a:latin typeface="Calibri Light"/>
                <a:cs typeface="Calibri Light"/>
              </a:rPr>
              <a:t> </a:t>
            </a:r>
            <a:r>
              <a:rPr sz="1000" b="0" dirty="0">
                <a:solidFill>
                  <a:srgbClr val="343B3C"/>
                </a:solidFill>
                <a:latin typeface="Calibri Light"/>
                <a:cs typeface="Calibri Light"/>
              </a:rPr>
              <a:t>held</a:t>
            </a:r>
            <a:r>
              <a:rPr sz="1000" b="0" spc="-10" dirty="0">
                <a:solidFill>
                  <a:srgbClr val="343B3C"/>
                </a:solidFill>
                <a:latin typeface="Calibri Light"/>
                <a:cs typeface="Calibri Light"/>
              </a:rPr>
              <a:t> </a:t>
            </a:r>
            <a:r>
              <a:rPr sz="1000" b="0" dirty="0">
                <a:solidFill>
                  <a:srgbClr val="343B3C"/>
                </a:solidFill>
                <a:latin typeface="Calibri Light"/>
                <a:cs typeface="Calibri Light"/>
              </a:rPr>
              <a:t>by</a:t>
            </a:r>
            <a:r>
              <a:rPr sz="1000" b="0" spc="-15" dirty="0">
                <a:solidFill>
                  <a:srgbClr val="343B3C"/>
                </a:solidFill>
                <a:latin typeface="Calibri Light"/>
                <a:cs typeface="Calibri Light"/>
              </a:rPr>
              <a:t> </a:t>
            </a:r>
            <a:r>
              <a:rPr lang="en-US" sz="1000" b="0" dirty="0">
                <a:solidFill>
                  <a:srgbClr val="343B3C"/>
                </a:solidFill>
                <a:latin typeface="Calibri Light"/>
                <a:cs typeface="Calibri Light"/>
              </a:rPr>
              <a:t>BNPP AM</a:t>
            </a:r>
            <a:r>
              <a:rPr sz="1000" b="0" spc="-10" dirty="0">
                <a:solidFill>
                  <a:srgbClr val="343B3C"/>
                </a:solidFill>
                <a:latin typeface="Calibri Light"/>
                <a:cs typeface="Calibri Light"/>
              </a:rPr>
              <a:t> </a:t>
            </a:r>
            <a:r>
              <a:rPr sz="1000" b="0" dirty="0">
                <a:solidFill>
                  <a:srgbClr val="343B3C"/>
                </a:solidFill>
                <a:latin typeface="Calibri Light"/>
                <a:cs typeface="Calibri Light"/>
              </a:rPr>
              <a:t>with</a:t>
            </a:r>
            <a:r>
              <a:rPr sz="1000" b="0" spc="-10"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dirty="0">
                <a:solidFill>
                  <a:srgbClr val="343B3C"/>
                </a:solidFill>
                <a:latin typeface="Calibri Light"/>
                <a:cs typeface="Calibri Light"/>
              </a:rPr>
              <a:t>Autorité</a:t>
            </a:r>
            <a:r>
              <a:rPr sz="1000" b="0" spc="-15" dirty="0">
                <a:solidFill>
                  <a:srgbClr val="343B3C"/>
                </a:solidFill>
                <a:latin typeface="Calibri Light"/>
                <a:cs typeface="Calibri Light"/>
              </a:rPr>
              <a:t> </a:t>
            </a:r>
            <a:r>
              <a:rPr sz="1000" b="0" dirty="0">
                <a:solidFill>
                  <a:srgbClr val="343B3C"/>
                </a:solidFill>
                <a:latin typeface="Calibri Light"/>
                <a:cs typeface="Calibri Light"/>
              </a:rPr>
              <a:t>des</a:t>
            </a:r>
            <a:r>
              <a:rPr sz="1000" b="0" spc="-15" dirty="0">
                <a:solidFill>
                  <a:srgbClr val="343B3C"/>
                </a:solidFill>
                <a:latin typeface="Calibri Light"/>
                <a:cs typeface="Calibri Light"/>
              </a:rPr>
              <a:t> </a:t>
            </a:r>
            <a:r>
              <a:rPr sz="1000" b="0" dirty="0">
                <a:solidFill>
                  <a:srgbClr val="343B3C"/>
                </a:solidFill>
                <a:latin typeface="Calibri Light"/>
                <a:cs typeface="Calibri Light"/>
              </a:rPr>
              <a:t>Marchés</a:t>
            </a:r>
            <a:r>
              <a:rPr sz="1000" b="0" spc="-10" dirty="0">
                <a:solidFill>
                  <a:srgbClr val="343B3C"/>
                </a:solidFill>
                <a:latin typeface="Calibri Light"/>
                <a:cs typeface="Calibri Light"/>
              </a:rPr>
              <a:t> </a:t>
            </a:r>
            <a:r>
              <a:rPr sz="1000" b="0" dirty="0">
                <a:solidFill>
                  <a:srgbClr val="343B3C"/>
                </a:solidFill>
                <a:latin typeface="Calibri Light"/>
                <a:cs typeface="Calibri Light"/>
              </a:rPr>
              <a:t>Financiers</a:t>
            </a:r>
            <a:r>
              <a:rPr sz="1000" b="0" spc="-10" dirty="0">
                <a:solidFill>
                  <a:srgbClr val="343B3C"/>
                </a:solidFill>
                <a:latin typeface="Calibri Light"/>
                <a:cs typeface="Calibri Light"/>
              </a:rPr>
              <a:t> </a:t>
            </a:r>
            <a:r>
              <a:rPr sz="1000" b="0" dirty="0">
                <a:solidFill>
                  <a:srgbClr val="343B3C"/>
                </a:solidFill>
                <a:latin typeface="Calibri Light"/>
                <a:cs typeface="Calibri Light"/>
              </a:rPr>
              <a:t>(the</a:t>
            </a:r>
            <a:r>
              <a:rPr sz="1000" b="0" spc="-15" dirty="0">
                <a:solidFill>
                  <a:srgbClr val="343B3C"/>
                </a:solidFill>
                <a:latin typeface="Calibri Light"/>
                <a:cs typeface="Calibri Light"/>
              </a:rPr>
              <a:t> </a:t>
            </a:r>
            <a:r>
              <a:rPr sz="1000" b="0" spc="-10" dirty="0">
                <a:solidFill>
                  <a:srgbClr val="343B3C"/>
                </a:solidFill>
                <a:latin typeface="Calibri Light"/>
                <a:cs typeface="Calibri Light"/>
              </a:rPr>
              <a:t>“AMF”) </a:t>
            </a:r>
            <a:r>
              <a:rPr sz="1000" b="0" dirty="0">
                <a:solidFill>
                  <a:srgbClr val="343B3C"/>
                </a:solidFill>
                <a:latin typeface="Calibri Light"/>
                <a:cs typeface="Calibri Light"/>
              </a:rPr>
              <a:t>in</a:t>
            </a:r>
            <a:r>
              <a:rPr sz="1000" b="0" spc="-10" dirty="0">
                <a:solidFill>
                  <a:srgbClr val="343B3C"/>
                </a:solidFill>
                <a:latin typeface="Calibri Light"/>
                <a:cs typeface="Calibri Light"/>
              </a:rPr>
              <a:t> France.</a:t>
            </a:r>
            <a:endParaRPr sz="1000" dirty="0">
              <a:latin typeface="Calibri Light"/>
              <a:cs typeface="Calibri Light"/>
            </a:endParaRPr>
          </a:p>
          <a:p>
            <a:pPr>
              <a:lnSpc>
                <a:spcPct val="100000"/>
              </a:lnSpc>
              <a:spcBef>
                <a:spcPts val="40"/>
              </a:spcBef>
            </a:pPr>
            <a:endParaRPr sz="950" dirty="0">
              <a:latin typeface="Calibri Light"/>
              <a:cs typeface="Calibri Light"/>
            </a:endParaRPr>
          </a:p>
          <a:p>
            <a:pPr marL="12700" marR="6350" algn="just">
              <a:lnSpc>
                <a:spcPct val="100000"/>
              </a:lnSpc>
            </a:pPr>
            <a:r>
              <a:rPr sz="1000" b="0" dirty="0">
                <a:solidFill>
                  <a:srgbClr val="343B3C"/>
                </a:solidFill>
                <a:latin typeface="Calibri Light"/>
                <a:cs typeface="Calibri Light"/>
              </a:rPr>
              <a:t>Editor:</a:t>
            </a:r>
            <a:r>
              <a:rPr sz="1000" b="0" spc="60" dirty="0">
                <a:solidFill>
                  <a:srgbClr val="343B3C"/>
                </a:solidFill>
                <a:latin typeface="Calibri Light"/>
                <a:cs typeface="Calibri Light"/>
              </a:rPr>
              <a:t> </a:t>
            </a:r>
            <a:r>
              <a:rPr lang="en-US" sz="1000" b="0" dirty="0">
                <a:solidFill>
                  <a:srgbClr val="343B3C"/>
                </a:solidFill>
                <a:latin typeface="Calibri Light"/>
                <a:cs typeface="Calibri Light"/>
              </a:rPr>
              <a:t>BNP PARIBAS ASSET MANAGEMENT Europe, a company incorporated under the laws of France, having its registered office located at 1 boulevard Haussmann - 75009 Paris, registered with the Paris Trade and Companies Register under number 319 378 832, and a Portfolio Management Company, holder of AMF approval no. GP 96002, issued on 19 April 1996</a:t>
            </a:r>
            <a:r>
              <a:rPr sz="1000" b="0" spc="-10" dirty="0">
                <a:solidFill>
                  <a:srgbClr val="343B3C"/>
                </a:solidFill>
                <a:latin typeface="Calibri Light"/>
                <a:cs typeface="Calibri Light"/>
              </a:rPr>
              <a:t>.</a:t>
            </a:r>
            <a:endParaRPr sz="1000" dirty="0">
              <a:latin typeface="Calibri Light"/>
              <a:cs typeface="Calibri Light"/>
            </a:endParaRPr>
          </a:p>
          <a:p>
            <a:pPr marL="12700">
              <a:lnSpc>
                <a:spcPct val="100000"/>
              </a:lnSpc>
              <a:spcBef>
                <a:spcPts val="5"/>
              </a:spcBef>
            </a:pPr>
            <a:endParaRPr lang="fr-FR" sz="1000" dirty="0">
              <a:latin typeface="Calibri Light"/>
              <a:cs typeface="Calibri Light"/>
            </a:endParaRPr>
          </a:p>
          <a:p>
            <a:pPr marL="12700">
              <a:lnSpc>
                <a:spcPct val="100000"/>
              </a:lnSpc>
              <a:spcBef>
                <a:spcPts val="5"/>
              </a:spcBef>
            </a:pPr>
            <a:r>
              <a:rPr sz="1300" b="1" spc="-10" dirty="0">
                <a:solidFill>
                  <a:srgbClr val="343B3C"/>
                </a:solidFill>
                <a:latin typeface="Calibri"/>
                <a:cs typeface="Calibri"/>
              </a:rPr>
              <a:t>Contact:</a:t>
            </a:r>
            <a:endParaRPr lang="fr-FR" sz="1300" b="1" spc="-10" dirty="0">
              <a:solidFill>
                <a:srgbClr val="343B3C"/>
              </a:solidFill>
              <a:latin typeface="Calibri"/>
              <a:cs typeface="Calibri"/>
            </a:endParaRPr>
          </a:p>
          <a:p>
            <a:pPr marL="12700">
              <a:lnSpc>
                <a:spcPct val="100000"/>
              </a:lnSpc>
              <a:spcBef>
                <a:spcPts val="5"/>
              </a:spcBef>
            </a:pPr>
            <a:endParaRPr sz="1300" dirty="0">
              <a:latin typeface="Calibri"/>
              <a:cs typeface="Calibri"/>
            </a:endParaRPr>
          </a:p>
        </p:txBody>
      </p:sp>
      <p:sp>
        <p:nvSpPr>
          <p:cNvPr id="3" name="object 3"/>
          <p:cNvSpPr txBox="1"/>
          <p:nvPr/>
        </p:nvSpPr>
        <p:spPr>
          <a:xfrm>
            <a:off x="167244" y="8716668"/>
            <a:ext cx="2260144" cy="1500411"/>
          </a:xfrm>
          <a:prstGeom prst="rect">
            <a:avLst/>
          </a:prstGeom>
        </p:spPr>
        <p:txBody>
          <a:bodyPr vert="horz" wrap="square" lIns="0" tIns="12700" rIns="0" bIns="0" rtlCol="0">
            <a:spAutoFit/>
          </a:bodyPr>
          <a:lstStyle/>
          <a:p>
            <a:pPr marL="12700" marR="5080">
              <a:lnSpc>
                <a:spcPct val="100000"/>
              </a:lnSpc>
              <a:spcBef>
                <a:spcPts val="100"/>
              </a:spcBef>
            </a:pPr>
            <a:r>
              <a:rPr sz="1000" b="1" dirty="0">
                <a:solidFill>
                  <a:srgbClr val="343B3C"/>
                </a:solidFill>
                <a:latin typeface="Calibri"/>
                <a:cs typeface="Calibri"/>
              </a:rPr>
              <a:t>For</a:t>
            </a:r>
            <a:r>
              <a:rPr sz="1000" b="1" spc="-35" dirty="0">
                <a:solidFill>
                  <a:srgbClr val="343B3C"/>
                </a:solidFill>
                <a:latin typeface="Calibri"/>
                <a:cs typeface="Calibri"/>
              </a:rPr>
              <a:t> </a:t>
            </a:r>
            <a:r>
              <a:rPr sz="1000" b="1" dirty="0">
                <a:solidFill>
                  <a:srgbClr val="343B3C"/>
                </a:solidFill>
                <a:latin typeface="Calibri"/>
                <a:cs typeface="Calibri"/>
              </a:rPr>
              <a:t>the</a:t>
            </a:r>
            <a:r>
              <a:rPr sz="1000" b="1" spc="-30" dirty="0">
                <a:solidFill>
                  <a:srgbClr val="343B3C"/>
                </a:solidFill>
                <a:latin typeface="Calibri"/>
                <a:cs typeface="Calibri"/>
              </a:rPr>
              <a:t> </a:t>
            </a:r>
            <a:r>
              <a:rPr sz="1000" b="1" dirty="0">
                <a:solidFill>
                  <a:srgbClr val="343B3C"/>
                </a:solidFill>
                <a:latin typeface="Calibri"/>
                <a:cs typeface="Calibri"/>
              </a:rPr>
              <a:t>Investment</a:t>
            </a:r>
            <a:r>
              <a:rPr sz="1000" b="1" spc="-25" dirty="0">
                <a:solidFill>
                  <a:srgbClr val="343B3C"/>
                </a:solidFill>
                <a:latin typeface="Calibri"/>
                <a:cs typeface="Calibri"/>
              </a:rPr>
              <a:t> </a:t>
            </a:r>
            <a:r>
              <a:rPr sz="1000" b="1" spc="-10" dirty="0">
                <a:solidFill>
                  <a:srgbClr val="343B3C"/>
                </a:solidFill>
                <a:latin typeface="Calibri"/>
                <a:cs typeface="Calibri"/>
              </a:rPr>
              <a:t>Manager </a:t>
            </a:r>
            <a:endParaRPr lang="fr-FR" sz="1000" b="1" spc="-10" dirty="0">
              <a:solidFill>
                <a:srgbClr val="343B3C"/>
              </a:solidFill>
              <a:latin typeface="Calibri"/>
              <a:cs typeface="Calibri"/>
            </a:endParaRPr>
          </a:p>
          <a:p>
            <a:pPr marL="12700" marR="5080">
              <a:lnSpc>
                <a:spcPct val="100000"/>
              </a:lnSpc>
              <a:spcBef>
                <a:spcPts val="100"/>
              </a:spcBef>
            </a:pPr>
            <a:r>
              <a:rPr lang="fr-FR" sz="1000" b="0" dirty="0">
                <a:solidFill>
                  <a:srgbClr val="343B3C"/>
                </a:solidFill>
                <a:latin typeface="Calibri Light"/>
                <a:cs typeface="Calibri Light"/>
              </a:rPr>
              <a:t>BNP Paribas Asset Management Europe</a:t>
            </a:r>
          </a:p>
          <a:p>
            <a:pPr marL="12700" marR="5080">
              <a:lnSpc>
                <a:spcPct val="100000"/>
              </a:lnSpc>
              <a:spcBef>
                <a:spcPts val="100"/>
              </a:spcBef>
            </a:pPr>
            <a:r>
              <a:rPr lang="fr-FR" sz="1000" spc="-10" dirty="0">
                <a:solidFill>
                  <a:srgbClr val="343B3C"/>
                </a:solidFill>
                <a:latin typeface="Calibri Light"/>
                <a:cs typeface="Calibri Light"/>
              </a:rPr>
              <a:t>Olivier Pons</a:t>
            </a:r>
          </a:p>
          <a:p>
            <a:pPr marL="12700" marR="5080">
              <a:lnSpc>
                <a:spcPct val="100000"/>
              </a:lnSpc>
              <a:spcBef>
                <a:spcPts val="100"/>
              </a:spcBef>
            </a:pPr>
            <a:r>
              <a:rPr lang="en-US" sz="1000" b="0" spc="-10" dirty="0">
                <a:solidFill>
                  <a:srgbClr val="343B3C"/>
                </a:solidFill>
                <a:latin typeface="Calibri Light"/>
                <a:cs typeface="Calibri Light"/>
                <a:hlinkClick r:id="rId4"/>
              </a:rPr>
              <a:t>Olivier.PONS@axa-im.com</a:t>
            </a:r>
            <a:endParaRPr lang="en-US" sz="1000" b="0" spc="-10" dirty="0">
              <a:solidFill>
                <a:srgbClr val="343B3C"/>
              </a:solidFill>
              <a:latin typeface="Calibri Light"/>
              <a:cs typeface="Calibri Light"/>
            </a:endParaRPr>
          </a:p>
          <a:p>
            <a:pPr marL="12700" marR="5080">
              <a:lnSpc>
                <a:spcPct val="100000"/>
              </a:lnSpc>
              <a:spcBef>
                <a:spcPts val="100"/>
              </a:spcBef>
            </a:pPr>
            <a:r>
              <a:rPr lang="en-US" sz="1000" b="0" dirty="0">
                <a:solidFill>
                  <a:srgbClr val="343B3C"/>
                </a:solidFill>
                <a:latin typeface="Calibri Light"/>
                <a:cs typeface="Calibri Light"/>
              </a:rPr>
              <a:t>+33 (0) 1 44 45 87 30</a:t>
            </a:r>
          </a:p>
          <a:p>
            <a:pPr marL="12700" marR="5080">
              <a:lnSpc>
                <a:spcPct val="100000"/>
              </a:lnSpc>
              <a:spcBef>
                <a:spcPts val="100"/>
              </a:spcBef>
            </a:pPr>
            <a:endParaRPr lang="en-US" sz="1000" dirty="0">
              <a:solidFill>
                <a:srgbClr val="343B3C"/>
              </a:solidFill>
              <a:latin typeface="Calibri Light"/>
              <a:cs typeface="Calibri Light"/>
            </a:endParaRPr>
          </a:p>
          <a:p>
            <a:pPr marL="12700" marR="5080">
              <a:lnSpc>
                <a:spcPct val="100000"/>
              </a:lnSpc>
              <a:spcBef>
                <a:spcPts val="100"/>
              </a:spcBef>
            </a:pPr>
            <a:r>
              <a:rPr lang="fi-FI" sz="1000" spc="-10" dirty="0">
                <a:solidFill>
                  <a:srgbClr val="343B3C"/>
                </a:solidFill>
                <a:latin typeface="Calibri Light"/>
                <a:cs typeface="Calibri Light"/>
              </a:rPr>
              <a:t>Matthieu Laurence</a:t>
            </a:r>
          </a:p>
          <a:p>
            <a:pPr marL="12700" marR="5080">
              <a:lnSpc>
                <a:spcPct val="100000"/>
              </a:lnSpc>
              <a:spcBef>
                <a:spcPts val="100"/>
              </a:spcBef>
            </a:pPr>
            <a:r>
              <a:rPr lang="fi-FI" sz="1000" spc="-10" dirty="0">
                <a:solidFill>
                  <a:srgbClr val="343B3C"/>
                </a:solidFill>
                <a:latin typeface="Calibri Light"/>
                <a:cs typeface="Calibri Light"/>
                <a:hlinkClick r:id="rId4"/>
              </a:rPr>
              <a:t>Matthieu</a:t>
            </a:r>
            <a:r>
              <a:rPr lang="fi-FI" sz="1000" b="0" spc="-10" dirty="0">
                <a:solidFill>
                  <a:srgbClr val="343B3C"/>
                </a:solidFill>
                <a:latin typeface="Calibri Light"/>
                <a:cs typeface="Calibri Light"/>
                <a:hlinkClick r:id="rId4"/>
              </a:rPr>
              <a:t>.LAURENCE@axa-im.com</a:t>
            </a:r>
            <a:endParaRPr lang="fi-FI" sz="1000" b="0" spc="-10" dirty="0">
              <a:solidFill>
                <a:srgbClr val="343B3C"/>
              </a:solidFill>
              <a:latin typeface="Calibri Light"/>
              <a:cs typeface="Calibri Light"/>
            </a:endParaRPr>
          </a:p>
          <a:p>
            <a:pPr marL="12700" marR="5080">
              <a:lnSpc>
                <a:spcPct val="100000"/>
              </a:lnSpc>
              <a:spcBef>
                <a:spcPts val="100"/>
              </a:spcBef>
            </a:pPr>
            <a:r>
              <a:rPr lang="fi-FI" sz="1000" b="0" dirty="0">
                <a:solidFill>
                  <a:srgbClr val="343B3C"/>
                </a:solidFill>
                <a:latin typeface="Calibri Light"/>
                <a:cs typeface="Calibri Light"/>
              </a:rPr>
              <a:t>+33 (0) 1 44 45 88 82</a:t>
            </a:r>
            <a:endParaRPr sz="1000" dirty="0">
              <a:latin typeface="Calibri Light"/>
              <a:cs typeface="Calibri Light"/>
            </a:endParaRPr>
          </a:p>
        </p:txBody>
      </p:sp>
      <p:sp>
        <p:nvSpPr>
          <p:cNvPr id="4" name="object 4"/>
          <p:cNvSpPr txBox="1"/>
          <p:nvPr/>
        </p:nvSpPr>
        <p:spPr>
          <a:xfrm>
            <a:off x="4576159" y="9613900"/>
            <a:ext cx="2817495" cy="635000"/>
          </a:xfrm>
          <a:prstGeom prst="rect">
            <a:avLst/>
          </a:prstGeom>
        </p:spPr>
        <p:txBody>
          <a:bodyPr vert="horz" wrap="square" lIns="0" tIns="12700" rIns="0" bIns="0" rtlCol="0">
            <a:spAutoFit/>
          </a:bodyPr>
          <a:lstStyle/>
          <a:p>
            <a:pPr marL="12700" marR="5080" indent="782320" algn="r">
              <a:lnSpc>
                <a:spcPct val="100000"/>
              </a:lnSpc>
              <a:spcBef>
                <a:spcPts val="100"/>
              </a:spcBef>
            </a:pPr>
            <a:r>
              <a:rPr sz="1000" b="1" dirty="0">
                <a:solidFill>
                  <a:srgbClr val="343B3C"/>
                </a:solidFill>
                <a:latin typeface="Calibri"/>
                <a:cs typeface="Calibri"/>
              </a:rPr>
              <a:t>Company</a:t>
            </a:r>
            <a:r>
              <a:rPr sz="1000" b="1" spc="-25" dirty="0">
                <a:solidFill>
                  <a:srgbClr val="343B3C"/>
                </a:solidFill>
                <a:latin typeface="Calibri"/>
                <a:cs typeface="Calibri"/>
              </a:rPr>
              <a:t> </a:t>
            </a:r>
            <a:r>
              <a:rPr sz="1000" b="1" dirty="0">
                <a:solidFill>
                  <a:srgbClr val="343B3C"/>
                </a:solidFill>
                <a:latin typeface="Calibri"/>
                <a:cs typeface="Calibri"/>
              </a:rPr>
              <a:t>Secretary</a:t>
            </a:r>
            <a:r>
              <a:rPr sz="1000" b="1" spc="-25" dirty="0">
                <a:solidFill>
                  <a:srgbClr val="343B3C"/>
                </a:solidFill>
                <a:latin typeface="Calibri"/>
                <a:cs typeface="Calibri"/>
              </a:rPr>
              <a:t> </a:t>
            </a:r>
            <a:r>
              <a:rPr sz="1000" b="1" dirty="0">
                <a:solidFill>
                  <a:srgbClr val="343B3C"/>
                </a:solidFill>
                <a:latin typeface="Calibri"/>
                <a:cs typeface="Calibri"/>
              </a:rPr>
              <a:t>and</a:t>
            </a:r>
            <a:r>
              <a:rPr sz="1000" b="1" spc="-25" dirty="0">
                <a:solidFill>
                  <a:srgbClr val="343B3C"/>
                </a:solidFill>
                <a:latin typeface="Calibri"/>
                <a:cs typeface="Calibri"/>
              </a:rPr>
              <a:t> </a:t>
            </a:r>
            <a:r>
              <a:rPr sz="1000" b="1" spc="-10" dirty="0">
                <a:solidFill>
                  <a:srgbClr val="343B3C"/>
                </a:solidFill>
                <a:latin typeface="Calibri"/>
                <a:cs typeface="Calibri"/>
              </a:rPr>
              <a:t>Administrator </a:t>
            </a:r>
            <a:r>
              <a:rPr sz="1000" b="0" dirty="0">
                <a:solidFill>
                  <a:srgbClr val="343B3C"/>
                </a:solidFill>
                <a:latin typeface="Calibri Light"/>
                <a:cs typeface="Calibri Light"/>
              </a:rPr>
              <a:t>BNP</a:t>
            </a:r>
            <a:r>
              <a:rPr sz="1000" b="0" spc="-20" dirty="0">
                <a:solidFill>
                  <a:srgbClr val="343B3C"/>
                </a:solidFill>
                <a:latin typeface="Calibri Light"/>
                <a:cs typeface="Calibri Light"/>
              </a:rPr>
              <a:t> </a:t>
            </a:r>
            <a:r>
              <a:rPr sz="1000" b="0" dirty="0">
                <a:solidFill>
                  <a:srgbClr val="343B3C"/>
                </a:solidFill>
                <a:latin typeface="Calibri Light"/>
                <a:cs typeface="Calibri Light"/>
              </a:rPr>
              <a:t>Paribas</a:t>
            </a:r>
            <a:r>
              <a:rPr sz="1000" b="0" spc="-20" dirty="0">
                <a:solidFill>
                  <a:srgbClr val="343B3C"/>
                </a:solidFill>
                <a:latin typeface="Calibri Light"/>
                <a:cs typeface="Calibri Light"/>
              </a:rPr>
              <a:t> </a:t>
            </a:r>
            <a:r>
              <a:rPr sz="1000" b="0" dirty="0">
                <a:solidFill>
                  <a:srgbClr val="343B3C"/>
                </a:solidFill>
                <a:latin typeface="Calibri Light"/>
                <a:cs typeface="Calibri Light"/>
              </a:rPr>
              <a:t>S.A,</a:t>
            </a:r>
            <a:r>
              <a:rPr sz="1000" b="0" spc="-15" dirty="0">
                <a:solidFill>
                  <a:srgbClr val="343B3C"/>
                </a:solidFill>
                <a:latin typeface="Calibri Light"/>
                <a:cs typeface="Calibri Light"/>
              </a:rPr>
              <a:t> </a:t>
            </a:r>
            <a:r>
              <a:rPr sz="1000" b="0" dirty="0">
                <a:solidFill>
                  <a:srgbClr val="343B3C"/>
                </a:solidFill>
                <a:latin typeface="Calibri Light"/>
                <a:cs typeface="Calibri Light"/>
              </a:rPr>
              <a:t>Guernsey</a:t>
            </a:r>
            <a:r>
              <a:rPr sz="1000" b="0" spc="-20" dirty="0">
                <a:solidFill>
                  <a:srgbClr val="343B3C"/>
                </a:solidFill>
                <a:latin typeface="Calibri Light"/>
                <a:cs typeface="Calibri Light"/>
              </a:rPr>
              <a:t> </a:t>
            </a:r>
            <a:r>
              <a:rPr sz="1000" b="0" spc="-10" dirty="0">
                <a:solidFill>
                  <a:srgbClr val="343B3C"/>
                </a:solidFill>
                <a:latin typeface="Calibri Light"/>
                <a:cs typeface="Calibri Light"/>
              </a:rPr>
              <a:t>Branch </a:t>
            </a:r>
            <a:r>
              <a:rPr sz="1000" b="0" u="sng" spc="-10" dirty="0">
                <a:solidFill>
                  <a:srgbClr val="007AC4"/>
                </a:solidFill>
                <a:uFill>
                  <a:solidFill>
                    <a:srgbClr val="007AC4"/>
                  </a:solidFill>
                </a:uFill>
                <a:latin typeface="Calibri Light"/>
                <a:cs typeface="Calibri Light"/>
                <a:hlinkClick r:id="rId5"/>
              </a:rPr>
              <a:t>guernsey.bp2s.volta.cosec@bnpparibas.com</a:t>
            </a:r>
            <a:endParaRPr sz="1000" dirty="0">
              <a:latin typeface="Calibri Light"/>
              <a:cs typeface="Calibri Light"/>
            </a:endParaRPr>
          </a:p>
          <a:p>
            <a:pPr marR="5080" algn="r">
              <a:lnSpc>
                <a:spcPct val="100000"/>
              </a:lnSpc>
            </a:pPr>
            <a:r>
              <a:rPr sz="1000" b="0" dirty="0">
                <a:solidFill>
                  <a:srgbClr val="343B3C"/>
                </a:solidFill>
                <a:latin typeface="Calibri Light"/>
                <a:cs typeface="Calibri Light"/>
              </a:rPr>
              <a:t>+44 (0) 1481 750 </a:t>
            </a:r>
            <a:r>
              <a:rPr sz="1000" b="0" spc="-25" dirty="0">
                <a:solidFill>
                  <a:srgbClr val="343B3C"/>
                </a:solidFill>
                <a:latin typeface="Calibri Light"/>
                <a:cs typeface="Calibri Light"/>
              </a:rPr>
              <a:t>85</a:t>
            </a:r>
            <a:r>
              <a:rPr lang="en-GB" sz="1000" b="0" spc="-25">
                <a:solidFill>
                  <a:srgbClr val="343B3C"/>
                </a:solidFill>
                <a:latin typeface="Calibri Light"/>
                <a:cs typeface="Calibri Light"/>
              </a:rPr>
              <a:t>0</a:t>
            </a:r>
            <a:endParaRPr sz="1000" dirty="0">
              <a:latin typeface="Calibri Light"/>
              <a:cs typeface="Calibri Light"/>
            </a:endParaRPr>
          </a:p>
        </p:txBody>
      </p:sp>
      <p:grpSp>
        <p:nvGrpSpPr>
          <p:cNvPr id="11" name="object 11"/>
          <p:cNvGrpSpPr/>
          <p:nvPr/>
        </p:nvGrpSpPr>
        <p:grpSpPr>
          <a:xfrm>
            <a:off x="0" y="756005"/>
            <a:ext cx="7560309" cy="720090"/>
            <a:chOff x="0" y="756005"/>
            <a:chExt cx="7560309" cy="720090"/>
          </a:xfrm>
        </p:grpSpPr>
        <p:sp>
          <p:nvSpPr>
            <p:cNvPr id="12" name="object 12"/>
            <p:cNvSpPr/>
            <p:nvPr/>
          </p:nvSpPr>
          <p:spPr>
            <a:xfrm>
              <a:off x="0" y="756005"/>
              <a:ext cx="7560309" cy="720090"/>
            </a:xfrm>
            <a:custGeom>
              <a:avLst/>
              <a:gdLst/>
              <a:ahLst/>
              <a:cxnLst/>
              <a:rect l="l" t="t" r="r" b="b"/>
              <a:pathLst>
                <a:path w="7560309" h="720090">
                  <a:moveTo>
                    <a:pt x="7559992" y="0"/>
                  </a:moveTo>
                  <a:lnTo>
                    <a:pt x="0" y="0"/>
                  </a:lnTo>
                  <a:lnTo>
                    <a:pt x="0" y="720001"/>
                  </a:lnTo>
                  <a:lnTo>
                    <a:pt x="7559992" y="720001"/>
                  </a:lnTo>
                  <a:lnTo>
                    <a:pt x="7559992" y="0"/>
                  </a:lnTo>
                  <a:close/>
                </a:path>
              </a:pathLst>
            </a:custGeom>
            <a:solidFill>
              <a:srgbClr val="4876B9"/>
            </a:solidFill>
          </p:spPr>
          <p:txBody>
            <a:bodyPr wrap="square" lIns="0" tIns="0" rIns="0" bIns="0" rtlCol="0"/>
            <a:lstStyle/>
            <a:p>
              <a:endParaRPr/>
            </a:p>
          </p:txBody>
        </p:sp>
        <p:pic>
          <p:nvPicPr>
            <p:cNvPr id="13" name="object 13"/>
            <p:cNvPicPr/>
            <p:nvPr/>
          </p:nvPicPr>
          <p:blipFill>
            <a:blip r:embed="rId6" cstate="print"/>
            <a:stretch>
              <a:fillRect/>
            </a:stretch>
          </p:blipFill>
          <p:spPr>
            <a:xfrm>
              <a:off x="6464465" y="757174"/>
              <a:ext cx="1095527" cy="718832"/>
            </a:xfrm>
            <a:prstGeom prst="rect">
              <a:avLst/>
            </a:prstGeom>
          </p:spPr>
        </p:pic>
      </p:grpSp>
      <p:sp>
        <p:nvSpPr>
          <p:cNvPr id="14" name="object 14"/>
          <p:cNvSpPr txBox="1">
            <a:spLocks noGrp="1"/>
          </p:cNvSpPr>
          <p:nvPr>
            <p:ph type="title"/>
          </p:nvPr>
        </p:nvSpPr>
        <p:spPr>
          <a:xfrm>
            <a:off x="2184902" y="814225"/>
            <a:ext cx="2092960" cy="359073"/>
          </a:xfrm>
          <a:prstGeom prst="rect">
            <a:avLst/>
          </a:prstGeom>
        </p:spPr>
        <p:txBody>
          <a:bodyPr vert="horz" wrap="square" lIns="0" tIns="12700" rIns="0" bIns="0" rtlCol="0">
            <a:spAutoFit/>
          </a:bodyPr>
          <a:lstStyle/>
          <a:p>
            <a:pPr marL="12700">
              <a:lnSpc>
                <a:spcPts val="2680"/>
              </a:lnSpc>
              <a:spcBef>
                <a:spcPts val="100"/>
              </a:spcBef>
            </a:pPr>
            <a:r>
              <a:rPr spc="-10" dirty="0"/>
              <a:t>Volta</a:t>
            </a:r>
            <a:r>
              <a:rPr spc="-70" dirty="0"/>
              <a:t> </a:t>
            </a:r>
            <a:r>
              <a:rPr dirty="0"/>
              <a:t>Finance</a:t>
            </a:r>
            <a:r>
              <a:rPr spc="-60" dirty="0"/>
              <a:t> </a:t>
            </a:r>
            <a:r>
              <a:rPr spc="-25" dirty="0"/>
              <a:t>Ltd</a:t>
            </a:r>
          </a:p>
        </p:txBody>
      </p:sp>
      <p:pic>
        <p:nvPicPr>
          <p:cNvPr id="5" name="Picture 4">
            <a:extLst>
              <a:ext uri="{FF2B5EF4-FFF2-40B4-BE49-F238E27FC236}">
                <a16:creationId xmlns:a16="http://schemas.microsoft.com/office/drawing/2014/main" id="{9B77A289-6B64-8320-7421-C70265B45F62}"/>
              </a:ext>
            </a:extLst>
          </p:cNvPr>
          <p:cNvPicPr>
            <a:picLocks noChangeAspect="1"/>
          </p:cNvPicPr>
          <p:nvPr>
            <p:custDataLst>
              <p:tags r:id="rId1"/>
            </p:custDataLst>
          </p:nvPr>
        </p:nvPicPr>
        <p:blipFill>
          <a:blip r:embed="rId7"/>
          <a:stretch>
            <a:fillRect/>
          </a:stretch>
        </p:blipFill>
        <p:spPr>
          <a:xfrm>
            <a:off x="3844737" y="10409785"/>
            <a:ext cx="3514725" cy="101379"/>
          </a:xfrm>
          <a:prstGeom prst="rect">
            <a:avLst/>
          </a:prstGeom>
        </p:spPr>
      </p:pic>
      <p:pic>
        <p:nvPicPr>
          <p:cNvPr id="10" name="Picture 9">
            <a:extLst>
              <a:ext uri="{FF2B5EF4-FFF2-40B4-BE49-F238E27FC236}">
                <a16:creationId xmlns:a16="http://schemas.microsoft.com/office/drawing/2014/main" id="{E4D0C0BD-5744-3305-EFD3-F94913C27B04}"/>
              </a:ext>
            </a:extLst>
          </p:cNvPr>
          <p:cNvPicPr>
            <a:picLocks noChangeAspect="1"/>
          </p:cNvPicPr>
          <p:nvPr>
            <p:custDataLst>
              <p:tags r:id="rId2"/>
            </p:custDataLst>
          </p:nvPr>
        </p:nvPicPr>
        <p:blipFill>
          <a:blip r:embed="rId8"/>
          <a:stretch>
            <a:fillRect/>
          </a:stretch>
        </p:blipFill>
        <p:spPr>
          <a:xfrm>
            <a:off x="1921703" y="1173143"/>
            <a:ext cx="2619375" cy="208200"/>
          </a:xfrm>
          <a:prstGeom prst="rect">
            <a:avLst/>
          </a:prstGeom>
        </p:spPr>
      </p:pic>
      <p:pic>
        <p:nvPicPr>
          <p:cNvPr id="6" name="Picture 5" descr="A close up of a logo&#10;&#10;AI-generated content may be incorrect.">
            <a:extLst>
              <a:ext uri="{FF2B5EF4-FFF2-40B4-BE49-F238E27FC236}">
                <a16:creationId xmlns:a16="http://schemas.microsoft.com/office/drawing/2014/main" id="{3AD7BA5A-B95F-B8BA-097B-4E3008D244A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5255" y="90500"/>
            <a:ext cx="2342133" cy="609567"/>
          </a:xfrm>
          <a:prstGeom prst="rect">
            <a:avLst/>
          </a:prstGeom>
        </p:spPr>
      </p:pic>
      <p:pic>
        <p:nvPicPr>
          <p:cNvPr id="7" name="Picture 6">
            <a:extLst>
              <a:ext uri="{FF2B5EF4-FFF2-40B4-BE49-F238E27FC236}">
                <a16:creationId xmlns:a16="http://schemas.microsoft.com/office/drawing/2014/main" id="{F69E7669-665F-569C-55ED-49CB1C997D2E}"/>
              </a:ext>
            </a:extLst>
          </p:cNvPr>
          <p:cNvPicPr>
            <a:picLocks noChangeAspect="1"/>
          </p:cNvPicPr>
          <p:nvPr/>
        </p:nvPicPr>
        <p:blipFill>
          <a:blip r:embed="rId10"/>
          <a:srcRect t="12499" r="3443"/>
          <a:stretch>
            <a:fillRect/>
          </a:stretch>
        </p:blipFill>
        <p:spPr>
          <a:xfrm>
            <a:off x="6968006" y="154131"/>
            <a:ext cx="412267" cy="482070"/>
          </a:xfrm>
          <a:prstGeom prst="rect">
            <a:avLst/>
          </a:prstGeom>
        </p:spPr>
      </p:pic>
      <p:sp>
        <p:nvSpPr>
          <p:cNvPr id="8" name="TextBox 7">
            <a:extLst>
              <a:ext uri="{FF2B5EF4-FFF2-40B4-BE49-F238E27FC236}">
                <a16:creationId xmlns:a16="http://schemas.microsoft.com/office/drawing/2014/main" id="{5C7B55BB-82C4-AD76-47C5-202BBEFC8310}"/>
              </a:ext>
            </a:extLst>
          </p:cNvPr>
          <p:cNvSpPr txBox="1"/>
          <p:nvPr/>
        </p:nvSpPr>
        <p:spPr>
          <a:xfrm>
            <a:off x="7556500" y="8470900"/>
            <a:ext cx="181556" cy="442357"/>
          </a:xfrm>
          <a:prstGeom prst="rect">
            <a:avLst/>
          </a:prstGeom>
          <a:noFill/>
        </p:spPr>
        <p:txBody>
          <a:bodyPr wrap="square" rtlCol="0">
            <a:spAutoFit/>
          </a:bodyPr>
          <a:lstStyle/>
          <a:p>
            <a:endParaRPr lang="en-GB"/>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UPSLIDETOCALGOID" val="Standard"/>
  <p:tag name="FOOTERSCRIPT" val="&lt;%Team%&gt;"/>
  <p:tag name="DATESCRIPT" val="&lt;%Date%&gt;"/>
  <p:tag name="UPSLIDETOCMASTERID" val="Axa IM6 17 2015"/>
  <p:tag name="UPSLIDETOCMASTERNAME" val="Axa IM"/>
  <p:tag name="UPSLIDETOCMASTERLASTEDITIONDATE" val="635774012337049000"/>
  <p:tag name="UPSLIDEFOOTNOTEOPTIONS" val="{&#10;  &quot;Multiline&quot;: false,&#10;  &quot;Numbering&quot;: 1,&#10;  &quot;SuperscriptFormat&quot;: 0&#10;}"/>
  <p:tag name="UPSLIDETOCOPTIONS" val="&lt;?xml version=&quot;1.0&quot; encoding=&quot;utf-16&quot;?&gt;&#10;&lt;TocContentOptions xmlns:xsd=&quot;http://www.w3.org/2001/XMLSchema&quot; xmlns:xsi=&quot;http://www.w3.org/2001/XMLSchema-instance&quot;&gt;&#10;  &lt;TocSlidesOptions&gt;&#10;    &lt;ContainsSubSectionTitles&gt;false&lt;/ContainsSubSectionTitles&gt;&#10;    &lt;ContainsSlideTitles&gt;false&lt;/ContainsSlideTitles&gt;&#10;    &lt;ContainsParentLessSlidesTitles&gt;false&lt;/ContainsParentLessSlidesTitles&gt;&#10;    &lt;ContainsPrentLessSubsections&gt;true&lt;/ContainsPrentLessSubsections&gt;&#10;    &lt;ContainsAppendix&gt;true&lt;/ContainsAppendix&gt;&#10;    &lt;ContainsUnNumberedSections&gt;true&lt;/ContainsUnNumberedSections&gt;&#10;    &lt;SlideTitle /&gt;&#10;  &lt;/TocSlidesOptions&gt;&#10;  &lt;SectionSlideOptions&gt;&#10;    &lt;ContainsOwnSubSection&gt;true&lt;/ContainsOwnSubSection&gt;&#10;    &lt;ContainsOwnSlide&gt;false&lt;/ContainsOwnSlide&gt;&#10;    &lt;ContainsOtherSections&gt;true&lt;/ContainsOtherSections&gt;&#10;    &lt;ContainsOthersSubsection&gt;false&lt;/ContainsOthersSubsection&gt;&#10;    &lt;containsAppendix&gt;true&lt;/containsAppendix&gt;&#10;    &lt;containsUnnumberedSections&gt;true&lt;/containsUnnumberedSections&gt;&#10;    &lt;SlideTitle /&gt;&#10;  &lt;/SectionSlideOptions&gt;&#10;  &lt;SubSectionSlideOptions&gt;&#10;    &lt;ContainsOtherSubsections&gt;true&lt;/ContainsOtherSubsections&gt;&#10;    &lt;ContainsOwnSlides&gt;false&lt;/ContainsOwnSlides&gt;&#10;    &lt;ContainsParentSection&gt;true&lt;/ContainsParentSection&gt;&#10;    &lt;ContainsOtherSections&gt;true&lt;/ContainsOtherSections&gt;&#10;    &lt;containsAppendix&gt;true&lt;/containsAppendix&gt;&#10;    &lt;containsUnnumberedSections&gt;true&lt;/containsUnnumberedSections&gt;&#10;    &lt;SlideTitle /&gt;&#10;  &lt;/SubSectionSlideOptions&gt;&#10;  &lt;UsedSlideLayouts&gt;&#10;    &lt;TocSlidesLayout&gt;&#10;      &lt;DesignName&gt;Office Theme&lt;/DesignName&gt;&#10;      &lt;LayoutName&gt;Blank&lt;/LayoutName&gt;&#10;    &lt;/TocSlidesLayout&gt;&#10;    &lt;SectionLayout&gt;&#10;      &lt;DesignName&gt;Office Theme&lt;/DesignName&gt;&#10;      &lt;LayoutName&gt;Blank&lt;/LayoutName&gt;&#10;    &lt;/SectionLayout&gt;&#10;    &lt;SubsectionLayout&gt;&#10;      &lt;DesignName&gt;Office Theme&lt;/DesignName&gt;&#10;      &lt;LayoutName&gt;Blank&lt;/LayoutName&gt;&#10;    &lt;/SubsectionLayout&gt;&#10;    &lt;AppendixLayout&gt;&#10;      &lt;DesignName /&gt;&#10;      &lt;LayoutName /&gt;&#10;    &lt;/AppendixLayout&gt;&#10;    &lt;TitleSliLayout&gt;&#10;      &lt;DesignName&gt;Office Theme&lt;/DesignName&gt;&#10;      &lt;LayoutName&gt;Title Slide&lt;/LayoutName&gt;&#10;    &lt;/TitleSliLayout&gt;&#10;  &lt;/UsedSlideLayouts&gt;&#10;  &lt;ActiveReminders&gt;&#10;    &lt;MigrationVersion&gt;6.9.27.2&lt;/MigrationVersion&gt;&#10;  &lt;/ActiveReminders&gt;&#10;  &lt;HardRefreshRequired&gt;false&lt;/HardRefreshRequired&gt;&#10;  &lt;CustomAlgoOptions&gt;&#10;    &lt;CustomBaseAlgoOptions&gt;&#10;      &lt;UseSlideTitleAsSubSectionMarker&gt;false&lt;/UseSlideTitleAsSubSectionMarker&gt;&#10;      &lt;SlideTitleAsSectionMarker&gt;&#10;        &lt;UseTitleAsReminder&gt;false&lt;/UseTitleAsReminder&gt;&#10;      &lt;/SlideTitleAsSectionMarker&gt;&#10;      &lt;ShowSectionNums&gt;true&lt;/ShowSectionNums&gt;&#10;      &lt;ShowSlideIndex&gt;true&lt;/ShowSlideIndex&gt;&#10;      &lt;myColorOfNonCurrentItems&gt;&#10;        &lt;UseFixedColor&gt;true&lt;/UseFixedColor&gt;&#10;        &lt;R&gt;0&lt;/R&gt;&#10;        &lt;G&gt;123&lt;/G&gt;&#10;        &lt;B&gt;196&lt;/B&gt;&#10;      &lt;/myColorOfNonCurrentItems&gt;&#10;      &lt;currentItemFormat&gt;&#10;        &lt;UseBanner&gt;false&lt;/UseBanner&gt;&#10;        &lt;BannerFillR&gt;0&lt;/BannerFillR&gt;&#10;        &lt;BannerFillG&gt;0&lt;/BannerFillG&gt;&#10;        &lt;BannerFillB&gt;0&lt;/BannerFillB&gt;&#10;        &lt;ForceBold&gt;true&lt;/ForceBold&gt;&#10;        &lt;ApplyToSubSections&gt;true&lt;/ApplyToSubSections&gt;&#10;        &lt;ApplyToSectionsOnSubSectionDividers&gt;true&lt;/ApplyToSectionsOnSubSectionDividers&gt;&#10;        &lt;UseSubSecSpecificBanner&gt;false&lt;/UseSubSecSpecificBanner&gt;&#10;        &lt;SubSecBannerFillR&gt;0&lt;/SubSecBannerFillR&gt;&#10;        &lt;SubSecBannerFillG&gt;0&lt;/SubSecBannerFillG&gt;&#10;        &lt;SubSecBannerFillB&gt;0&lt;/SubSecBannerFillB&gt;&#10;      &lt;/currentItemFormat&gt;&#10;      &lt;nonCurrentItemAttenuation&gt;&#10;        &lt;Shading&gt;1&lt;/Shading&gt;&#10;      &lt;/nonCurrentItemAttenuation&gt;&#10;      &lt;ForceDisplayTOCOnTwocolumns&gt;false&lt;/ForceDisplayTOCOnTwocolumns&gt;&#10;      &lt;DisplayTOCOnTwocolumns&gt;false&lt;/DisplayTOCOnTwocolumns&gt;&#10;      &lt;AgendaVerticalAlignment&gt;Top&lt;/AgendaVerticalAlignment&gt;&#10;      &lt;Scripts&gt;&#10;        &lt;BeforeSubSecTitle /&gt;&#10;        &lt;BeforeSlideIndex&gt;p.&lt;/BeforeSlideIndex&gt;&#10;        &lt;AfterSecNum /&gt;&#10;        &lt;BeforeSecNum /&gt;&#10;        &lt;ZeroBeforeSecNum&gt;false&lt;/ZeroBeforeSecNum&gt;&#10;        &lt;AfterSubSecNum /&gt;&#10;        &lt;BeforeSubSecNum /&gt;&#10;      &lt;/Scripts&gt;&#10;      &lt;Lines&gt;&#10;        &lt;UseLineBelowSections&gt;true&lt;/UseLineBelowSections&gt;&#10;        &lt;LineBelowSection&gt;&#10;          &lt;XOffset&gt;7&lt;/XOffset&gt;&#10;          &lt;YOffset&gt;5&lt;/YOffset&gt;&#10;          &lt;Weight&gt;1&lt;/Weight&gt;&#10;          &lt;R&gt;87&lt;/R&gt;&#10;          &lt;G&gt;87&lt;/G&gt;&#10;          &lt;B&gt;87&lt;/B&gt;&#10;          &lt;LineStyle&gt;1&lt;/LineStyle&gt;&#10;        &lt;/LineBelowSection&gt;&#10;      &lt;/Lines&gt;&#10;      &lt;ManVerticalSpacing&gt;&#10;        &lt;UseManualSpacing&gt;true&lt;/UseManualSpacing&gt;&#10;        &lt;ManualSpacing&gt;&#10;          &lt;SpaceBeforeSections&gt;25&lt;/SpaceBeforeSections&gt;&#10;          &lt;SpaceBeforeSubSections&gt;15&lt;/SpaceBeforeSubSections&gt;&#10;          &lt;SpaceBeforeSlides&gt;5.49921274&lt;/SpaceBeforeSlides&gt;&#10;        &lt;/ManualSpacing&gt;&#10;        &lt;ManualSpacingSections&gt;&#10;          &lt;SpaceBeforeSections&gt;16.4976387&lt;/SpaceBeforeSections&gt;&#10;          &lt;SpaceBeforeSubSections&gt;10.9984255&lt;/SpaceBeforeSubSections&gt;&#10;          &lt;SpaceBeforeSlides&gt;5.49921274&lt;/SpaceBeforeSlides&gt;&#10;        &lt;/ManualSpacingSections&gt;&#10;        &lt;ManualSpacingSubSections&gt;&#10;          &lt;SpaceBeforeSections&gt;16.4976387&lt;/SpaceBeforeSections&gt;&#10;          &lt;SpaceBeforeSubSections&gt;10.9984255&lt;/SpaceBeforeSubSections&gt;&#10;          &lt;SpaceBeforeSlides&gt;5.49921274&lt;/SpaceBeforeSlides&gt;&#10;        &lt;/ManualSpacingSubSections&gt;&#10;        &lt;UseSpecificSpacingForSecDivider&gt;false&lt;/UseSpecificSpacingForSecDivider&gt;&#10;        &lt;UseSpecificSpacingForSubSecDivider&gt;false&lt;/UseSpecificSpacingForSubSecDivider&gt;&#10;      &lt;/ManVerticalSpacing&gt;&#10;    &lt;/CustomBaseAlgoOptions&gt;&#10;  &lt;/CustomAlgoOptions&gt;&#10;  &lt;UserPresentationOptions&gt;&#10;    &lt;SubSectionsHaveSlide xsi:nil=&quot;true&quot; /&gt;&#10;    &lt;SectionDividersContainOwnSubSections xsi:nil=&quot;true&quot; /&gt;&#10;    &lt;SectionDividersContainOwnSlideTitles xsi:nil=&quot;true&quot; /&gt;&#10;    &lt;SubSectionDividersContainOwnSlideTitles xsi:nil=&quot;true&quot; /&gt;&#10;    &lt;TOCSlidesContainSubsectionTitles xsi:nil=&quot;true&quot; /&gt;&#10;    &lt;TOCSlidesContainSlideTitles xsi:nil=&quot;true&quot; /&gt;&#10;    &lt;DisplayRemindersOnSlides&gt;true&lt;/DisplayRemindersOnSlides&gt;&#10;    &lt;SectionsHaveSlide&gt;true&lt;/SectionsHaveSlide&gt;&#10;    &lt;DoNotCountHiddenSlidesInPagination&gt;false&lt;/DoNotCountHiddenSlidesInPagination&gt;&#10;  &lt;/UserPresentationOptions&gt;&#10;  &lt;XmlSubSectionsHaveSlide&gt;true&lt;/XmlSubSectionsHaveSlide&gt;&#10;  &lt;AllowDuplicateTitleSlides&gt;true&lt;/AllowDuplicateTitleSlides&gt;&#10;  &lt;ShowEmptySlideTitles&gt;false&lt;/ShowEmptySlideTitles&gt;&#10;  &lt;NumberingOption&gt;&#10;    &lt;NumType&gt;RomanAndLettersLight&lt;/NumType&gt;&#10;  &lt;/NumberingOption&gt;&#10;  &lt;NumberingOptionForAppendix&gt;&#10;    &lt;NumType&gt;RomanAndSmallLettersLight&lt;/NumType&gt;&#10;  &lt;/NumberingOptionForAppendix&gt;&#10;&lt;/TocContentOptions&gt;"/>
</p:tagLst>
</file>

<file path=ppt/tags/tag2.xml><?xml version="1.0" encoding="utf-8"?>
<p:tagLst xmlns:a="http://schemas.openxmlformats.org/drawingml/2006/main" xmlns:r="http://schemas.openxmlformats.org/officeDocument/2006/relationships" xmlns:p="http://schemas.openxmlformats.org/presentationml/2006/main">
  <p:tag name="NAME" val="SUBSECTIONINDEX"/>
  <p:tag name="TOCTEMPLATESHAPENAME" val="Numéro de slide des sous-sections"/>
  <p:tag name="TOCTEMPLATESHAPEDESCRIPTION" val="Définit le format de la forme contenant les numéros de slides des sous-sections."/>
</p:tagLst>
</file>

<file path=ppt/tags/tag3.xml><?xml version="1.0" encoding="utf-8"?>
<p:tagLst xmlns:a="http://schemas.openxmlformats.org/drawingml/2006/main" xmlns:r="http://schemas.openxmlformats.org/officeDocument/2006/relationships" xmlns:p="http://schemas.openxmlformats.org/presentationml/2006/main">
  <p:tag name="RANK" val="3"/>
  <p:tag name="MODE" val="1"/>
  <p:tag name="LEFT" val="17"/>
  <p:tag name="TOP" val="85"/>
  <p:tag name="WIDTH" val="684"/>
  <p:tag name="NAME" val="SUBSECTIONUM"/>
  <p:tag name="TOCTEMPLATESHAPENAME" val="Index des sous-section"/>
  <p:tag name="TOCTEMPLATESHAPEDESCRIPTION" val="Définit le format de la forme contenant les numéros des sou-sections"/>
</p:tagLst>
</file>

<file path=ppt/tags/tag4.xml><?xml version="1.0" encoding="utf-8"?>
<p:tagLst xmlns:a="http://schemas.openxmlformats.org/drawingml/2006/main" xmlns:r="http://schemas.openxmlformats.org/officeDocument/2006/relationships" xmlns:p="http://schemas.openxmlformats.org/presentationml/2006/main">
  <p:tag name="TOCSHAPE" val="AA"/>
  <p:tag name="NAME" val="SUBSECTIONTITLE"/>
  <p:tag name="TOCTEMPLATESHAPENAME" val="Titre des sous-sections"/>
  <p:tag name="TOCTEMPLATESHAPEDESCRIPTION" val="Définit le format de la forme contenant les titres des sous-sections."/>
</p:tagLst>
</file>

<file path=ppt/tags/tag5.xml><?xml version="1.0" encoding="utf-8"?>
<p:tagLst xmlns:a="http://schemas.openxmlformats.org/drawingml/2006/main" xmlns:r="http://schemas.openxmlformats.org/officeDocument/2006/relationships" xmlns:p="http://schemas.openxmlformats.org/presentationml/2006/main">
  <p:tag name="TOCSHAPE" val="A"/>
  <p:tag name="NAME" val="SLIDETITLE"/>
  <p:tag name="TOCTEMPLATESHAPENAME" val="Titre des diapositives"/>
  <p:tag name="TOCTEMPLATESHAPEDESCRIPTION" val="Définit le format de la forme contenant les titres de slide"/>
</p:tagLst>
</file>

<file path=ppt/tags/tag6.xml><?xml version="1.0" encoding="utf-8"?>
<p:tagLst xmlns:a="http://schemas.openxmlformats.org/drawingml/2006/main" xmlns:r="http://schemas.openxmlformats.org/officeDocument/2006/relationships" xmlns:p="http://schemas.openxmlformats.org/presentationml/2006/main">
  <p:tag name="TOCSHAPE" val="274"/>
  <p:tag name="SLIDEINDEX" val="274"/>
  <p:tag name="NAME" val="SLIDEINDEX"/>
  <p:tag name="TOCTEMPLATESHAPENAME" val="Numéro de slide"/>
  <p:tag name="TOCTEMPLATESHAPEDESCRIPTION" val="Définit le format de la forme contenant le numéro de diapositive"/>
</p:tagLst>
</file>

<file path=ppt/tags/tag7.xml><?xml version="1.0" encoding="utf-8"?>
<p:tagLst xmlns:a="http://schemas.openxmlformats.org/drawingml/2006/main" xmlns:r="http://schemas.openxmlformats.org/officeDocument/2006/relationships" xmlns:p="http://schemas.openxmlformats.org/presentationml/2006/main">
  <p:tag name="NAME" val="SECTIONUM"/>
  <p:tag name="TOCTEMPLATESHAPENAME" val="Numéro de section"/>
  <p:tag name="TOCTEMPLATESHAPEDESCRIPTION" val="Définit le format de la forme contenant les numéros de sections"/>
</p:tagLst>
</file>

<file path=ppt/tags/tag8.xml><?xml version="1.0" encoding="utf-8"?>
<p:tagLst xmlns:a="http://schemas.openxmlformats.org/drawingml/2006/main" xmlns:r="http://schemas.openxmlformats.org/officeDocument/2006/relationships" xmlns:p="http://schemas.openxmlformats.org/presentationml/2006/main">
  <p:tag name="TOCSHAPE" val="AA"/>
  <p:tag name="NAME" val="SECTIONTITLE"/>
  <p:tag name="TOCTEMPLATESHAPENAME" val="Titre de section"/>
  <p:tag name="TOCTEMPLATESHAPEDESCRIPTION" val="Définit le format de la forme contenant les titres de section"/>
</p:tagLst>
</file>

<file path=ppt/tags/tag9.xml><?xml version="1.0" encoding="utf-8"?>
<p:tagLst xmlns:a="http://schemas.openxmlformats.org/drawingml/2006/main" xmlns:r="http://schemas.openxmlformats.org/officeDocument/2006/relationships" xmlns:p="http://schemas.openxmlformats.org/presentationml/2006/main">
  <p:tag name="NAME" val="DRAWAREA"/>
  <p:tag name="TOCTEMPLATESHAPENAME" val="Zone de tracé"/>
  <p:tag name="TOCTEMPLATESHAPEDESCRIPTION" val="Délimite la position verticale de la table des matières."/>
</p:tagLst>
</file>

<file path=ppt/tags/tag10.xml><?xml version="1.0" encoding="utf-8"?>
<p:tagLst xmlns:a="http://schemas.openxmlformats.org/drawingml/2006/main" xmlns:r="http://schemas.openxmlformats.org/officeDocument/2006/relationships" xmlns:p="http://schemas.openxmlformats.org/presentationml/2006/main">
  <p:tag name="TOCSHAPE" val="285"/>
  <p:tag name="SLIDEINDEX" val="285"/>
  <p:tag name="NAME" val="SECTIONINDEX"/>
  <p:tag name="TOCTEMPLATESHAPENAME" val="Numéro de slide des sections"/>
  <p:tag name="TOCTEMPLATESHAPEDESCRIPTION" val="Définit le format de la forme contenant les numéros de slides pour les sections."/>
</p:tagLst>
</file>

<file path=ppt/tags/tag11.xml><?xml version="1.0" encoding="utf-8"?>
<p:tagLst xmlns:a="http://schemas.openxmlformats.org/drawingml/2006/main" xmlns:r="http://schemas.openxmlformats.org/officeDocument/2006/relationships" xmlns:p="http://schemas.openxmlformats.org/presentationml/2006/main">
  <p:tag name="HIDETOC" val="true"/>
</p:tagLst>
</file>

<file path=ppt/tags/tag12.xml><?xml version="1.0" encoding="utf-8"?>
<p:tagLst xmlns:a="http://schemas.openxmlformats.org/drawingml/2006/main" xmlns:r="http://schemas.openxmlformats.org/officeDocument/2006/relationships" xmlns:p="http://schemas.openxmlformats.org/presentationml/2006/main">
  <p:tag name="SLIDEINDEX" val="285"/>
  <p:tag name="NAME" val="SLIDEINDEX"/>
  <p:tag name="TOCTEMPLATESHAPENAME" val="Numéro de slide"/>
  <p:tag name="TOCTEMPLATESHAPEDESCRIPTION" val="Définit le format de la forme contenant le numéro de diapositive"/>
</p:tagLst>
</file>

<file path=ppt/tags/tag13.xml><?xml version="1.0" encoding="utf-8"?>
<p:tagLst xmlns:a="http://schemas.openxmlformats.org/drawingml/2006/main" xmlns:r="http://schemas.openxmlformats.org/officeDocument/2006/relationships" xmlns:p="http://schemas.openxmlformats.org/presentationml/2006/main">
  <p:tag name="TOCSHAPE" val="A"/>
  <p:tag name="NAME" val="SLIDETITLE"/>
  <p:tag name="TOCTEMPLATESHAPENAME" val="Titre des diapositives"/>
  <p:tag name="TOCTEMPLATESHAPEDESCRIPTION" val="Définit le format de la forme contenant les titres de slide"/>
</p:tagLst>
</file>

<file path=ppt/tags/tag14.xml><?xml version="1.0" encoding="utf-8"?>
<p:tagLst xmlns:a="http://schemas.openxmlformats.org/drawingml/2006/main" xmlns:r="http://schemas.openxmlformats.org/officeDocument/2006/relationships" xmlns:p="http://schemas.openxmlformats.org/presentationml/2006/main">
  <p:tag name="TOCSHAPE" val="AA"/>
  <p:tag name="NAME" val="SECTIONTITLE"/>
  <p:tag name="TOCTEMPLATESHAPENAME" val="Titre de section"/>
  <p:tag name="TOCTEMPLATESHAPEDESCRIPTION" val="Définit le format de la forme contenant les titres de section"/>
</p:tagLst>
</file>

<file path=ppt/tags/tag15.xml><?xml version="1.0" encoding="utf-8"?>
<p:tagLst xmlns:a="http://schemas.openxmlformats.org/drawingml/2006/main" xmlns:r="http://schemas.openxmlformats.org/officeDocument/2006/relationships" xmlns:p="http://schemas.openxmlformats.org/presentationml/2006/main">
  <p:tag name="NAME" val="SECTIONUM"/>
  <p:tag name="TOCTEMPLATESHAPENAME" val="Numéro de section"/>
  <p:tag name="TOCTEMPLATESHAPEDESCRIPTION" val="Définit le format de la forme contenant les numéros de sections"/>
</p:tagLst>
</file>

<file path=ppt/tags/tag16.xml><?xml version="1.0" encoding="utf-8"?>
<p:tagLst xmlns:a="http://schemas.openxmlformats.org/drawingml/2006/main" xmlns:r="http://schemas.openxmlformats.org/officeDocument/2006/relationships" xmlns:p="http://schemas.openxmlformats.org/presentationml/2006/main">
  <p:tag name="TOCSHAPE" val="285"/>
  <p:tag name="SLIDEINDEX" val="285"/>
  <p:tag name="NAME" val="SECTIONINDEX"/>
  <p:tag name="TOCTEMPLATESHAPENAME" val="Numéro de slide des sections"/>
  <p:tag name="TOCTEMPLATESHAPEDESCRIPTION" val="Définit le format de la forme contenant les numéros de slides pour les sections."/>
</p:tagLst>
</file>

<file path=ppt/tags/tag17.xml><?xml version="1.0" encoding="utf-8"?>
<p:tagLst xmlns:a="http://schemas.openxmlformats.org/drawingml/2006/main" xmlns:r="http://schemas.openxmlformats.org/officeDocument/2006/relationships" xmlns:p="http://schemas.openxmlformats.org/presentationml/2006/main">
  <p:tag name="NAME" val="DRAWAREA"/>
  <p:tag name="TOCTEMPLATESHAPENAME" val="Zone de tracé"/>
  <p:tag name="TOCTEMPLATESHAPEDESCRIPTION" val="Délimite la position verticale de la table des matières."/>
</p:tagLst>
</file>

<file path=ppt/tags/tag18.xml><?xml version="1.0" encoding="utf-8"?>
<p:tagLst xmlns:a="http://schemas.openxmlformats.org/drawingml/2006/main" xmlns:r="http://schemas.openxmlformats.org/officeDocument/2006/relationships" xmlns:p="http://schemas.openxmlformats.org/presentationml/2006/main">
  <p:tag name="TOCSHAPE" val="AA"/>
  <p:tag name="NAME" val="SUBSECTIONTITLE"/>
  <p:tag name="TOCTEMPLATESHAPENAME" val="Titre des sous-sections"/>
  <p:tag name="TOCTEMPLATESHAPEDESCRIPTION" val="Définit le format de la forme contenant les titres des sous-sections."/>
</p:tagLst>
</file>

<file path=ppt/tags/tag19.xml><?xml version="1.0" encoding="utf-8"?>
<p:tagLst xmlns:a="http://schemas.openxmlformats.org/drawingml/2006/main" xmlns:r="http://schemas.openxmlformats.org/officeDocument/2006/relationships" xmlns:p="http://schemas.openxmlformats.org/presentationml/2006/main">
  <p:tag name="TOCSHAPE" val="AA"/>
  <p:tag name="NAME" val="SUBSECTIONUM"/>
  <p:tag name="TOCTEMPLATESHAPENAME" val="Index des sous-section"/>
  <p:tag name="TOCTEMPLATESHAPEDESCRIPTION" val="Définit le format de la forme contenant les numéros des sou-sections"/>
</p:tagLst>
</file>

<file path=ppt/tags/tag20.xml><?xml version="1.0" encoding="utf-8"?>
<p:tagLst xmlns:a="http://schemas.openxmlformats.org/drawingml/2006/main" xmlns:r="http://schemas.openxmlformats.org/officeDocument/2006/relationships" xmlns:p="http://schemas.openxmlformats.org/presentationml/2006/main">
  <p:tag name="TOCSHAPE" val="286"/>
  <p:tag name="SLIDEINDEX" val="286"/>
  <p:tag name="NAME" val="SUBSECTIONINDEX"/>
  <p:tag name="TOCTEMPLATESHAPENAME" val="Numéro de slide des sous-sections"/>
  <p:tag name="TOCTEMPLATESHAPEDESCRIPTION" val="Définit le format de la forme contenant les numéros de slides des sous-sections."/>
</p:tagLst>
</file>

<file path=ppt/tags/tag21.xml><?xml version="1.0" encoding="utf-8"?>
<p:tagLst xmlns:a="http://schemas.openxmlformats.org/drawingml/2006/main" xmlns:r="http://schemas.openxmlformats.org/officeDocument/2006/relationships" xmlns:p="http://schemas.openxmlformats.org/presentationml/2006/main">
  <p:tag name="HIDETOC" val="true"/>
</p:tagLst>
</file>

<file path=ppt/tags/tag22.xml><?xml version="1.0" encoding="utf-8"?>
<p:tagLst xmlns:a="http://schemas.openxmlformats.org/drawingml/2006/main" xmlns:r="http://schemas.openxmlformats.org/officeDocument/2006/relationships" xmlns:p="http://schemas.openxmlformats.org/presentationml/2006/main">
  <p:tag name="TOCSHAPE" val="274"/>
  <p:tag name="SLIDEINDEX" val="274"/>
  <p:tag name="NAME" val="SLIDEINDEX"/>
  <p:tag name="TOCTEMPLATESHAPENAME" val="Numéro de slide"/>
  <p:tag name="TOCTEMPLATESHAPEDESCRIPTION" val="Définit le format de la forme contenant le numéro de diapositive"/>
</p:tagLst>
</file>

<file path=ppt/tags/tag23.xml><?xml version="1.0" encoding="utf-8"?>
<p:tagLst xmlns:a="http://schemas.openxmlformats.org/drawingml/2006/main" xmlns:r="http://schemas.openxmlformats.org/officeDocument/2006/relationships" xmlns:p="http://schemas.openxmlformats.org/presentationml/2006/main">
  <p:tag name="TOCSHAPE" val="A"/>
  <p:tag name="NAME" val="SLIDETITLE"/>
  <p:tag name="TOCTEMPLATESHAPENAME" val="Titre des diapositives"/>
  <p:tag name="TOCTEMPLATESHAPEDESCRIPTION" val="Définit le format de la forme contenant les titres de slide"/>
</p:tagLst>
</file>

<file path=ppt/tags/tag24.xml><?xml version="1.0" encoding="utf-8"?>
<p:tagLst xmlns:a="http://schemas.openxmlformats.org/drawingml/2006/main" xmlns:r="http://schemas.openxmlformats.org/officeDocument/2006/relationships" xmlns:p="http://schemas.openxmlformats.org/presentationml/2006/main">
  <p:tag name="NAME" val="DRAWAREA"/>
  <p:tag name="TOCTEMPLATESHAPENAME" val="Zone de tracé"/>
  <p:tag name="TOCTEMPLATESHAPEDESCRIPTION" val="Délimite la position verticale de la table des matières."/>
</p:tagLst>
</file>

<file path=ppt/tags/tag25.xml><?xml version="1.0" encoding="utf-8"?>
<p:tagLst xmlns:a="http://schemas.openxmlformats.org/drawingml/2006/main" xmlns:r="http://schemas.openxmlformats.org/officeDocument/2006/relationships" xmlns:p="http://schemas.openxmlformats.org/presentationml/2006/main">
  <p:tag name="TOCSHAPE" val="285"/>
  <p:tag name="SLIDEINDEX" val="285"/>
  <p:tag name="NAME" val="SECTIONINDEX"/>
  <p:tag name="TOCTEMPLATESHAPENAME" val="Numéro de slide des sections"/>
  <p:tag name="TOCTEMPLATESHAPEDESCRIPTION" val="Définit le format de la forme contenant les numéros de slides pour les sections."/>
</p:tagLst>
</file>

<file path=ppt/tags/tag26.xml><?xml version="1.0" encoding="utf-8"?>
<p:tagLst xmlns:a="http://schemas.openxmlformats.org/drawingml/2006/main" xmlns:r="http://schemas.openxmlformats.org/officeDocument/2006/relationships" xmlns:p="http://schemas.openxmlformats.org/presentationml/2006/main">
  <p:tag name="NAME" val="SECTIONUM"/>
  <p:tag name="TOCTEMPLATESHAPENAME" val="Numéro de section"/>
  <p:tag name="TOCTEMPLATESHAPEDESCRIPTION" val="Définit le format de la forme contenant les numéros de sections"/>
</p:tagLst>
</file>

<file path=ppt/tags/tag27.xml><?xml version="1.0" encoding="utf-8"?>
<p:tagLst xmlns:a="http://schemas.openxmlformats.org/drawingml/2006/main" xmlns:r="http://schemas.openxmlformats.org/officeDocument/2006/relationships" xmlns:p="http://schemas.openxmlformats.org/presentationml/2006/main">
  <p:tag name="TOCSHAPE" val="AA"/>
  <p:tag name="NAME" val="SECTIONTITLE"/>
  <p:tag name="TOCTEMPLATESHAPENAME" val="Titre de section"/>
  <p:tag name="TOCTEMPLATESHAPEDESCRIPTION" val="Définit le format de la forme contenant les titres de section"/>
</p:tagLst>
</file>

<file path=ppt/tags/tag28.xml><?xml version="1.0" encoding="utf-8"?>
<p:tagLst xmlns:a="http://schemas.openxmlformats.org/drawingml/2006/main" xmlns:r="http://schemas.openxmlformats.org/officeDocument/2006/relationships" xmlns:p="http://schemas.openxmlformats.org/presentationml/2006/main">
  <p:tag name="TOCSHAPE" val="AA"/>
  <p:tag name="NAME" val="SUBSECTIONUM"/>
  <p:tag name="TOCTEMPLATESHAPENAME" val="Index des sous-section"/>
  <p:tag name="TOCTEMPLATESHAPEDESCRIPTION" val="Définit le format de la forme contenant les numéros des sou-sections"/>
</p:tagLst>
</file>

<file path=ppt/tags/tag29.xml><?xml version="1.0" encoding="utf-8"?>
<p:tagLst xmlns:a="http://schemas.openxmlformats.org/drawingml/2006/main" xmlns:r="http://schemas.openxmlformats.org/officeDocument/2006/relationships" xmlns:p="http://schemas.openxmlformats.org/presentationml/2006/main">
  <p:tag name="TOCSHAPE" val="AA"/>
  <p:tag name="NAME" val="SUBSECTIONTITLE"/>
  <p:tag name="TOCTEMPLATESHAPENAME" val="Titre des sous-sections"/>
  <p:tag name="TOCTEMPLATESHAPEDESCRIPTION" val="Définit le format de la forme contenant les titres des sous-sections."/>
</p:tagLst>
</file>

<file path=ppt/tags/tag30.xml><?xml version="1.0" encoding="utf-8"?>
<p:tagLst xmlns:a="http://schemas.openxmlformats.org/drawingml/2006/main" xmlns:r="http://schemas.openxmlformats.org/officeDocument/2006/relationships" xmlns:p="http://schemas.openxmlformats.org/presentationml/2006/main">
  <p:tag name="TOCSHAPE" val="286"/>
  <p:tag name="SLIDEINDEX" val="286"/>
  <p:tag name="NAME" val="SUBSECTIONINDEX"/>
  <p:tag name="TOCTEMPLATESHAPENAME" val="Numéro de slide des sous-sections"/>
  <p:tag name="TOCTEMPLATESHAPEDESCRIPTION" val="Définit le format de la forme contenant les numéros de slides des sous-sections."/>
</p:tagLst>
</file>

<file path=ppt/tags/tag31.xml><?xml version="1.0" encoding="utf-8"?>
<p:tagLst xmlns:a="http://schemas.openxmlformats.org/drawingml/2006/main" xmlns:r="http://schemas.openxmlformats.org/officeDocument/2006/relationships" xmlns:p="http://schemas.openxmlformats.org/presentationml/2006/main">
  <p:tag name="HIDETOC" val="true"/>
</p:tagLst>
</file>

<file path=ppt/tags/tag32.xml><?xml version="1.0" encoding="utf-8"?>
<p:tagLst xmlns:a="http://schemas.openxmlformats.org/drawingml/2006/main" xmlns:r="http://schemas.openxmlformats.org/officeDocument/2006/relationships" xmlns:p="http://schemas.openxmlformats.org/presentationml/2006/main">
  <p:tag name="HIDETOC" val="true"/>
</p:tagLst>
</file>

<file path=ppt/tags/tag33.xml><?xml version="1.0" encoding="utf-8"?>
<p:tagLst xmlns:a="http://schemas.openxmlformats.org/drawingml/2006/main" xmlns:r="http://schemas.openxmlformats.org/officeDocument/2006/relationships" xmlns:p="http://schemas.openxmlformats.org/presentationml/2006/main">
  <p:tag name="LAST UPDATE DATE" val="530986781.194379"/>
  <p:tag name="IMPORTID" val="7295610419.690563"/>
  <p:tag name="WBLAST" val="G:\SIM1\SFD\Deals\Volta\Reports - CoGestion\Monthly Reporting\Generation PPT\Volta - Monthly Report maquette.xlsm"/>
  <p:tag name="USER NAME" val="COSTAA"/>
  <p:tag name="IMPORTID2" val="_4327"/>
  <p:tag name="TYPE" val="1"/>
  <p:tag name="SOURCENAME" val="Data as of 30 Sep 2026"/>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9T15:19:41.194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3T16:32:17.531Z&quot;,&#10;    &quot;PictureAppearance&quot;: 2,&#10;    &quot;Format&quot;: 0,&#10;    &quot;PreserveInitialVisibility&quot;: false,&#10;    &quot;PreserveWidth&quot;: true,&#10;    &quot;ResizeBeforeExport&quot;: false&#10;  },&#10;  &quot;Initial&quot;: null&#10;}"/>
</p:tagLst>
</file>

<file path=ppt/tags/tag34.xml><?xml version="1.0" encoding="utf-8"?>
<p:tagLst xmlns:a="http://schemas.openxmlformats.org/drawingml/2006/main" xmlns:r="http://schemas.openxmlformats.org/officeDocument/2006/relationships" xmlns:p="http://schemas.openxmlformats.org/presentationml/2006/main">
  <p:tag name="LAST UPDATE DATE" val="530986794.082433"/>
  <p:tag name="IMPORTID" val="7874295452902.308287"/>
  <p:tag name="WBLAST" val="G:\SIM1\SFD\Deals\Volta\Reports - CoGestion\Monthly Reporting\Generation PPT\Volta - Monthly Report maquette.xlsm"/>
  <p:tag name="USER NAME" val="COSTAA"/>
  <p:tag name="TYPE" val="1"/>
  <p:tag name="SOURCENAME" val="Action Holding BV"/>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9T15:19:54.082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3T16:32:26.821Z&quot;,&#10;    &quot;PictureAppearance&quot;: 2,&#10;    &quot;Format&quot;: 0,&#10;    &quot;PreserveInitialVisibility&quot;: false,&#10;    &quot;PreserveWidth&quot;: true,&#10;    &quot;ResizeBeforeExport&quot;: false&#10;  },&#10;  &quot;Initial&quot;: null&#10;}"/>
</p:tagLst>
</file>

<file path=ppt/tags/tag35.xml><?xml version="1.0" encoding="utf-8"?>
<p:tagLst xmlns:a="http://schemas.openxmlformats.org/drawingml/2006/main" xmlns:r="http://schemas.openxmlformats.org/officeDocument/2006/relationships" xmlns:p="http://schemas.openxmlformats.org/presentationml/2006/main">
  <p:tag name="LAST UPDATE DATE" val="530986796.62679"/>
  <p:tag name="IMPORTID" val="5056293884579.772403"/>
  <p:tag name="WBLAST" val="G:\SIM1\SFD\Deals\Volta\Reports - CoGestion\Monthly Reporting\Generation PPT\Volta - Monthly Report maquette.xlsm"/>
  <p:tag name="USER NAME" val="COSTAA"/>
  <p:tag name="TYPE" val="2"/>
  <p:tag name="SOURCENAME" val="As a % of Gross Assets Value (Chart 10)"/>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9T15:19:56.627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3T16:32:28.768Z&quot;,&#10;    &quot;PictureAppearance&quot;: 2,&#10;    &quot;Format&quot;: 0,&#10;    &quot;PreserveInitialVisibility&quot;: false,&#10;    &quot;PreserveWidth&quot;: true,&#10;    &quot;ResizeBeforeExport&quot;: false&#10;  },&#10;  &quot;Initial&quot;: null&#10;}"/>
</p:tagLst>
</file>

<file path=ppt/tags/tag36.xml><?xml version="1.0" encoding="utf-8"?>
<p:tagLst xmlns:a="http://schemas.openxmlformats.org/drawingml/2006/main" xmlns:r="http://schemas.openxmlformats.org/officeDocument/2006/relationships" xmlns:p="http://schemas.openxmlformats.org/presentationml/2006/main">
  <p:tag name="LAST UPDATE DATE" val="530986798.608429"/>
  <p:tag name="IMPORTID" val="3554293884976.770615"/>
  <p:tag name="WBLAST" val="G:\SIM1\SFD\Deals\Volta\Reports - CoGestion\Monthly Reporting\Generation PPT\Volta - Monthly Report maquette.xlsm"/>
  <p:tag name="USER NAME" val="COSTAA"/>
  <p:tag name="TYPE" val="2"/>
  <p:tag name="SOURCENAME" val="Chart 4"/>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9T15:19:58.608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3T16:32:30.671Z&quot;,&#10;    &quot;PictureAppearance&quot;: 2,&#10;    &quot;Format&quot;: 0,&#10;    &quot;PreserveInitialVisibility&quot;: false,&#10;    &quot;PreserveWidth&quot;: true,&#10;    &quot;ResizeBeforeExport&quot;: false&#10;  },&#10;  &quot;Initial&quot;: null&#10;}"/>
</p:tagLst>
</file>

<file path=ppt/tags/tag37.xml><?xml version="1.0" encoding="utf-8"?>
<p:tagLst xmlns:a="http://schemas.openxmlformats.org/drawingml/2006/main" xmlns:r="http://schemas.openxmlformats.org/officeDocument/2006/relationships" xmlns:p="http://schemas.openxmlformats.org/presentationml/2006/main">
  <p:tag name="LAST UPDATE DATE" val="530986800.507174"/>
  <p:tag name="IMPORTID" val="6074293884382.987656"/>
  <p:tag name="WBLAST" val="G:\SIM1\SFD\Deals\Volta\Reports - CoGestion\Monthly Reporting\Generation PPT\Volta - Monthly Report maquette.xlsm"/>
  <p:tag name="USER NAME" val="COSTAA"/>
  <p:tag name="TYPE" val="1"/>
  <p:tag name="SOURCENAME" val="Returns"/>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9T15:20:00.507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3T16:32:32.09Z&quot;,&#10;    &quot;PictureAppearance&quot;: 2,&#10;    &quot;Format&quot;: 0,&#10;    &quot;PreserveInitialVisibility&quot;: false,&#10;    &quot;PreserveWidth&quot;: true,&#10;    &quot;ResizeBeforeExport&quot;: false&#10;  },&#10;  &quot;Initial&quot;: null&#10;}"/>
</p:tagLst>
</file>

<file path=ppt/tags/tag38.xml><?xml version="1.0" encoding="utf-8"?>
<p:tagLst xmlns:a="http://schemas.openxmlformats.org/drawingml/2006/main" xmlns:r="http://schemas.openxmlformats.org/officeDocument/2006/relationships" xmlns:p="http://schemas.openxmlformats.org/presentationml/2006/main">
  <p:tag name="LAST UPDATE DATE" val="530986803.241899"/>
  <p:tag name="IMPORTID" val="808293884841.599409"/>
  <p:tag name="WBLAST" val="G:\SIM1\SFD\Deals\Volta\Reports - CoGestion\Monthly Reporting\Generation PPT\Volta - Monthly Report maquette.xlsm"/>
  <p:tag name="USER NAME" val="COSTAA"/>
  <p:tag name="TYPE" val="2"/>
  <p:tag name="SOURCENAME" val="Cumulative Total Return (Gross Dividends) (Chart 1)"/>
  <p:tag name="SHEETID" val="HP"/>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HP&quot;,&#10;    &quot;DateTime&quot;: &quot;2026-10-29T15:20:03.242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HP&quot;,&#10;    &quot;DateTime&quot;: &quot;2026-10-23T16:32:34.611Z&quot;,&#10;    &quot;PictureAppearance&quot;: 2,&#10;    &quot;Format&quot;: 0,&#10;    &quot;PreserveInitialVisibility&quot;: false,&#10;    &quot;PreserveWidth&quot;: true,&#10;    &quot;ResizeBeforeExport&quot;: false&#10;  },&#10;  &quot;Initial&quot;: null&#10;}"/>
</p:tagLst>
</file>

<file path=ppt/tags/tag39.xml><?xml version="1.0" encoding="utf-8"?>
<p:tagLst xmlns:a="http://schemas.openxmlformats.org/drawingml/2006/main" xmlns:r="http://schemas.openxmlformats.org/officeDocument/2006/relationships" xmlns:p="http://schemas.openxmlformats.org/presentationml/2006/main">
  <p:tag name="LAST UPDATE DATE" val="530986831.05224"/>
  <p:tag name="IMPORTID" val="5792434727884.263983"/>
  <p:tag name="WBLAST" val="G:\SIM1\SFD\Deals\Volta\Reports - CoGestion\Monthly Reporting\Generation PPT\Volta - Monthly Report maquette.xlsm"/>
  <p:tag name="USER NAME" val="COSTAA"/>
  <p:tag name="TYPE" val="1"/>
  <p:tag name="SOURCENAME" val="Source: BNPP AM, as of September 2026"/>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9T15:20:31.052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3T16:33:00.949Z&quot;,&#10;    &quot;PictureAppearance&quot;: 2,&#10;    &quot;Format&quot;: 0,&#10;    &quot;PreserveInitialVisibility&quot;: false,&#10;    &quot;PreserveWidth&quot;: true,&#10;    &quot;ResizeBeforeExport&quot;: false&#10;  },&#10;  &quot;Initial&quot;: null&#10;}"/>
</p:tagLst>
</file>

<file path=ppt/tags/tag40.xml><?xml version="1.0" encoding="utf-8"?>
<p:tagLst xmlns:a="http://schemas.openxmlformats.org/drawingml/2006/main" xmlns:r="http://schemas.openxmlformats.org/officeDocument/2006/relationships" xmlns:p="http://schemas.openxmlformats.org/presentationml/2006/main">
  <p:tag name="LAST UPDATE DATE" val="530986834.050702"/>
  <p:tag name="IMPORTID" val="157293903243.751489"/>
  <p:tag name="WBLAST" val="G:\SIM1\SFD\Deals\Volta\Reports - CoGestion\Monthly Reporting\Generation PPT\Volta - Monthly Report maquette.xlsm"/>
  <p:tag name="USER NAME" val="COSTAA"/>
  <p:tag name="TYPE" val="1"/>
  <p:tag name="SOURCENAME" val="Source: Intex, Bloomberg, BNPP AM as of September 2026 – unaudited figures - not accounting for unsettled trades Figures expressed in % of the NAV"/>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9T15:20:34.051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3T16:33:02.863Z&quot;,&#10;    &quot;PictureAppearance&quot;: 2,&#10;    &quot;Format&quot;: 0,&#10;    &quot;PreserveInitialVisibility&quot;: false,&#10;    &quot;PreserveWidth&quot;: true,&#10;    &quot;ResizeBeforeExport&quot;: false&#10;  },&#10;  &quot;Initial&quot;: null&#10;}"/>
</p:tagLst>
</file>

<file path=ppt/tags/tag41.xml><?xml version="1.0" encoding="utf-8"?>
<p:tagLst xmlns:a="http://schemas.openxmlformats.org/drawingml/2006/main" xmlns:r="http://schemas.openxmlformats.org/officeDocument/2006/relationships" xmlns:p="http://schemas.openxmlformats.org/presentationml/2006/main">
  <p:tag name="LAST UPDATE DATE" val="530986836.409138"/>
  <p:tag name="IMPORTID" val="6448293903313.922707"/>
  <p:tag name="WBLAST" val="G:\SIM1\SFD\Deals\Volta\Reports - CoGestion\Monthly Reporting\Generation PPT\Volta - Monthly Report maquette.xlsm"/>
  <p:tag name="USER NAME" val="COSTAA"/>
  <p:tag name="TYPE" val="1"/>
  <p:tag name="SOURCENAME" val="Source: Bloomberg, as of September 2026"/>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9T15:20:36.409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3T16:33:04.685Z&quot;,&#10;    &quot;PictureAppearance&quot;: 2,&#10;    &quot;Format&quot;: 0,&#10;    &quot;PreserveInitialVisibility&quot;: false,&#10;    &quot;PreserveWidth&quot;: true,&#10;    &quot;ResizeBeforeExport&quot;: false&#10;  },&#10;  &quot;Initial&quot;: null&#10;}"/>
</p:tagLst>
</file>

<file path=ppt/tags/tag42.xml><?xml version="1.0" encoding="utf-8"?>
<p:tagLst xmlns:a="http://schemas.openxmlformats.org/drawingml/2006/main" xmlns:r="http://schemas.openxmlformats.org/officeDocument/2006/relationships" xmlns:p="http://schemas.openxmlformats.org/presentationml/2006/main">
  <p:tag name="LAST UPDATE DATE" val="530986838.828034"/>
  <p:tag name="IMPORTID" val="5792434727884.263983"/>
  <p:tag name="WBLAST" val="G:\SIM1\SFD\Deals\Volta\Reports - CoGestion\Monthly Reporting\Generation PPT\Volta - Monthly Report maquette.xlsm"/>
  <p:tag name="USER NAME" val="COSTAA"/>
  <p:tag name="TYPE" val="1"/>
  <p:tag name="SOURCENAME" val="Source: BNPP AM, as of September 2026"/>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9T15:20:38.828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3T16:33:06.501Z&quot;,&#10;    &quot;PictureAppearance&quot;: 2,&#10;    &quot;Format&quot;: 0,&#10;    &quot;PreserveInitialVisibility&quot;: false,&#10;    &quot;PreserveWidth&quot;: true,&#10;    &quot;ResizeBeforeExport&quot;: false&#10;  },&#10;  &quot;Initial&quot;: null&#10;}"/>
</p:tagLst>
</file>

<file path=ppt/tags/tag43.xml><?xml version="1.0" encoding="utf-8"?>
<p:tagLst xmlns:a="http://schemas.openxmlformats.org/drawingml/2006/main" xmlns:r="http://schemas.openxmlformats.org/officeDocument/2006/relationships" xmlns:p="http://schemas.openxmlformats.org/presentationml/2006/main">
  <p:tag name="LAST UPDATE DATE" val="530986841.051154"/>
  <p:tag name="IMPORTID" val="1515293902138.850389"/>
  <p:tag name="WBLAST" val="G:\SIM1\SFD\Deals\Volta\Reports - CoGestion\Monthly Reporting\Generation PPT\Volta - Monthly Report maquette.xlsm"/>
  <p:tag name="USER NAME" val="COSTAA"/>
  <p:tag name="TYPE" val="1"/>
  <p:tag name="SOURCENAME" val="MONTHLY REPORT  VOLTA FINANCE LIMITED  - September 2026 ⯀ 1"/>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9T15:20:41.051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3T16:33:08.219Z&quot;,&#10;    &quot;PictureAppearance&quot;: 2,&#10;    &quot;Format&quot;: 0,&#10;    &quot;PreserveInitialVisibility&quot;: false,&#10;    &quot;PreserveWidth&quot;: true,&#10;    &quot;ResizeBeforeExport&quot;: false&#10;  },&#10;  &quot;Initial&quot;: null&#10;}"/>
</p:tagLst>
</file>

<file path=ppt/tags/tag44.xml><?xml version="1.0" encoding="utf-8"?>
<p:tagLst xmlns:a="http://schemas.openxmlformats.org/drawingml/2006/main" xmlns:r="http://schemas.openxmlformats.org/officeDocument/2006/relationships" xmlns:p="http://schemas.openxmlformats.org/presentationml/2006/main">
  <p:tag name="LAST UPDATE DATE" val="530986843.608992"/>
  <p:tag name="IMPORTID" val="1412434729975.040733"/>
  <p:tag name="WBLAST" val="G:\SIM1\SFD\Deals\Volta\Reports - CoGestion\Monthly Reporting\Generation PPT\Volta - Monthly Report maquette.xlsm"/>
  <p:tag name="USER NAME" val="COSTAA"/>
  <p:tag name="IMPORTID2" val="_6258"/>
  <p:tag name="TYPE" val="1"/>
  <p:tag name="SOURCENAME" val="9.1%"/>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9T15:20:43.609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3T16:33:09.942Z&quot;,&#10;    &quot;PictureAppearance&quot;: 2,&#10;    &quot;Format&quot;: 0,&#10;    &quot;PreserveInitialVisibility&quot;: false,&#10;    &quot;PreserveWidth&quot;: true,&#10;    &quot;ResizeBeforeExport&quot;: false&#10;  },&#10;  &quot;Initial&quot;: null&#10;}"/>
</p:tagLst>
</file>

<file path=ppt/tags/tag45.xml><?xml version="1.0" encoding="utf-8"?>
<p:tagLst xmlns:a="http://schemas.openxmlformats.org/drawingml/2006/main" xmlns:r="http://schemas.openxmlformats.org/officeDocument/2006/relationships" xmlns:p="http://schemas.openxmlformats.org/presentationml/2006/main">
  <p:tag name="LAST UPDATE DATE" val="530986846.284996"/>
  <p:tag name="IMPORTID" val="1029296059623.539103"/>
  <p:tag name="WBLAST" val="G:\SIM1\SFD\Deals\Volta\Reports - CoGestion\Monthly Reporting\Generation PPT\Volta - Monthly Report maquette.xlsm"/>
  <p:tag name="USER NAME" val="COSTAA"/>
  <p:tag name="TYPE" val="1"/>
  <p:tag name="SOURCENAME" val="€243.5m "/>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9T15:20:46.285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3T16:33:12.265Z&quot;,&#10;    &quot;PictureAppearance&quot;: 2,&#10;    &quot;Format&quot;: 0,&#10;    &quot;PreserveInitialVisibility&quot;: false,&#10;    &quot;PreserveWidth&quot;: true,&#10;    &quot;ResizeBeforeExport&quot;: false&#10;  },&#10;  &quot;Initial&quot;: null&#10;}"/>
</p:tagLst>
</file>

<file path=ppt/tags/tag46.xml><?xml version="1.0" encoding="utf-8"?>
<p:tagLst xmlns:a="http://schemas.openxmlformats.org/drawingml/2006/main" xmlns:r="http://schemas.openxmlformats.org/officeDocument/2006/relationships" xmlns:p="http://schemas.openxmlformats.org/presentationml/2006/main">
  <p:tag name="LAST UPDATE DATE" val="530986849.06646"/>
  <p:tag name="IMPORTID" val="6213454689796.767222"/>
  <p:tag name="WBLAST" val="G:\SIM1\SFD\Deals\Volta\Reports - CoGestion\Monthly Reporting\Generation PPT\Volta - Monthly Report maquette.xlsm"/>
  <p:tag name="USER NAME" val="COSTAA"/>
  <p:tag name="TYPE" val="1"/>
  <p:tag name="SOURCENAME" val="Monthly Report - September 2026"/>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9T15:20:49.066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3T16:33:14.373Z&quot;,&#10;    &quot;PictureAppearance&quot;: 2,&#10;    &quot;Format&quot;: 0,&#10;    &quot;PreserveInitialVisibility&quot;: false,&#10;    &quot;PreserveWidth&quot;: true,&#10;    &quot;ResizeBeforeExport&quot;: false&#10;  },&#10;  &quot;Initial&quot;: null&#10;}"/>
</p:tagLst>
</file>

<file path=ppt/tags/tag47.xml><?xml version="1.0" encoding="utf-8"?>
<p:tagLst xmlns:a="http://schemas.openxmlformats.org/drawingml/2006/main" xmlns:r="http://schemas.openxmlformats.org/officeDocument/2006/relationships" xmlns:p="http://schemas.openxmlformats.org/presentationml/2006/main">
  <p:tag name="LAST UPDATE DATE" val="530986851.195919"/>
  <p:tag name="IMPORTID" val="3739465409600.653144"/>
  <p:tag name="WBLAST" val="G:\SIM1\SFD\Deals\Volta\Reports - CoGestion\Monthly Reporting\Generation PPT\Volta - Monthly Report maquette.xlsm"/>
  <p:tag name="USER NAME" val="COSTAA"/>
  <p:tag name="TYPE" val="1"/>
  <p:tag name="SOURCENAME" val="The sum of percentages may not add up to 100.00% due to rounding."/>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9T15:20:51.196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3T16:33:16.101Z&quot;,&#10;    &quot;PictureAppearance&quot;: 2,&#10;    &quot;Format&quot;: 0,&#10;    &quot;PreserveInitialVisibility&quot;: false,&#10;    &quot;PreserveWidth&quot;: true,&#10;    &quot;ResizeBeforeExport&quot;: false&#10;  },&#10;  &quot;Initial&quot;: null&#10;}"/>
</p:tagLst>
</file>

<file path=ppt/tags/tag48.xml><?xml version="1.0" encoding="utf-8"?>
<p:tagLst xmlns:a="http://schemas.openxmlformats.org/drawingml/2006/main" xmlns:r="http://schemas.openxmlformats.org/officeDocument/2006/relationships" xmlns:p="http://schemas.openxmlformats.org/presentationml/2006/main">
  <p:tag name="LAST UPDATE DATE" val="530986853.523115"/>
  <p:tag name="IMPORTID" val="1245293894685.557976"/>
  <p:tag name="WBLAST" val="G:\SIM1\SFD\Deals\Volta\Reports - CoGestion\Monthly Reporting\Generation PPT\Volta - Monthly Report maquette.xlsm"/>
  <p:tag name="USER NAME" val="COSTAA"/>
  <p:tag name="TYPE" val="2"/>
  <p:tag name="SOURCENAME" val="Currency (Chart 11)"/>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9T15:20:53.523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3T16:33:17.936Z&quot;,&#10;    &quot;PictureAppearance&quot;: 2,&#10;    &quot;Format&quot;: 0,&#10;    &quot;PreserveInitialVisibility&quot;: false,&#10;    &quot;PreserveWidth&quot;: true,&#10;    &quot;ResizeBeforeExport&quot;: false&#10;  },&#10;  &quot;Initial&quot;: null&#10;}"/>
</p:tagLst>
</file>

<file path=ppt/tags/tag49.xml><?xml version="1.0" encoding="utf-8"?>
<p:tagLst xmlns:a="http://schemas.openxmlformats.org/drawingml/2006/main" xmlns:r="http://schemas.openxmlformats.org/officeDocument/2006/relationships" xmlns:p="http://schemas.openxmlformats.org/presentationml/2006/main">
  <p:tag name="LAST UPDATE DATE" val="530986855.258069"/>
  <p:tag name="IMPORTID" val="8515293894588.081246"/>
  <p:tag name="WBLAST" val="G:\SIM1\SFD\Deals\Volta\Reports - CoGestion\Monthly Reporting\Generation PPT\Volta - Monthly Report maquette.xlsm"/>
  <p:tag name="USER NAME" val="COSTAA"/>
  <p:tag name="TYPE" val="2"/>
  <p:tag name="SOURCENAME" val="Geography (Chart 9)"/>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9T15:20:55.258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3T16:33:19.338Z&quot;,&#10;    &quot;PictureAppearance&quot;: 2,&#10;    &quot;Format&quot;: 0,&#10;    &quot;PreserveInitialVisibility&quot;: false,&#10;    &quot;PreserveWidth&quot;: true,&#10;    &quot;ResizeBeforeExport&quot;: false&#10;  },&#10;  &quot;Initial&quot;: null&#10;}"/>
</p:tagLst>
</file>

<file path=ppt/tags/tag50.xml><?xml version="1.0" encoding="utf-8"?>
<p:tagLst xmlns:a="http://schemas.openxmlformats.org/drawingml/2006/main" xmlns:r="http://schemas.openxmlformats.org/officeDocument/2006/relationships" xmlns:p="http://schemas.openxmlformats.org/presentationml/2006/main">
  <p:tag name="LAST UPDATE DATE" val="530986857.125713"/>
  <p:tag name="IMPORTID" val="1217293895025.615284"/>
  <p:tag name="WBLAST" val="G:\SIM1\SFD\Deals\Volta\Reports - CoGestion\Monthly Reporting\Generation PPT\Volta - Monthly Report maquette.xlsm"/>
  <p:tag name="USER NAME" val="COSTAA"/>
  <p:tag name="TYPE" val="2"/>
  <p:tag name="SOURCENAME" val="Chart 1"/>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9T15:20:57.126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3T16:33:21.033Z&quot;,&#10;    &quot;PictureAppearance&quot;: 2,&#10;    &quot;Format&quot;: 0,&#10;    &quot;PreserveInitialVisibility&quot;: false,&#10;    &quot;PreserveWidth&quot;: true,&#10;    &quot;ResizeBeforeExport&quot;: false&#10;  },&#10;  &quot;Initial&quot;: null&#10;}"/>
</p:tagLst>
</file>

<file path=ppt/tags/tag51.xml><?xml version="1.0" encoding="utf-8"?>
<p:tagLst xmlns:a="http://schemas.openxmlformats.org/drawingml/2006/main" xmlns:r="http://schemas.openxmlformats.org/officeDocument/2006/relationships" xmlns:p="http://schemas.openxmlformats.org/presentationml/2006/main">
  <p:tag name="LAST UPDATE DATE" val="530986858.818355"/>
  <p:tag name="IMPORTID" val="6111293902106.322834"/>
  <p:tag name="WBLAST" val="G:\SIM1\SFD\Deals\Volta\Reports - CoGestion\Monthly Reporting\Generation PPT\Volta - Monthly Report maquette.xlsm"/>
  <p:tag name="USER NAME" val="COSTAA"/>
  <p:tag name="TYPE" val="1"/>
  <p:tag name="SOURCENAME" val="MONTHLY REPORT  VOLTA FINANCE LIMITED  - September 2026 ⯀ 2"/>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9T15:20:58.818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3T16:33:22.535Z&quot;,&#10;    &quot;PictureAppearance&quot;: 2,&#10;    &quot;Format&quot;: 0,&#10;    &quot;PreserveInitialVisibility&quot;: false,&#10;    &quot;PreserveWidth&quot;: true,&#10;    &quot;ResizeBeforeExport&quot;: false&#10;  },&#10;  &quot;Initial&quot;: null&#10;}"/>
</p:tagLst>
</file>

<file path=ppt/tags/tag52.xml><?xml version="1.0" encoding="utf-8"?>
<p:tagLst xmlns:a="http://schemas.openxmlformats.org/drawingml/2006/main" xmlns:r="http://schemas.openxmlformats.org/officeDocument/2006/relationships" xmlns:p="http://schemas.openxmlformats.org/presentationml/2006/main">
  <p:tag name="LAST UPDATE DATE" val="530986861.316076"/>
  <p:tag name="IMPORTID" val="157293903243.751489"/>
  <p:tag name="WBLAST" val="G:\SIM1\SFD\Deals\Volta\Reports - CoGestion\Monthly Reporting\Generation PPT\Volta - Monthly Report maquette.xlsm"/>
  <p:tag name="USER NAME" val="COSTAA"/>
  <p:tag name="TYPE" val="1"/>
  <p:tag name="SOURCENAME" val="Source: Intex, Bloomberg, BNPP AM as of September 2026 – unaudited figures - not accounting for unsettled trades Figures expressed in % of the NAV"/>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9T15:21:01.316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3T16:33:24.509Z&quot;,&#10;    &quot;PictureAppearance&quot;: 2,&#10;    &quot;Format&quot;: 0,&#10;    &quot;PreserveInitialVisibility&quot;: false,&#10;    &quot;PreserveWidth&quot;: true,&#10;    &quot;ResizeBeforeExport&quot;: false&#10;  },&#10;  &quot;Initial&quot;: null&#10;}"/>
</p:tagLst>
</file>

<file path=ppt/tags/tag53.xml><?xml version="1.0" encoding="utf-8"?>
<p:tagLst xmlns:a="http://schemas.openxmlformats.org/drawingml/2006/main" xmlns:r="http://schemas.openxmlformats.org/officeDocument/2006/relationships" xmlns:p="http://schemas.openxmlformats.org/presentationml/2006/main">
  <p:tag name="LAST UPDATE DATE" val="530986863.618149"/>
  <p:tag name="IMPORTID" val="5792434727884.263983"/>
  <p:tag name="WBLAST" val="G:\SIM1\SFD\Deals\Volta\Reports - CoGestion\Monthly Reporting\Generation PPT\Volta - Monthly Report maquette.xlsm"/>
  <p:tag name="USER NAME" val="COSTAA"/>
  <p:tag name="TYPE" val="1"/>
  <p:tag name="SOURCENAME" val="Source: BNPP AM, as of September 2026"/>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9T15:21:03.618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3T16:33:26.326Z&quot;,&#10;    &quot;PictureAppearance&quot;: 2,&#10;    &quot;Format&quot;: 0,&#10;    &quot;PreserveInitialVisibility&quot;: false,&#10;    &quot;PreserveWidth&quot;: true,&#10;    &quot;ResizeBeforeExport&quot;: false&#10;  },&#10;  &quot;Initial&quot;: null&#10;}"/>
</p:tagLst>
</file>

<file path=ppt/tags/tag54.xml><?xml version="1.0" encoding="utf-8"?>
<p:tagLst xmlns:a="http://schemas.openxmlformats.org/drawingml/2006/main" xmlns:r="http://schemas.openxmlformats.org/officeDocument/2006/relationships" xmlns:p="http://schemas.openxmlformats.org/presentationml/2006/main">
  <p:tag name="LAST UPDATE DATE" val="530986866.124759"/>
  <p:tag name="IMPORTID" val="9357295453433.125646"/>
  <p:tag name="WBLAST" val="G:\SIM1\SFD\Deals\Volta\Reports - CoGestion\Monthly Reporting\Generation PPT\Volta - Monthly Report maquette.xlsm"/>
  <p:tag name="USER NAME" val="COSTAA"/>
  <p:tag name="TYPE" val="1"/>
  <p:tag name="SOURCENAME" val="Market Value (€m)"/>
  <p:tag name="SHEETID" val="Report"/>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9T15:21:06.125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Report&quot;,&#10;    &quot;DateTime&quot;: &quot;2026-10-23T16:33:28.239Z&quot;,&#10;    &quot;PictureAppearance&quot;: 2,&#10;    &quot;Format&quot;: 0,&#10;    &quot;PreserveInitialVisibility&quot;: false,&#10;    &quot;PreserveWidth&quot;: true,&#10;    &quot;ResizeBeforeExport&quot;: false&#10;  },&#10;  &quot;Initial&quot;: null&#10;}"/>
</p:tagLst>
</file>

<file path=ppt/tags/tag55.xml><?xml version="1.0" encoding="utf-8"?>
<p:tagLst xmlns:a="http://schemas.openxmlformats.org/drawingml/2006/main" xmlns:r="http://schemas.openxmlformats.org/officeDocument/2006/relationships" xmlns:p="http://schemas.openxmlformats.org/presentationml/2006/main">
  <p:tag name="LAST UPDATE DATE" val="530986868.584144"/>
  <p:tag name="IMPORTID" val="5792434727884.263983"/>
  <p:tag name="WBLAST" val="G:\SIM1\SFD\Deals\Volta\Reports - CoGestion\Monthly Reporting\Generation PPT\Volta - Monthly Report maquette.xlsm"/>
  <p:tag name="USER NAME" val="COSTAA"/>
  <p:tag name="TYPE" val="1"/>
  <p:tag name="SOURCENAME" val="Source: BNPP AM, as of September 2026"/>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9T15:21:08.584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3T16:33:30.621Z&quot;,&#10;    &quot;PictureAppearance&quot;: 2,&#10;    &quot;Format&quot;: 0,&#10;    &quot;PreserveInitialVisibility&quot;: false,&#10;    &quot;PreserveWidth&quot;: true,&#10;    &quot;ResizeBeforeExport&quot;: false&#10;  },&#10;  &quot;Initial&quot;: null&#10;}"/>
</p:tagLst>
</file>

<file path=ppt/tags/tag56.xml><?xml version="1.0" encoding="utf-8"?>
<p:tagLst xmlns:a="http://schemas.openxmlformats.org/drawingml/2006/main" xmlns:r="http://schemas.openxmlformats.org/officeDocument/2006/relationships" xmlns:p="http://schemas.openxmlformats.org/presentationml/2006/main">
  <p:tag name="LAST UPDATE DATE" val="530986870.930306"/>
  <p:tag name="IMPORTID" val="6213454689796.767222"/>
  <p:tag name="WBLAST" val="G:\SIM1\SFD\Deals\Volta\Reports - CoGestion\Monthly Reporting\Generation PPT\Volta - Monthly Report maquette.xlsm"/>
  <p:tag name="USER NAME" val="COSTAA"/>
  <p:tag name="TYPE" val="1"/>
  <p:tag name="SOURCENAME" val="Monthly Report - September 2026"/>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9T15:21:10.93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3T16:33:32.33Z&quot;,&#10;    &quot;PictureAppearance&quot;: 2,&#10;    &quot;Format&quot;: 0,&#10;    &quot;PreserveInitialVisibility&quot;: false,&#10;    &quot;PreserveWidth&quot;: true,&#10;    &quot;ResizeBeforeExport&quot;: false&#10;  },&#10;  &quot;Initial&quot;: null&#10;}"/>
</p:tagLst>
</file>

<file path=ppt/tags/tag57.xml><?xml version="1.0" encoding="utf-8"?>
<p:tagLst xmlns:a="http://schemas.openxmlformats.org/drawingml/2006/main" xmlns:r="http://schemas.openxmlformats.org/officeDocument/2006/relationships" xmlns:p="http://schemas.openxmlformats.org/presentationml/2006/main">
  <p:tag name="LAST UPDATE DATE" val="530986873.078535"/>
  <p:tag name="IMPORTID" val="216293902057.238474"/>
  <p:tag name="WBLAST" val="G:\SIM1\SFD\Deals\Volta\Reports - CoGestion\Monthly Reporting\Generation PPT\Volta - Monthly Report maquette.xlsm"/>
  <p:tag name="USER NAME" val="COSTAA"/>
  <p:tag name="TYPE" val="1"/>
  <p:tag name="SOURCENAME" val="MONTHLY REPORT  VOLTA FINANCE LIMITED  - September 2026 ⯀ 3"/>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9T15:21:13.079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3T16:33:34.264Z&quot;,&#10;    &quot;PictureAppearance&quot;: 2,&#10;    &quot;Format&quot;: 0,&#10;    &quot;PreserveInitialVisibility&quot;: false,&#10;    &quot;PreserveWidth&quot;: true,&#10;    &quot;ResizeBeforeExport&quot;: false&#10;  },&#10;  &quot;Initial&quot;: null&#10;}"/>
</p:tagLst>
</file>

<file path=ppt/tags/tag58.xml><?xml version="1.0" encoding="utf-8"?>
<p:tagLst xmlns:a="http://schemas.openxmlformats.org/drawingml/2006/main" xmlns:r="http://schemas.openxmlformats.org/officeDocument/2006/relationships" xmlns:p="http://schemas.openxmlformats.org/presentationml/2006/main">
  <p:tag name="LAST UPDATE DATE" val="530986875.454811"/>
  <p:tag name="IMPORTID" val="6213454689796.767222"/>
  <p:tag name="WBLAST" val="G:\SIM1\SFD\Deals\Volta\Reports - CoGestion\Monthly Reporting\Generation PPT\Volta - Monthly Report maquette.xlsm"/>
  <p:tag name="USER NAME" val="COSTAA"/>
  <p:tag name="TYPE" val="1"/>
  <p:tag name="SOURCENAME" val="Monthly Report - September 2026"/>
  <p:tag name="SHEETID" val="Source"/>
  <p:tag name="PICTUREAPPEARANCE" val="PictureAsShownWhenPrinted"/>
  <p:tag name="PASTESTRATEGY" val="0"/>
  <p:tag name="NORESIZEONUPDATE" val="False"/>
  <p:tag name="EXPORTANDSETTINGINFO" val="{&#10;  &quot;Last&quot;: {&#10;    &quot;General&quot;: {&#10;      &quot;ExcelInfo&quot;: {&#10;        &quot;Printer&quot;: &quot;Microsoft Print to PDF on Ne02:&quot;,&#10;        &quot;ZoomLevel&quot;: &quot;100&quot;&#10;      },&#10;      &quot;PrimaryDisplay&quot;: {&#10;        &quot;IsDisplay1&quot;: fals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9T15:21:15.455Z&quot;,&#10;    &quot;PictureAppearance&quot;: 2,&#10;    &quot;Format&quot;: 0,&#10;    &quot;PreserveInitialVisibility&quot;: false,&#10;    &quot;PreserveWidth&quot;: true,&#10;    &quot;ResizeBeforeExport&quot;: false&#10;  },&#10;  &quot;Previous&quot;: {&#10;    &quot;General&quot;: {&#10;      &quot;ExcelInfo&quot;: {&#10;        &quot;Printer&quot;: &quot;Microsoft Print to PDF on Ne02:&quot;,&#10;        &quot;ZoomLevel&quot;: &quot;96&quot;&#10;      },&#10;      &quot;PrimaryDisplay&quot;: {&#10;        &quot;IsDisplay1&quot;: true,&#10;        &quot;Resolution&quot;: {&#10;          &quot;Width&quot;: 1920,&#10;          &quot;Height&quot;: 1080&#10;        },&#10;        &quot;ResolutionToWorkingAreaRatio&quot;: 1.0&#10;      },&#10;      &quot;ResizeRatio&quot;: 1.0,&#10;      &quot;UndoAutoColor&quot;: false,&#10;      &quot;CustomAutoColor&quot;: false&#10;    },&#10;    &quot;UserName&quot;: &quot;COSTAA&quot;,&#10;    &quot;WorkbookName&quot;: &quot;Volta - Monthly Report maquette.xlsm&quot;,&#10;    &quot;WorksheetName&quot;: &quot;Source&quot;,&#10;    &quot;DateTime&quot;: &quot;2026-10-23T16:33:35.858Z&quot;,&#10;    &quot;PictureAppearance&quot;: 2,&#10;    &quot;Format&quot;: 0,&#10;    &quot;PreserveInitialVisibility&quot;: false,&#10;    &quot;PreserveWidth&quot;: true,&#10;    &quot;ResizeBeforeExport&quot;: false&#10;  },&#10;  &quot;Initial&quot;: null&#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pSlide Table Of Content Master (do not edi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974</TotalTime>
  <Words>2119</Words>
  <Application>Microsoft Office PowerPoint</Application>
  <PresentationFormat>Custom</PresentationFormat>
  <Paragraphs>109</Paragraphs>
  <Slides>3</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vt:i4>
      </vt:variant>
    </vt:vector>
  </HeadingPairs>
  <TitlesOfParts>
    <vt:vector size="13" baseType="lpstr">
      <vt:lpstr>Aptos</vt:lpstr>
      <vt:lpstr>Arial</vt:lpstr>
      <vt:lpstr>Calibri</vt:lpstr>
      <vt:lpstr>Calibri Light</vt:lpstr>
      <vt:lpstr>Century Gothic</vt:lpstr>
      <vt:lpstr>Garamond</vt:lpstr>
      <vt:lpstr>Times New Roman</vt:lpstr>
      <vt:lpstr>Verdana</vt:lpstr>
      <vt:lpstr>Office Theme</vt:lpstr>
      <vt:lpstr>UpSlide Table Of Content Master (do not edit)</vt:lpstr>
      <vt:lpstr>Volta Finance Ltd</vt:lpstr>
      <vt:lpstr>Volta Finance Ltd</vt:lpstr>
      <vt:lpstr>Volta Finance Ltd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Volta Finance Ltd Monthly Report- July 2023</dc:title>
  <dc:creator>COSTA Alexis</dc:creator>
  <cp:lastModifiedBy>Shubham TYAGI</cp:lastModifiedBy>
  <cp:revision>41</cp:revision>
  <dcterms:created xsi:type="dcterms:W3CDTF">2023-09-12T09:15:16Z</dcterms:created>
  <dcterms:modified xsi:type="dcterms:W3CDTF">2026-10-29T16:06:29Z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2023-09-12T00:00:00Z</vt:filetime>
  </property>
  <property fmtid="{D5CDD505-2E9C-101B-9397-08002B2CF9AE}" pid="3" name="Creator">
    <vt:lpwstr>Adobe InDesign 18.5 (Macintosh)</vt:lpwstr>
  </property>
  <property fmtid="{D5CDD505-2E9C-101B-9397-08002B2CF9AE}" pid="4" name="LastSaved">
    <vt:filetime>2023-09-12T00:00:00Z</vt:filetime>
  </property>
  <property fmtid="{D5CDD505-2E9C-101B-9397-08002B2CF9AE}" pid="5" name="Producer">
    <vt:lpwstr>Adobe PDF Library 17.0</vt:lpwstr>
  </property>
  <property fmtid="{D5CDD505-2E9C-101B-9397-08002B2CF9AE}" pid="6" name="MSIP_Label_f3b89073-f537-4fe2-a4ef-71907f8c184f_Enabled">
    <vt:lpwstr>true</vt:lpwstr>
  </property>
  <property fmtid="{D5CDD505-2E9C-101B-9397-08002B2CF9AE}" pid="7" name="MSIP_Label_f3b89073-f537-4fe2-a4ef-71907f8c184f_SetDate">
    <vt:lpwstr>2023-09-21T10:10:02Z</vt:lpwstr>
  </property>
  <property fmtid="{D5CDD505-2E9C-101B-9397-08002B2CF9AE}" pid="8" name="MSIP_Label_f3b89073-f537-4fe2-a4ef-71907f8c184f_Method">
    <vt:lpwstr>Standard</vt:lpwstr>
  </property>
  <property fmtid="{D5CDD505-2E9C-101B-9397-08002B2CF9AE}" pid="9" name="MSIP_Label_f3b89073-f537-4fe2-a4ef-71907f8c184f_Name">
    <vt:lpwstr>INTERNAL</vt:lpwstr>
  </property>
  <property fmtid="{D5CDD505-2E9C-101B-9397-08002B2CF9AE}" pid="10" name="MSIP_Label_f3b89073-f537-4fe2-a4ef-71907f8c184f_SiteId">
    <vt:lpwstr>85f3dce2-9de5-43ba-8d73-76ef63954d34</vt:lpwstr>
  </property>
  <property fmtid="{D5CDD505-2E9C-101B-9397-08002B2CF9AE}" pid="11" name="MSIP_Label_f3b89073-f537-4fe2-a4ef-71907f8c184f_ActionId">
    <vt:lpwstr>2443e8dc-06f6-447d-af4d-ce3bb9855841</vt:lpwstr>
  </property>
  <property fmtid="{D5CDD505-2E9C-101B-9397-08002B2CF9AE}" pid="12" name="MSIP_Label_f3b89073-f537-4fe2-a4ef-71907f8c184f_ContentBits">
    <vt:lpwstr>2</vt:lpwstr>
  </property>
  <property fmtid="{D5CDD505-2E9C-101B-9397-08002B2CF9AE}" pid="13" name="_AdHocReviewCycleID">
    <vt:i4>-808511603</vt:i4>
  </property>
  <property fmtid="{D5CDD505-2E9C-101B-9397-08002B2CF9AE}" pid="14" name="_NewReviewCycle">
    <vt:lpwstr/>
  </property>
  <property fmtid="{D5CDD505-2E9C-101B-9397-08002B2CF9AE}" pid="15" name="_EmailSubject">
    <vt:lpwstr>Volta - RNS and Factsheet - September 2026</vt:lpwstr>
  </property>
  <property fmtid="{D5CDD505-2E9C-101B-9397-08002B2CF9AE}" pid="16" name="_AuthorEmail">
    <vt:lpwstr>elliott.griffiths@je.bnpparibas.com</vt:lpwstr>
  </property>
  <property fmtid="{D5CDD505-2E9C-101B-9397-08002B2CF9AE}" pid="17" name="_AuthorEmailDisplayName">
    <vt:lpwstr>GRIFFITHS Elliott</vt:lpwstr>
  </property>
  <property fmtid="{D5CDD505-2E9C-101B-9397-08002B2CF9AE}" pid="18" name="MSIP_Label_a6b9b49c-3903-4fd4-a343-18d82815dc85_Enabled">
    <vt:lpwstr>true</vt:lpwstr>
  </property>
  <property fmtid="{D5CDD505-2E9C-101B-9397-08002B2CF9AE}" pid="19" name="MSIP_Label_a6b9b49c-3903-4fd4-a343-18d82815dc85_SetDate">
    <vt:lpwstr>2026-10-29T16:05:37Z</vt:lpwstr>
  </property>
  <property fmtid="{D5CDD505-2E9C-101B-9397-08002B2CF9AE}" pid="20" name="MSIP_Label_a6b9b49c-3903-4fd4-a343-18d82815dc85_Method">
    <vt:lpwstr>Privileged</vt:lpwstr>
  </property>
  <property fmtid="{D5CDD505-2E9C-101B-9397-08002B2CF9AE}" pid="21" name="MSIP_Label_a6b9b49c-3903-4fd4-a343-18d82815dc85_Name">
    <vt:lpwstr>Intra and extragroup use</vt:lpwstr>
  </property>
  <property fmtid="{D5CDD505-2E9C-101B-9397-08002B2CF9AE}" pid="22" name="MSIP_Label_a6b9b49c-3903-4fd4-a343-18d82815dc85_SiteId">
    <vt:lpwstr>614f9c25-bffa-42c7-86d8-964101f55fa2</vt:lpwstr>
  </property>
  <property fmtid="{D5CDD505-2E9C-101B-9397-08002B2CF9AE}" pid="23" name="MSIP_Label_a6b9b49c-3903-4fd4-a343-18d82815dc85_ActionId">
    <vt:lpwstr>bb633ef6-70ea-4a07-a357-28975e86f6c1</vt:lpwstr>
  </property>
  <property fmtid="{D5CDD505-2E9C-101B-9397-08002B2CF9AE}" pid="24" name="MSIP_Label_a6b9b49c-3903-4fd4-a343-18d82815dc85_ContentBits">
    <vt:lpwstr>2</vt:lpwstr>
  </property>
  <property fmtid="{D5CDD505-2E9C-101B-9397-08002B2CF9AE}" pid="25" name="MSIP_Label_a6b9b49c-3903-4fd4-a343-18d82815dc85_Tag">
    <vt:lpwstr>10, 0, 1, 1</vt:lpwstr>
  </property>
  <property fmtid="{D5CDD505-2E9C-101B-9397-08002B2CF9AE}" pid="26" name="ClassificationContentMarkingFooterLocations">
    <vt:lpwstr>Office Theme:7\UpSlide Table Of Content Master (do not edit):3</vt:lpwstr>
  </property>
  <property fmtid="{D5CDD505-2E9C-101B-9397-08002B2CF9AE}" pid="27" name="ClassificationContentMarkingFooterText">
    <vt:lpwstr>Classification : Confidential</vt:lpwstr>
  </property>
</Properties>
</file>