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sldIdLst>
    <p:sldId id="256" r:id="rId3"/>
    <p:sldId id="257" r:id="rId4"/>
    <p:sldId id="258" r:id="rId5"/>
  </p:sldIdLst>
  <p:sldSz cx="7556500" cy="10693400"/>
  <p:notesSz cx="7556500" cy="10693400"/>
  <p:custDataLst>
    <p:tags r:id="rId6"/>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76B9"/>
    <a:srgbClr val="B5D0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256" d="100"/>
          <a:sy n="256" d="100"/>
        </p:scale>
        <p:origin x="-2736" y="-1279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ags" Target="tags/tag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Master" Target="../slideMasters/slideMaster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19.xml"/><Relationship Id="rId3" Type="http://schemas.openxmlformats.org/officeDocument/2006/relationships/tags" Target="../tags/tag14.xml"/><Relationship Id="rId7" Type="http://schemas.openxmlformats.org/officeDocument/2006/relationships/tags" Target="../tags/tag18.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Master" Target="../slideMasters/slideMaster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29.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slideMaster" Target="../slideMasters/slideMaster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sz="2300" b="1" i="0">
                <a:solidFill>
                  <a:schemeClr val="bg1"/>
                </a:solidFill>
                <a:latin typeface="Calibri"/>
                <a:cs typeface="Calibri"/>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chemeClr val="bg1"/>
                </a:solidFill>
                <a:latin typeface="Calibri"/>
                <a:cs typeface="Calibri"/>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 Storage Layout">
    <p:spTree>
      <p:nvGrpSpPr>
        <p:cNvPr id="1" name=""/>
        <p:cNvGrpSpPr/>
        <p:nvPr/>
      </p:nvGrpSpPr>
      <p:grpSpPr>
        <a:xfrm>
          <a:off x="0" y="0"/>
          <a:ext cx="0" cy="0"/>
          <a:chOff x="0" y="0"/>
          <a:chExt cx="0" cy="0"/>
        </a:xfrm>
      </p:grpSpPr>
      <p:sp>
        <p:nvSpPr>
          <p:cNvPr id="50" name="Rectangle 49"/>
          <p:cNvSpPr/>
          <p:nvPr userDrawn="1"/>
        </p:nvSpPr>
        <p:spPr>
          <a:xfrm>
            <a:off x="0" y="0"/>
            <a:ext cx="7556500" cy="1069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73"/>
          </a:p>
        </p:txBody>
      </p:sp>
      <p:sp>
        <p:nvSpPr>
          <p:cNvPr id="51" name="ZoneTexte 50"/>
          <p:cNvSpPr txBox="1"/>
          <p:nvPr userDrawn="1">
            <p:custDataLst>
              <p:tags r:id="rId1"/>
            </p:custDataLst>
          </p:nvPr>
        </p:nvSpPr>
        <p:spPr>
          <a:xfrm>
            <a:off x="6934905" y="4063459"/>
            <a:ext cx="228115" cy="256673"/>
          </a:xfrm>
          <a:prstGeom prst="rect">
            <a:avLst/>
          </a:prstGeom>
          <a:noFill/>
        </p:spPr>
        <p:txBody>
          <a:bodyPr vert="horz" wrap="square" lIns="0" rIns="0" rtlCol="0" anchor="ctr" anchorCtr="0">
            <a:spAutoFit/>
          </a:bodyPr>
          <a:lstStyle/>
          <a:p>
            <a:pPr algn="ctr" rtl="0" fontAlgn="base">
              <a:spcBef>
                <a:spcPct val="0"/>
              </a:spcBef>
              <a:spcAft>
                <a:spcPct val="0"/>
              </a:spcAft>
            </a:pPr>
            <a:r>
              <a:rPr lang="fr-FR" sz="1068" kern="1200" dirty="0">
                <a:solidFill>
                  <a:srgbClr val="404040"/>
                </a:solidFill>
                <a:latin typeface="Century Gothic" pitchFamily="34" charset="0"/>
                <a:ea typeface="+mn-ea"/>
                <a:cs typeface="Arial" charset="0"/>
              </a:rPr>
              <a:t>1</a:t>
            </a:r>
          </a:p>
        </p:txBody>
      </p:sp>
      <p:sp>
        <p:nvSpPr>
          <p:cNvPr id="52" name="Text Placeholder 4"/>
          <p:cNvSpPr txBox="1">
            <a:spLocks/>
          </p:cNvSpPr>
          <p:nvPr userDrawn="1">
            <p:custDataLst>
              <p:tags r:id="rId2"/>
            </p:custDataLst>
          </p:nvPr>
        </p:nvSpPr>
        <p:spPr bwMode="auto">
          <a:xfrm>
            <a:off x="779515" y="3272706"/>
            <a:ext cx="208250" cy="392933"/>
          </a:xfrm>
          <a:prstGeom prst="roundRect">
            <a:avLst>
              <a:gd name="adj" fmla="val 6411"/>
            </a:avLst>
          </a:prstGeom>
          <a:gradFill flip="none" rotWithShape="1">
            <a:gsLst>
              <a:gs pos="0">
                <a:srgbClr val="00CEE2"/>
              </a:gs>
              <a:gs pos="100000">
                <a:srgbClr val="0085B7"/>
              </a:gs>
            </a:gsLst>
            <a:lin ang="8100000" scaled="1"/>
            <a:tileRect/>
          </a:gradFill>
          <a:effectLst/>
        </p:spPr>
        <p:txBody>
          <a:bodyPr vert="horz" wrap="none" lIns="164769" tIns="34876" rIns="164769" bIns="34876" numCol="1" anchor="ctr" anchorCtr="0" compatLnSpc="1">
            <a:prstTxWarp prst="textNoShape">
              <a:avLst/>
            </a:prstTxWarp>
            <a:noAutofit/>
          </a:bodyPr>
          <a:lstStyle>
            <a:lvl1pPr algn="l" rtl="0" fontAlgn="base">
              <a:spcBef>
                <a:spcPct val="20000"/>
              </a:spcBef>
              <a:spcAft>
                <a:spcPct val="0"/>
              </a:spcAft>
              <a:buClr>
                <a:srgbClr val="376092"/>
              </a:buClr>
              <a:buSzPct val="80000"/>
              <a:defRPr lang="en-US" sz="1400" b="1" kern="1200" dirty="0">
                <a:solidFill>
                  <a:srgbClr val="376092"/>
                </a:solidFill>
                <a:latin typeface="Garamond" pitchFamily="18" charset="0"/>
                <a:ea typeface="+mj-ea"/>
                <a:cs typeface="+mj-cs"/>
              </a:defRPr>
            </a:lvl1pPr>
            <a:lvl2pPr algn="l" rtl="0" fontAlgn="base">
              <a:spcBef>
                <a:spcPct val="20000"/>
              </a:spcBef>
              <a:spcAft>
                <a:spcPct val="0"/>
              </a:spcAft>
              <a:buClr>
                <a:srgbClr val="376092"/>
              </a:buClr>
              <a:buFont typeface="Arial" charset="0"/>
              <a:defRPr lang="en-US" sz="1400" kern="1200" dirty="0">
                <a:solidFill>
                  <a:schemeClr val="tx1"/>
                </a:solidFill>
                <a:latin typeface="Garamond" pitchFamily="18" charset="0"/>
                <a:ea typeface="+mn-ea"/>
                <a:cs typeface="+mn-cs"/>
              </a:defRPr>
            </a:lvl2pPr>
            <a:lvl3pPr marL="265113" indent="-265113" algn="l" rtl="0" fontAlgn="base">
              <a:spcBef>
                <a:spcPct val="20000"/>
              </a:spcBef>
              <a:spcAft>
                <a:spcPct val="0"/>
              </a:spcAft>
              <a:buClr>
                <a:srgbClr val="376092"/>
              </a:buClr>
              <a:buBlip>
                <a:blip r:embed="rId12"/>
              </a:buBlip>
              <a:defRPr lang="en-US" sz="1400" kern="1200">
                <a:solidFill>
                  <a:schemeClr val="tx1"/>
                </a:solidFill>
                <a:latin typeface="Garamond" pitchFamily="18" charset="0"/>
                <a:ea typeface="+mn-ea"/>
                <a:cs typeface="+mn-cs"/>
              </a:defRPr>
            </a:lvl3pPr>
            <a:lvl4pPr marL="446088" indent="-180975" algn="l" rtl="0" fontAlgn="base">
              <a:spcBef>
                <a:spcPct val="20000"/>
              </a:spcBef>
              <a:spcAft>
                <a:spcPct val="0"/>
              </a:spcAft>
              <a:buFont typeface="Arial" charset="0"/>
              <a:buChar char="–"/>
              <a:defRPr lang="en-US" sz="1400" kern="1200" dirty="0">
                <a:solidFill>
                  <a:schemeClr val="tx1"/>
                </a:solidFill>
                <a:latin typeface="Garamond" pitchFamily="18" charset="0"/>
                <a:ea typeface="+mj-ea"/>
                <a:cs typeface="+mj-cs"/>
              </a:defRPr>
            </a:lvl4pPr>
            <a:lvl5pPr marL="627063" indent="-180975" algn="l" rtl="0" fontAlgn="base">
              <a:spcBef>
                <a:spcPct val="20000"/>
              </a:spcBef>
              <a:spcAft>
                <a:spcPct val="0"/>
              </a:spcAft>
              <a:buClr>
                <a:schemeClr val="tx2"/>
              </a:buClr>
              <a:buFont typeface="Arial" charset="0"/>
              <a:buChar char="•"/>
              <a:defRPr lang="en-US" sz="1400" kern="1200" dirty="0">
                <a:solidFill>
                  <a:schemeClr val="tx1"/>
                </a:solidFill>
                <a:latin typeface="Garamond" pitchFamily="18" charset="0"/>
                <a:ea typeface="+mj-ea"/>
                <a:cs typeface="+mj-cs"/>
              </a:defRPr>
            </a:lvl5pPr>
            <a:lvl6pPr marL="627063" marR="0" indent="180975" algn="l" defTabSz="914400" rtl="0" eaLnBrk="1" fontAlgn="auto" latinLnBrk="0" hangingPunct="1">
              <a:lnSpc>
                <a:spcPct val="100000"/>
              </a:lnSpc>
              <a:spcBef>
                <a:spcPct val="20000"/>
              </a:spcBef>
              <a:spcAft>
                <a:spcPts val="0"/>
              </a:spcAft>
              <a:buClr>
                <a:schemeClr val="tx2"/>
              </a:buClr>
              <a:buSzTx/>
              <a:buFont typeface="Garamond" pitchFamily="18" charset="0"/>
              <a:buChar char="−"/>
              <a:tabLst/>
              <a:defRPr lang="en-US" sz="1400" kern="1200" dirty="0" smtClean="0">
                <a:solidFill>
                  <a:schemeClr val="tx1"/>
                </a:solidFill>
                <a:latin typeface="+mn-lt"/>
                <a:ea typeface="+mn-ea"/>
                <a:cs typeface="+mn-cs"/>
              </a:defRPr>
            </a:lvl6pPr>
            <a:lvl7pPr marL="989013" marR="0" indent="-180975" algn="l" defTabSz="914400" rtl="0" eaLnBrk="1" fontAlgn="auto" latinLnBrk="0" hangingPunct="1">
              <a:lnSpc>
                <a:spcPct val="100000"/>
              </a:lnSpc>
              <a:spcBef>
                <a:spcPct val="20000"/>
              </a:spcBef>
              <a:spcAft>
                <a:spcPts val="0"/>
              </a:spcAft>
              <a:buClr>
                <a:schemeClr val="tx2"/>
              </a:buClr>
              <a:buSzTx/>
              <a:buFont typeface="Garamond" pitchFamily="18" charset="0"/>
              <a:buChar char="−"/>
              <a:tabLst/>
              <a:defRPr lang="en-US" sz="1400" kern="1200" baseline="0" dirty="0" smtClean="0">
                <a:solidFill>
                  <a:schemeClr val="tx1"/>
                </a:solidFill>
                <a:latin typeface="Garamond" pitchFamily="18" charset="0"/>
                <a:ea typeface="+mn-ea"/>
                <a:cs typeface="+mn-cs"/>
              </a:defRPr>
            </a:lvl7pPr>
            <a:lvl8pPr marL="1169988" indent="-180975" algn="l" defTabSz="914400" rtl="0" eaLnBrk="1" latinLnBrk="0" hangingPunct="1">
              <a:spcBef>
                <a:spcPct val="20000"/>
              </a:spcBef>
              <a:buFont typeface="Garamond" pitchFamily="18" charset="0"/>
              <a:buChar char="−"/>
              <a:defRPr lang="en-US" sz="1400" kern="1200" baseline="0" dirty="0" smtClean="0">
                <a:solidFill>
                  <a:schemeClr val="tx1"/>
                </a:solidFill>
                <a:latin typeface="Garamond" pitchFamily="18" charset="0"/>
                <a:ea typeface="+mn-ea"/>
                <a:cs typeface="+mn-cs"/>
              </a:defRPr>
            </a:lvl8pPr>
            <a:lvl9pPr marL="1339850" indent="-169863" algn="l" defTabSz="914400" rtl="0" eaLnBrk="1" latinLnBrk="0" hangingPunct="1">
              <a:spcBef>
                <a:spcPct val="20000"/>
              </a:spcBef>
              <a:buFont typeface="Garamond" pitchFamily="18" charset="0"/>
              <a:buChar char="−"/>
              <a:defRPr lang="en-US" sz="1400" kern="1200" baseline="0" dirty="0" smtClean="0">
                <a:solidFill>
                  <a:schemeClr val="tx1"/>
                </a:solidFill>
                <a:latin typeface="Garamond" pitchFamily="18" charset="0"/>
                <a:ea typeface="+mn-ea"/>
                <a:cs typeface="+mn-cs"/>
              </a:defRPr>
            </a:lvl9pPr>
          </a:lstStyle>
          <a:p>
            <a:pPr algn="ctr">
              <a:spcBef>
                <a:spcPts val="0"/>
              </a:spcBef>
              <a:buSzPct val="60000"/>
              <a:buFont typeface="Garamond" pitchFamily="18" charset="0"/>
            </a:pPr>
            <a:r>
              <a:rPr lang="fr-FR" sz="763" i="1" dirty="0">
                <a:solidFill>
                  <a:schemeClr val="bg1"/>
                </a:solidFill>
                <a:effectLst>
                  <a:outerShdw blurRad="50800" dist="38100" dir="5400000" algn="t" rotWithShape="0">
                    <a:prstClr val="black">
                      <a:alpha val="40000"/>
                    </a:prstClr>
                  </a:outerShdw>
                </a:effectLst>
                <a:latin typeface="Century Gothic" pitchFamily="34" charset="0"/>
              </a:rPr>
              <a:t>1.1</a:t>
            </a:r>
          </a:p>
        </p:txBody>
      </p:sp>
      <p:sp>
        <p:nvSpPr>
          <p:cNvPr id="53" name="ZoneTexte 31"/>
          <p:cNvSpPr txBox="1"/>
          <p:nvPr userDrawn="1">
            <p:custDataLst>
              <p:tags r:id="rId3"/>
            </p:custDataLst>
          </p:nvPr>
        </p:nvSpPr>
        <p:spPr>
          <a:xfrm>
            <a:off x="1279861" y="3397789"/>
            <a:ext cx="5609478" cy="192071"/>
          </a:xfrm>
          <a:prstGeom prst="rect">
            <a:avLst/>
          </a:prstGeom>
          <a:noFill/>
        </p:spPr>
        <p:txBody>
          <a:bodyPr vert="horz" wrap="square" lIns="0" tIns="13731" rIns="0" bIns="13731" rtlCol="0" anchor="ctr" anchorCtr="0">
            <a:spAutoFit/>
          </a:bodyPr>
          <a:lstStyle/>
          <a:p>
            <a:r>
              <a:rPr lang="fr-FR" sz="1068" dirty="0">
                <a:solidFill>
                  <a:srgbClr val="404040"/>
                </a:solidFill>
                <a:latin typeface="Century Gothic" pitchFamily="34" charset="0"/>
              </a:rPr>
              <a:t>Références &amp; témoignages</a:t>
            </a:r>
          </a:p>
        </p:txBody>
      </p:sp>
      <p:sp>
        <p:nvSpPr>
          <p:cNvPr id="54" name="TextBox 28">
            <a:hlinkClick r:id="" action="ppaction://noaction"/>
          </p:cNvPr>
          <p:cNvSpPr txBox="1"/>
          <p:nvPr userDrawn="1">
            <p:custDataLst>
              <p:tags r:id="rId4"/>
            </p:custDataLst>
          </p:nvPr>
        </p:nvSpPr>
        <p:spPr>
          <a:xfrm>
            <a:off x="825196" y="3211923"/>
            <a:ext cx="5938613" cy="164340"/>
          </a:xfrm>
          <a:prstGeom prst="rect">
            <a:avLst/>
          </a:prstGeom>
          <a:noFill/>
        </p:spPr>
        <p:txBody>
          <a:bodyPr vert="horz" wrap="square" lIns="0" tIns="0" rIns="0" bIns="0" rtlCol="0">
            <a:spAutoFit/>
          </a:bodyPr>
          <a:lstStyle/>
          <a:p>
            <a:r>
              <a:rPr lang="fr-FR" sz="1068" i="1" dirty="0">
                <a:latin typeface="Garamond" pitchFamily="18" charset="0"/>
              </a:rPr>
              <a:t>Le contexte</a:t>
            </a:r>
          </a:p>
        </p:txBody>
      </p:sp>
      <p:sp>
        <p:nvSpPr>
          <p:cNvPr id="55" name="TextBox 29">
            <a:hlinkClick r:id="" action="ppaction://noaction"/>
          </p:cNvPr>
          <p:cNvSpPr txBox="1"/>
          <p:nvPr userDrawn="1">
            <p:custDataLst>
              <p:tags r:id="rId5"/>
            </p:custDataLst>
          </p:nvPr>
        </p:nvSpPr>
        <p:spPr>
          <a:xfrm>
            <a:off x="6906111" y="3120120"/>
            <a:ext cx="226695" cy="427736"/>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rtlCol="0" anchor="t" anchorCtr="1">
            <a:noAutofit/>
          </a:bodyPr>
          <a:lstStyle/>
          <a:p>
            <a:pPr algn="ctr"/>
            <a:r>
              <a:rPr lang="fr-FR" sz="1068" i="1" dirty="0">
                <a:solidFill>
                  <a:srgbClr val="404040"/>
                </a:solidFill>
                <a:latin typeface="Century Gothic" pitchFamily="34" charset="0"/>
              </a:rPr>
              <a:t>4</a:t>
            </a:r>
          </a:p>
        </p:txBody>
      </p:sp>
      <p:sp>
        <p:nvSpPr>
          <p:cNvPr id="56" name="Flèche droite rayée 55"/>
          <p:cNvSpPr/>
          <p:nvPr userDrawn="1">
            <p:custDataLst>
              <p:tags r:id="rId6"/>
            </p:custDataLst>
          </p:nvPr>
        </p:nvSpPr>
        <p:spPr>
          <a:xfrm>
            <a:off x="273440" y="1899669"/>
            <a:ext cx="136027" cy="248908"/>
          </a:xfrm>
          <a:prstGeom prst="stripedRightArrow">
            <a:avLst>
              <a:gd name="adj1" fmla="val 0"/>
              <a:gd name="adj2" fmla="val 53330"/>
            </a:avLst>
          </a:prstGeom>
          <a:solidFill>
            <a:srgbClr val="007B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9797" tIns="34898" rIns="69797" bIns="34898" numCol="1" spcCol="0" rtlCol="0" fromWordArt="0" anchor="ctr" anchorCtr="0" forceAA="0" compatLnSpc="1">
            <a:prstTxWarp prst="textNoShape">
              <a:avLst/>
            </a:prstTxWarp>
            <a:noAutofit/>
          </a:bodyPr>
          <a:lstStyle/>
          <a:p>
            <a:pPr algn="r">
              <a:lnSpc>
                <a:spcPct val="90000"/>
              </a:lnSpc>
              <a:spcBef>
                <a:spcPts val="381"/>
              </a:spcBef>
              <a:spcAft>
                <a:spcPts val="381"/>
              </a:spcAft>
              <a:buClr>
                <a:srgbClr val="007BC4"/>
              </a:buClr>
            </a:pPr>
            <a:endParaRPr lang="en-GB" sz="100" dirty="0" err="1">
              <a:solidFill>
                <a:srgbClr val="007BC4"/>
              </a:solidFill>
              <a:latin typeface="Arial" panose="020B0604020202020204" pitchFamily="34" charset="0"/>
              <a:cs typeface="Arial" panose="020B0604020202020204" pitchFamily="34" charset="0"/>
            </a:endParaRPr>
          </a:p>
        </p:txBody>
      </p:sp>
      <p:sp>
        <p:nvSpPr>
          <p:cNvPr id="57" name="ZoneTexte 56">
            <a:hlinkClick r:id="" action="ppaction://noaction"/>
          </p:cNvPr>
          <p:cNvSpPr txBox="1"/>
          <p:nvPr userDrawn="1">
            <p:custDataLst>
              <p:tags r:id="rId7"/>
            </p:custDataLst>
          </p:nvPr>
        </p:nvSpPr>
        <p:spPr>
          <a:xfrm>
            <a:off x="547059" y="1899669"/>
            <a:ext cx="5860408" cy="248908"/>
          </a:xfrm>
          <a:prstGeom prst="rect">
            <a:avLst/>
          </a:prstGeom>
          <a:noFill/>
        </p:spPr>
        <p:txBody>
          <a:bodyPr vert="horz" wrap="square" lIns="0" tIns="27462" rIns="0" bIns="251108" rtlCol="0" anchor="t" anchorCtr="0">
            <a:noAutofit/>
          </a:bodyPr>
          <a:lstStyle/>
          <a:p>
            <a:pPr>
              <a:buClr>
                <a:srgbClr val="007BC4"/>
              </a:buClr>
            </a:pPr>
            <a:r>
              <a:rPr lang="en-GB" dirty="0">
                <a:solidFill>
                  <a:srgbClr val="007BC4"/>
                </a:solidFill>
                <a:latin typeface="Verdana" panose="020B0604030504040204" pitchFamily="34" charset="0"/>
                <a:ea typeface="Verdana" panose="020B0604030504040204" pitchFamily="34" charset="0"/>
                <a:cs typeface="Verdana" panose="020B0604030504040204" pitchFamily="34" charset="0"/>
              </a:rPr>
              <a:t>Title s</a:t>
            </a:r>
            <a:r>
              <a:rPr lang="en-GB" sz="1373" dirty="0">
                <a:solidFill>
                  <a:srgbClr val="007BC4"/>
                </a:solidFill>
                <a:latin typeface="Verdana" panose="020B0604030504040204" pitchFamily="34" charset="0"/>
                <a:ea typeface="Verdana" panose="020B0604030504040204" pitchFamily="34" charset="0"/>
                <a:cs typeface="Verdana" panose="020B0604030504040204" pitchFamily="34" charset="0"/>
              </a:rPr>
              <a:t>ection</a:t>
            </a:r>
          </a:p>
        </p:txBody>
      </p:sp>
      <p:sp>
        <p:nvSpPr>
          <p:cNvPr id="58" name="Rectangle 57"/>
          <p:cNvSpPr/>
          <p:nvPr userDrawn="1">
            <p:custDataLst>
              <p:tags r:id="rId8"/>
            </p:custDataLst>
          </p:nvPr>
        </p:nvSpPr>
        <p:spPr>
          <a:xfrm>
            <a:off x="273440" y="1899668"/>
            <a:ext cx="6757874" cy="712235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526" b="1" dirty="0">
              <a:solidFill>
                <a:schemeClr val="bg1"/>
              </a:solidFill>
              <a:latin typeface="Arial" panose="020B0604020202020204" pitchFamily="34" charset="0"/>
              <a:cs typeface="Arial" panose="020B0604020202020204" pitchFamily="34" charset="0"/>
            </a:endParaRPr>
          </a:p>
        </p:txBody>
      </p:sp>
      <p:sp>
        <p:nvSpPr>
          <p:cNvPr id="59" name="ZoneTexte 58">
            <a:hlinkClick r:id="" action="ppaction://noaction"/>
          </p:cNvPr>
          <p:cNvSpPr txBox="1"/>
          <p:nvPr userDrawn="1">
            <p:custDataLst>
              <p:tags r:id="rId9"/>
            </p:custDataLst>
          </p:nvPr>
        </p:nvSpPr>
        <p:spPr>
          <a:xfrm>
            <a:off x="6188244" y="1899664"/>
            <a:ext cx="919848" cy="248911"/>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69752" bIns="251108" rtlCol="0" anchor="t" anchorCtr="0">
            <a:noAutofit/>
          </a:bodyPr>
          <a:lstStyle/>
          <a:p>
            <a:pPr algn="r"/>
            <a:r>
              <a:rPr lang="en-GB" sz="1373" dirty="0">
                <a:solidFill>
                  <a:srgbClr val="007BC4"/>
                </a:solidFill>
                <a:latin typeface="Verdana" panose="020B0604030504040204" pitchFamily="34" charset="0"/>
                <a:ea typeface="Verdana" panose="020B0604030504040204" pitchFamily="34" charset="0"/>
                <a:cs typeface="Verdana" panose="020B0604030504040204" pitchFamily="34" charset="0"/>
              </a:rPr>
              <a:t>p.5</a:t>
            </a:r>
          </a:p>
        </p:txBody>
      </p:sp>
      <p:sp>
        <p:nvSpPr>
          <p:cNvPr id="2" name="Rectangle 1">
            <a:extLst>
              <a:ext uri="{FF2B5EF4-FFF2-40B4-BE49-F238E27FC236}">
                <a16:creationId xmlns:a16="http://schemas.microsoft.com/office/drawing/2014/main" id="{B371826A-19BF-577F-14B5-96D87A04B6D4}"/>
              </a:ext>
            </a:extLst>
          </p:cNvPr>
          <p:cNvSpPr/>
          <p:nvPr userDrawn="1">
            <p:custDataLst>
              <p:tags r:id="rId10"/>
            </p:custDataLst>
          </p:nvPr>
        </p:nvSpPr>
        <p:spPr>
          <a:xfrm>
            <a:off x="0" y="0"/>
            <a:ext cx="7556500" cy="10693400"/>
          </a:xfrm>
          <a:prstGeom prst="rect">
            <a:avLst/>
          </a:prstGeom>
          <a:solidFill>
            <a:srgbClr val="BDBDBD"/>
          </a:solidFill>
          <a:ln>
            <a:solidFill>
              <a:srgbClr val="BDBD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0632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Storage Layout">
    <p:spTree>
      <p:nvGrpSpPr>
        <p:cNvPr id="1" name=""/>
        <p:cNvGrpSpPr/>
        <p:nvPr/>
      </p:nvGrpSpPr>
      <p:grpSpPr>
        <a:xfrm>
          <a:off x="0" y="0"/>
          <a:ext cx="0" cy="0"/>
          <a:chOff x="0" y="0"/>
          <a:chExt cx="0" cy="0"/>
        </a:xfrm>
      </p:grpSpPr>
      <p:sp>
        <p:nvSpPr>
          <p:cNvPr id="59" name="Rectangle 58"/>
          <p:cNvSpPr/>
          <p:nvPr userDrawn="1"/>
        </p:nvSpPr>
        <p:spPr>
          <a:xfrm>
            <a:off x="0" y="0"/>
            <a:ext cx="7556500" cy="1069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73"/>
          </a:p>
        </p:txBody>
      </p:sp>
      <p:sp>
        <p:nvSpPr>
          <p:cNvPr id="60" name="ZoneTexte 79">
            <a:hlinkClick r:id="" action="ppaction://noaction"/>
          </p:cNvPr>
          <p:cNvSpPr txBox="1"/>
          <p:nvPr userDrawn="1">
            <p:custDataLst>
              <p:tags r:id="rId1"/>
            </p:custDataLst>
          </p:nvPr>
        </p:nvSpPr>
        <p:spPr>
          <a:xfrm>
            <a:off x="6949721" y="3384812"/>
            <a:ext cx="226695" cy="427736"/>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rtlCol="0" anchor="t" anchorCtr="1">
            <a:noAutofit/>
          </a:bodyPr>
          <a:lstStyle/>
          <a:p>
            <a:pPr algn="ctr"/>
            <a:r>
              <a:rPr lang="fr-FR" sz="1068" i="1" dirty="0">
                <a:solidFill>
                  <a:srgbClr val="404040"/>
                </a:solidFill>
                <a:latin typeface="Century Gothic" pitchFamily="34" charset="0"/>
              </a:rPr>
              <a:t>5</a:t>
            </a:r>
          </a:p>
        </p:txBody>
      </p:sp>
      <p:sp>
        <p:nvSpPr>
          <p:cNvPr id="61" name="TextBox 20">
            <a:hlinkClick r:id="" action="ppaction://noaction"/>
          </p:cNvPr>
          <p:cNvSpPr txBox="1"/>
          <p:nvPr userDrawn="1">
            <p:custDataLst>
              <p:tags r:id="rId2"/>
            </p:custDataLst>
          </p:nvPr>
        </p:nvSpPr>
        <p:spPr>
          <a:xfrm>
            <a:off x="825196" y="3211923"/>
            <a:ext cx="5938613" cy="164340"/>
          </a:xfrm>
          <a:prstGeom prst="rect">
            <a:avLst/>
          </a:prstGeom>
          <a:noFill/>
        </p:spPr>
        <p:txBody>
          <a:bodyPr vert="horz" wrap="square" lIns="0" tIns="0" rIns="0" bIns="0" rtlCol="0">
            <a:spAutoFit/>
          </a:bodyPr>
          <a:lstStyle/>
          <a:p>
            <a:r>
              <a:rPr lang="fr-FR" sz="1068" i="1" dirty="0">
                <a:latin typeface="Garamond" pitchFamily="18" charset="0"/>
              </a:rPr>
              <a:t>Le contexte</a:t>
            </a:r>
          </a:p>
        </p:txBody>
      </p:sp>
      <p:sp>
        <p:nvSpPr>
          <p:cNvPr id="62" name="ZoneTexte 61">
            <a:hlinkClick r:id="" action="ppaction://noaction"/>
          </p:cNvPr>
          <p:cNvSpPr txBox="1"/>
          <p:nvPr userDrawn="1">
            <p:custDataLst>
              <p:tags r:id="rId3"/>
            </p:custDataLst>
          </p:nvPr>
        </p:nvSpPr>
        <p:spPr>
          <a:xfrm>
            <a:off x="547059" y="1899669"/>
            <a:ext cx="5860408" cy="248908"/>
          </a:xfrm>
          <a:prstGeom prst="rect">
            <a:avLst/>
          </a:prstGeom>
          <a:noFill/>
        </p:spPr>
        <p:txBody>
          <a:bodyPr vert="horz" wrap="square" lIns="0" tIns="27462" rIns="0" bIns="251108" rtlCol="0" anchor="t" anchorCtr="0">
            <a:noAutofit/>
          </a:bodyPr>
          <a:lstStyle/>
          <a:p>
            <a:pPr>
              <a:buClr>
                <a:srgbClr val="007BC4"/>
              </a:buClr>
            </a:pPr>
            <a:r>
              <a:rPr lang="en-GB" dirty="0">
                <a:solidFill>
                  <a:srgbClr val="26387F"/>
                </a:solidFill>
                <a:latin typeface="Verdana" panose="020B0604030504040204" pitchFamily="34" charset="0"/>
                <a:ea typeface="Verdana" panose="020B0604030504040204" pitchFamily="34" charset="0"/>
                <a:cs typeface="Verdana" panose="020B0604030504040204" pitchFamily="34" charset="0"/>
              </a:rPr>
              <a:t>Title s</a:t>
            </a:r>
            <a:r>
              <a:rPr lang="en-GB" sz="1373" dirty="0">
                <a:solidFill>
                  <a:srgbClr val="26387F"/>
                </a:solidFill>
                <a:latin typeface="Verdana" panose="020B0604030504040204" pitchFamily="34" charset="0"/>
                <a:ea typeface="Verdana" panose="020B0604030504040204" pitchFamily="34" charset="0"/>
                <a:cs typeface="Verdana" panose="020B0604030504040204" pitchFamily="34" charset="0"/>
              </a:rPr>
              <a:t>ection</a:t>
            </a:r>
          </a:p>
        </p:txBody>
      </p:sp>
      <p:sp>
        <p:nvSpPr>
          <p:cNvPr id="63" name="Flèche droite rayée 62"/>
          <p:cNvSpPr/>
          <p:nvPr userDrawn="1">
            <p:custDataLst>
              <p:tags r:id="rId4"/>
            </p:custDataLst>
          </p:nvPr>
        </p:nvSpPr>
        <p:spPr>
          <a:xfrm>
            <a:off x="273440" y="1899669"/>
            <a:ext cx="136027" cy="248908"/>
          </a:xfrm>
          <a:prstGeom prst="stripedRightArrow">
            <a:avLst>
              <a:gd name="adj1" fmla="val 0"/>
              <a:gd name="adj2" fmla="val 53330"/>
            </a:avLst>
          </a:prstGeom>
          <a:solidFill>
            <a:srgbClr val="2638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9797" tIns="34898" rIns="69797" bIns="34898" numCol="1" spcCol="0" rtlCol="0" fromWordArt="0" anchor="ctr" anchorCtr="0" forceAA="0" compatLnSpc="1">
            <a:prstTxWarp prst="textNoShape">
              <a:avLst/>
            </a:prstTxWarp>
            <a:noAutofit/>
          </a:bodyPr>
          <a:lstStyle/>
          <a:p>
            <a:pPr algn="r">
              <a:lnSpc>
                <a:spcPct val="90000"/>
              </a:lnSpc>
              <a:spcBef>
                <a:spcPts val="381"/>
              </a:spcBef>
              <a:spcAft>
                <a:spcPts val="381"/>
              </a:spcAft>
              <a:buClr>
                <a:srgbClr val="007BC4"/>
              </a:buClr>
            </a:pPr>
            <a:endParaRPr lang="en-GB" sz="100" dirty="0" err="1">
              <a:solidFill>
                <a:srgbClr val="26387F"/>
              </a:solidFill>
              <a:latin typeface="Arial" panose="020B0604020202020204" pitchFamily="34" charset="0"/>
              <a:cs typeface="Arial" panose="020B0604020202020204" pitchFamily="34" charset="0"/>
            </a:endParaRPr>
          </a:p>
        </p:txBody>
      </p:sp>
      <p:sp>
        <p:nvSpPr>
          <p:cNvPr id="64" name="ZoneTexte 63">
            <a:hlinkClick r:id="" action="ppaction://noaction"/>
          </p:cNvPr>
          <p:cNvSpPr txBox="1"/>
          <p:nvPr userDrawn="1">
            <p:custDataLst>
              <p:tags r:id="rId5"/>
            </p:custDataLst>
          </p:nvPr>
        </p:nvSpPr>
        <p:spPr>
          <a:xfrm>
            <a:off x="6188244" y="1899664"/>
            <a:ext cx="919848" cy="248911"/>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69752" bIns="251108" rtlCol="0" anchor="t" anchorCtr="0">
            <a:noAutofit/>
          </a:bodyPr>
          <a:lstStyle/>
          <a:p>
            <a:pPr algn="r"/>
            <a:r>
              <a:rPr lang="en-GB" sz="1373" dirty="0">
                <a:solidFill>
                  <a:srgbClr val="26387F"/>
                </a:solidFill>
                <a:latin typeface="Verdana" panose="020B0604030504040204" pitchFamily="34" charset="0"/>
                <a:ea typeface="Verdana" panose="020B0604030504040204" pitchFamily="34" charset="0"/>
                <a:cs typeface="Verdana" panose="020B0604030504040204" pitchFamily="34" charset="0"/>
              </a:rPr>
              <a:t>p.5</a:t>
            </a:r>
          </a:p>
        </p:txBody>
      </p:sp>
      <p:sp>
        <p:nvSpPr>
          <p:cNvPr id="65" name="Rectangle 64"/>
          <p:cNvSpPr/>
          <p:nvPr userDrawn="1">
            <p:custDataLst>
              <p:tags r:id="rId6"/>
            </p:custDataLst>
          </p:nvPr>
        </p:nvSpPr>
        <p:spPr>
          <a:xfrm>
            <a:off x="273440" y="1899668"/>
            <a:ext cx="6757874" cy="712235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526" b="1" dirty="0">
              <a:solidFill>
                <a:schemeClr val="bg1"/>
              </a:solidFill>
              <a:latin typeface="Arial" panose="020B0604020202020204" pitchFamily="34" charset="0"/>
              <a:cs typeface="Arial" panose="020B0604020202020204" pitchFamily="34" charset="0"/>
            </a:endParaRPr>
          </a:p>
        </p:txBody>
      </p:sp>
      <p:sp>
        <p:nvSpPr>
          <p:cNvPr id="12" name="ZoneTexte 29">
            <a:hlinkClick r:id="" action="ppaction://noaction"/>
          </p:cNvPr>
          <p:cNvSpPr txBox="1"/>
          <p:nvPr userDrawn="1">
            <p:custDataLst>
              <p:tags r:id="rId7"/>
            </p:custDataLst>
          </p:nvPr>
        </p:nvSpPr>
        <p:spPr>
          <a:xfrm>
            <a:off x="804734" y="2417047"/>
            <a:ext cx="5689535" cy="187457"/>
          </a:xfrm>
          <a:prstGeom prst="rect">
            <a:avLst/>
          </a:prstGeom>
          <a:noFill/>
        </p:spPr>
        <p:txBody>
          <a:bodyPr vert="horz" wrap="square" lIns="0" tIns="27462" rIns="0" bIns="20228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7BC4"/>
              </a:buClr>
            </a:pPr>
            <a:r>
              <a:rPr lang="fr-FR" sz="1068" dirty="0">
                <a:solidFill>
                  <a:srgbClr val="007BC4"/>
                </a:solidFill>
                <a:latin typeface="Verdana" panose="020B0604030504040204" pitchFamily="34" charset="0"/>
                <a:ea typeface="Verdana" panose="020B0604030504040204" pitchFamily="34" charset="0"/>
                <a:cs typeface="Verdana" panose="020B0604030504040204" pitchFamily="34" charset="0"/>
              </a:rPr>
              <a:t>Section</a:t>
            </a:r>
          </a:p>
        </p:txBody>
      </p:sp>
      <p:sp>
        <p:nvSpPr>
          <p:cNvPr id="13" name="Flèche droite rayée 12">
            <a:hlinkClick r:id="" action="ppaction://noaction"/>
          </p:cNvPr>
          <p:cNvSpPr/>
          <p:nvPr userDrawn="1">
            <p:custDataLst>
              <p:tags r:id="rId8"/>
            </p:custDataLst>
          </p:nvPr>
        </p:nvSpPr>
        <p:spPr>
          <a:xfrm>
            <a:off x="509513" y="2417049"/>
            <a:ext cx="132558" cy="187456"/>
          </a:xfrm>
          <a:prstGeom prst="stripedRightArrow">
            <a:avLst>
              <a:gd name="adj1" fmla="val 0"/>
              <a:gd name="adj2" fmla="val 53330"/>
            </a:avLst>
          </a:prstGeom>
          <a:solidFill>
            <a:srgbClr val="007B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90000"/>
              </a:lnSpc>
              <a:spcBef>
                <a:spcPts val="381"/>
              </a:spcBef>
              <a:spcAft>
                <a:spcPts val="381"/>
              </a:spcAft>
              <a:buClr>
                <a:srgbClr val="007BC4"/>
              </a:buClr>
            </a:pPr>
            <a:r>
              <a:rPr lang="en-GB" sz="100">
                <a:solidFill>
                  <a:schemeClr val="bg1"/>
                </a:solidFill>
                <a:latin typeface="Arial" panose="020B0604020202020204" pitchFamily="34" charset="0"/>
                <a:cs typeface="Arial" panose="020B0604020202020204" pitchFamily="34" charset="0"/>
              </a:rPr>
              <a:t>4.2</a:t>
            </a:r>
            <a:endParaRPr lang="en-GB" sz="100" dirty="0" err="1">
              <a:solidFill>
                <a:schemeClr val="bg1"/>
              </a:solidFill>
              <a:latin typeface="Arial" panose="020B0604020202020204" pitchFamily="34" charset="0"/>
              <a:cs typeface="Arial" panose="020B0604020202020204" pitchFamily="34" charset="0"/>
            </a:endParaRPr>
          </a:p>
        </p:txBody>
      </p:sp>
      <p:sp>
        <p:nvSpPr>
          <p:cNvPr id="14" name="ZoneTexte 61">
            <a:hlinkClick r:id="" action="ppaction://noaction"/>
          </p:cNvPr>
          <p:cNvSpPr txBox="1"/>
          <p:nvPr userDrawn="1">
            <p:custDataLst>
              <p:tags r:id="rId9"/>
            </p:custDataLst>
          </p:nvPr>
        </p:nvSpPr>
        <p:spPr>
          <a:xfrm>
            <a:off x="6492728" y="2420907"/>
            <a:ext cx="542161" cy="183598"/>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bIns="20228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068" dirty="0">
                <a:solidFill>
                  <a:srgbClr val="007BC4"/>
                </a:solidFill>
                <a:latin typeface="Verdana" panose="020B0604030504040204" pitchFamily="34" charset="0"/>
                <a:ea typeface="Verdana" panose="020B0604030504040204" pitchFamily="34" charset="0"/>
                <a:cs typeface="Verdana" panose="020B0604030504040204" pitchFamily="34" charset="0"/>
              </a:rPr>
              <a:t>p.2</a:t>
            </a:r>
          </a:p>
        </p:txBody>
      </p:sp>
      <p:sp>
        <p:nvSpPr>
          <p:cNvPr id="2" name="Rectangle 1">
            <a:extLst>
              <a:ext uri="{FF2B5EF4-FFF2-40B4-BE49-F238E27FC236}">
                <a16:creationId xmlns:a16="http://schemas.microsoft.com/office/drawing/2014/main" id="{51111EB6-1385-E312-DED0-9209424E966D}"/>
              </a:ext>
            </a:extLst>
          </p:cNvPr>
          <p:cNvSpPr/>
          <p:nvPr userDrawn="1">
            <p:custDataLst>
              <p:tags r:id="rId10"/>
            </p:custDataLst>
          </p:nvPr>
        </p:nvSpPr>
        <p:spPr>
          <a:xfrm>
            <a:off x="0" y="0"/>
            <a:ext cx="7556500" cy="10693400"/>
          </a:xfrm>
          <a:prstGeom prst="rect">
            <a:avLst/>
          </a:prstGeom>
          <a:solidFill>
            <a:srgbClr val="BDBDBD"/>
          </a:solidFill>
          <a:ln>
            <a:solidFill>
              <a:srgbClr val="BDBD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72353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Section Divider Storage Layout">
    <p:spTree>
      <p:nvGrpSpPr>
        <p:cNvPr id="1" name=""/>
        <p:cNvGrpSpPr/>
        <p:nvPr/>
      </p:nvGrpSpPr>
      <p:grpSpPr>
        <a:xfrm>
          <a:off x="0" y="0"/>
          <a:ext cx="0" cy="0"/>
          <a:chOff x="0" y="0"/>
          <a:chExt cx="0" cy="0"/>
        </a:xfrm>
      </p:grpSpPr>
      <p:sp>
        <p:nvSpPr>
          <p:cNvPr id="53" name="Rectangle 52"/>
          <p:cNvSpPr/>
          <p:nvPr userDrawn="1"/>
        </p:nvSpPr>
        <p:spPr>
          <a:xfrm>
            <a:off x="0" y="0"/>
            <a:ext cx="7556500" cy="1069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73"/>
          </a:p>
        </p:txBody>
      </p:sp>
      <p:sp>
        <p:nvSpPr>
          <p:cNvPr id="54" name="TextBox 20">
            <a:hlinkClick r:id="" action="ppaction://noaction"/>
          </p:cNvPr>
          <p:cNvSpPr txBox="1"/>
          <p:nvPr userDrawn="1">
            <p:custDataLst>
              <p:tags r:id="rId1"/>
            </p:custDataLst>
          </p:nvPr>
        </p:nvSpPr>
        <p:spPr>
          <a:xfrm>
            <a:off x="6906111" y="3120120"/>
            <a:ext cx="226695" cy="427736"/>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rtlCol="0" anchor="t" anchorCtr="1">
            <a:noAutofit/>
          </a:bodyPr>
          <a:lstStyle/>
          <a:p>
            <a:pPr algn="ctr"/>
            <a:r>
              <a:rPr lang="fr-FR" sz="1068" i="1" dirty="0">
                <a:solidFill>
                  <a:srgbClr val="404040"/>
                </a:solidFill>
                <a:latin typeface="Century Gothic" pitchFamily="34" charset="0"/>
              </a:rPr>
              <a:t>4</a:t>
            </a:r>
          </a:p>
        </p:txBody>
      </p:sp>
      <p:sp>
        <p:nvSpPr>
          <p:cNvPr id="55" name="TextBox 21">
            <a:hlinkClick r:id="" action="ppaction://noaction"/>
          </p:cNvPr>
          <p:cNvSpPr txBox="1"/>
          <p:nvPr userDrawn="1">
            <p:custDataLst>
              <p:tags r:id="rId2"/>
            </p:custDataLst>
          </p:nvPr>
        </p:nvSpPr>
        <p:spPr>
          <a:xfrm>
            <a:off x="825196" y="3211923"/>
            <a:ext cx="5938613" cy="164340"/>
          </a:xfrm>
          <a:prstGeom prst="rect">
            <a:avLst/>
          </a:prstGeom>
          <a:noFill/>
        </p:spPr>
        <p:txBody>
          <a:bodyPr vert="horz" wrap="square" lIns="0" tIns="0" rIns="0" bIns="0" rtlCol="0">
            <a:spAutoFit/>
          </a:bodyPr>
          <a:lstStyle/>
          <a:p>
            <a:r>
              <a:rPr lang="fr-FR" sz="1068" i="1" dirty="0">
                <a:latin typeface="Garamond" pitchFamily="18" charset="0"/>
              </a:rPr>
              <a:t>Le contexte</a:t>
            </a:r>
          </a:p>
        </p:txBody>
      </p:sp>
      <p:sp>
        <p:nvSpPr>
          <p:cNvPr id="56" name="Rectangle 55"/>
          <p:cNvSpPr/>
          <p:nvPr userDrawn="1">
            <p:custDataLst>
              <p:tags r:id="rId3"/>
            </p:custDataLst>
          </p:nvPr>
        </p:nvSpPr>
        <p:spPr>
          <a:xfrm>
            <a:off x="273440" y="1899668"/>
            <a:ext cx="6757874" cy="712235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526" b="1" dirty="0">
              <a:solidFill>
                <a:schemeClr val="bg1"/>
              </a:solidFill>
              <a:latin typeface="Arial" panose="020B0604020202020204" pitchFamily="34" charset="0"/>
              <a:cs typeface="Arial" panose="020B0604020202020204" pitchFamily="34" charset="0"/>
            </a:endParaRPr>
          </a:p>
        </p:txBody>
      </p:sp>
      <p:sp>
        <p:nvSpPr>
          <p:cNvPr id="57" name="ZoneTexte 40">
            <a:hlinkClick r:id="" action="ppaction://noaction"/>
          </p:cNvPr>
          <p:cNvSpPr txBox="1"/>
          <p:nvPr userDrawn="1">
            <p:custDataLst>
              <p:tags r:id="rId4"/>
            </p:custDataLst>
          </p:nvPr>
        </p:nvSpPr>
        <p:spPr>
          <a:xfrm>
            <a:off x="6188244" y="1899664"/>
            <a:ext cx="919848" cy="248911"/>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69752" bIns="251108"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373" dirty="0">
                <a:solidFill>
                  <a:srgbClr val="26387F"/>
                </a:solidFill>
                <a:latin typeface="Verdana" panose="020B0604030504040204" pitchFamily="34" charset="0"/>
                <a:ea typeface="Verdana" panose="020B0604030504040204" pitchFamily="34" charset="0"/>
                <a:cs typeface="Verdana" panose="020B0604030504040204" pitchFamily="34" charset="0"/>
              </a:rPr>
              <a:t>p.5</a:t>
            </a:r>
          </a:p>
        </p:txBody>
      </p:sp>
      <p:sp>
        <p:nvSpPr>
          <p:cNvPr id="58" name="Flèche droite rayée 57"/>
          <p:cNvSpPr/>
          <p:nvPr userDrawn="1">
            <p:custDataLst>
              <p:tags r:id="rId5"/>
            </p:custDataLst>
          </p:nvPr>
        </p:nvSpPr>
        <p:spPr>
          <a:xfrm>
            <a:off x="273440" y="1899669"/>
            <a:ext cx="136027" cy="248908"/>
          </a:xfrm>
          <a:prstGeom prst="stripedRightArrow">
            <a:avLst>
              <a:gd name="adj1" fmla="val 0"/>
              <a:gd name="adj2" fmla="val 53330"/>
            </a:avLst>
          </a:prstGeom>
          <a:solidFill>
            <a:srgbClr val="2638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lnSpc>
                <a:spcPct val="90000"/>
              </a:lnSpc>
              <a:spcBef>
                <a:spcPts val="381"/>
              </a:spcBef>
              <a:spcAft>
                <a:spcPts val="381"/>
              </a:spcAft>
              <a:buClr>
                <a:srgbClr val="007BC4"/>
              </a:buClr>
            </a:pPr>
            <a:endParaRPr lang="en-GB" sz="100" dirty="0" err="1">
              <a:solidFill>
                <a:srgbClr val="26387F"/>
              </a:solidFill>
              <a:latin typeface="Arial" panose="020B0604020202020204" pitchFamily="34" charset="0"/>
              <a:cs typeface="Arial" panose="020B0604020202020204" pitchFamily="34" charset="0"/>
            </a:endParaRPr>
          </a:p>
        </p:txBody>
      </p:sp>
      <p:sp>
        <p:nvSpPr>
          <p:cNvPr id="59" name="ZoneTexte 36">
            <a:hlinkClick r:id="" action="ppaction://noaction"/>
          </p:cNvPr>
          <p:cNvSpPr txBox="1"/>
          <p:nvPr userDrawn="1">
            <p:custDataLst>
              <p:tags r:id="rId6"/>
            </p:custDataLst>
          </p:nvPr>
        </p:nvSpPr>
        <p:spPr>
          <a:xfrm>
            <a:off x="547059" y="1899669"/>
            <a:ext cx="5860408" cy="248908"/>
          </a:xfrm>
          <a:prstGeom prst="rect">
            <a:avLst/>
          </a:prstGeom>
          <a:noFill/>
        </p:spPr>
        <p:txBody>
          <a:bodyPr vert="horz" wrap="square" lIns="0" tIns="27462" rIns="0" bIns="251108"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7BC4"/>
              </a:buClr>
            </a:pPr>
            <a:r>
              <a:rPr lang="en-GB" sz="1373" dirty="0">
                <a:solidFill>
                  <a:srgbClr val="26387F"/>
                </a:solidFill>
                <a:latin typeface="Verdana" panose="020B0604030504040204" pitchFamily="34" charset="0"/>
                <a:ea typeface="Verdana" panose="020B0604030504040204" pitchFamily="34" charset="0"/>
                <a:cs typeface="Verdana" panose="020B0604030504040204" pitchFamily="34" charset="0"/>
              </a:rPr>
              <a:t>Title section</a:t>
            </a:r>
          </a:p>
        </p:txBody>
      </p:sp>
      <p:sp>
        <p:nvSpPr>
          <p:cNvPr id="12" name="Flèche droite rayée 11">
            <a:hlinkClick r:id="" action="ppaction://noaction"/>
          </p:cNvPr>
          <p:cNvSpPr/>
          <p:nvPr userDrawn="1">
            <p:custDataLst>
              <p:tags r:id="rId7"/>
            </p:custDataLst>
          </p:nvPr>
        </p:nvSpPr>
        <p:spPr>
          <a:xfrm>
            <a:off x="509513" y="2417049"/>
            <a:ext cx="132558" cy="187456"/>
          </a:xfrm>
          <a:prstGeom prst="stripedRightArrow">
            <a:avLst>
              <a:gd name="adj1" fmla="val 0"/>
              <a:gd name="adj2" fmla="val 53330"/>
            </a:avLst>
          </a:prstGeom>
          <a:solidFill>
            <a:srgbClr val="2638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90000"/>
              </a:lnSpc>
              <a:spcBef>
                <a:spcPts val="381"/>
              </a:spcBef>
              <a:spcAft>
                <a:spcPts val="381"/>
              </a:spcAft>
              <a:buClr>
                <a:srgbClr val="007BC4"/>
              </a:buClr>
            </a:pPr>
            <a:r>
              <a:rPr lang="en-GB" sz="100">
                <a:solidFill>
                  <a:srgbClr val="F2F2F2"/>
                </a:solidFill>
                <a:latin typeface="Arial" panose="020B0604020202020204" pitchFamily="34" charset="0"/>
                <a:cs typeface="Arial" panose="020B0604020202020204" pitchFamily="34" charset="0"/>
              </a:rPr>
              <a:t>4.2</a:t>
            </a:r>
            <a:endParaRPr lang="en-GB" sz="100" dirty="0" err="1">
              <a:solidFill>
                <a:srgbClr val="F2F2F2"/>
              </a:solidFill>
              <a:latin typeface="Arial" panose="020B0604020202020204" pitchFamily="34" charset="0"/>
              <a:cs typeface="Arial" panose="020B0604020202020204" pitchFamily="34" charset="0"/>
            </a:endParaRPr>
          </a:p>
        </p:txBody>
      </p:sp>
      <p:sp>
        <p:nvSpPr>
          <p:cNvPr id="13" name="ZoneTexte 29">
            <a:hlinkClick r:id="" action="ppaction://noaction"/>
          </p:cNvPr>
          <p:cNvSpPr txBox="1"/>
          <p:nvPr userDrawn="1">
            <p:custDataLst>
              <p:tags r:id="rId8"/>
            </p:custDataLst>
          </p:nvPr>
        </p:nvSpPr>
        <p:spPr>
          <a:xfrm>
            <a:off x="804734" y="2417047"/>
            <a:ext cx="5689535" cy="187457"/>
          </a:xfrm>
          <a:prstGeom prst="rect">
            <a:avLst/>
          </a:prstGeom>
          <a:noFill/>
        </p:spPr>
        <p:txBody>
          <a:bodyPr vert="horz" wrap="square" lIns="0" tIns="27462" rIns="0" bIns="20228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7BC4"/>
              </a:buClr>
            </a:pPr>
            <a:r>
              <a:rPr lang="fr-FR" sz="1068" dirty="0">
                <a:solidFill>
                  <a:srgbClr val="26387F"/>
                </a:solidFill>
                <a:latin typeface="Verdana" panose="020B0604030504040204" pitchFamily="34" charset="0"/>
                <a:ea typeface="Verdana" panose="020B0604030504040204" pitchFamily="34" charset="0"/>
                <a:cs typeface="Verdana" panose="020B0604030504040204" pitchFamily="34" charset="0"/>
              </a:rPr>
              <a:t>Section</a:t>
            </a:r>
          </a:p>
        </p:txBody>
      </p:sp>
      <p:sp>
        <p:nvSpPr>
          <p:cNvPr id="14" name="ZoneTexte 61">
            <a:hlinkClick r:id="" action="ppaction://noaction"/>
          </p:cNvPr>
          <p:cNvSpPr txBox="1"/>
          <p:nvPr userDrawn="1">
            <p:custDataLst>
              <p:tags r:id="rId9"/>
            </p:custDataLst>
          </p:nvPr>
        </p:nvSpPr>
        <p:spPr>
          <a:xfrm>
            <a:off x="6492728" y="2420907"/>
            <a:ext cx="542161" cy="183598"/>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bIns="20228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068" dirty="0">
                <a:solidFill>
                  <a:srgbClr val="26387F"/>
                </a:solidFill>
                <a:latin typeface="Verdana" panose="020B0604030504040204" pitchFamily="34" charset="0"/>
                <a:ea typeface="Verdana" panose="020B0604030504040204" pitchFamily="34" charset="0"/>
                <a:cs typeface="Verdana" panose="020B0604030504040204" pitchFamily="34" charset="0"/>
              </a:rPr>
              <a:t>p.2</a:t>
            </a:r>
          </a:p>
        </p:txBody>
      </p:sp>
      <p:sp>
        <p:nvSpPr>
          <p:cNvPr id="2" name="Rectangle 1">
            <a:extLst>
              <a:ext uri="{FF2B5EF4-FFF2-40B4-BE49-F238E27FC236}">
                <a16:creationId xmlns:a16="http://schemas.microsoft.com/office/drawing/2014/main" id="{4BC1F9E0-872B-20ED-726C-336C41F40D10}"/>
              </a:ext>
            </a:extLst>
          </p:cNvPr>
          <p:cNvSpPr/>
          <p:nvPr userDrawn="1">
            <p:custDataLst>
              <p:tags r:id="rId10"/>
            </p:custDataLst>
          </p:nvPr>
        </p:nvSpPr>
        <p:spPr>
          <a:xfrm>
            <a:off x="0" y="0"/>
            <a:ext cx="7556500" cy="10693400"/>
          </a:xfrm>
          <a:prstGeom prst="rect">
            <a:avLst/>
          </a:prstGeom>
          <a:solidFill>
            <a:srgbClr val="BDBDBD"/>
          </a:solidFill>
          <a:ln>
            <a:solidFill>
              <a:srgbClr val="BDBD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21041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minder shapes Storag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FB09B3-EE56-DFAE-3C63-FBAEE0179B46}"/>
              </a:ext>
            </a:extLst>
          </p:cNvPr>
          <p:cNvSpPr/>
          <p:nvPr userDrawn="1">
            <p:custDataLst>
              <p:tags r:id="rId1"/>
            </p:custDataLst>
          </p:nvPr>
        </p:nvSpPr>
        <p:spPr>
          <a:xfrm>
            <a:off x="0" y="0"/>
            <a:ext cx="7556500" cy="10693400"/>
          </a:xfrm>
          <a:prstGeom prst="rect">
            <a:avLst/>
          </a:prstGeom>
          <a:solidFill>
            <a:srgbClr val="BDBDBD"/>
          </a:solidFill>
          <a:ln>
            <a:solidFill>
              <a:srgbClr val="BDBD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898262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8.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184902" y="814225"/>
            <a:ext cx="2092960" cy="584200"/>
          </a:xfrm>
          <a:prstGeom prst="rect">
            <a:avLst/>
          </a:prstGeom>
        </p:spPr>
        <p:txBody>
          <a:bodyPr wrap="square" lIns="0" tIns="0" rIns="0" bIns="0">
            <a:spAutoFit/>
          </a:bodyPr>
          <a:lstStyle>
            <a:lvl1pPr>
              <a:defRPr sz="2300" b="1" i="0">
                <a:solidFill>
                  <a:schemeClr val="bg1"/>
                </a:solidFill>
                <a:latin typeface="Calibri"/>
                <a:cs typeface="Calibri"/>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361219" y="10404053"/>
            <a:ext cx="3032125" cy="152400"/>
          </a:xfrm>
          <a:prstGeom prst="rect">
            <a:avLst/>
          </a:prstGeom>
        </p:spPr>
        <p:txBody>
          <a:bodyPr wrap="square" lIns="0" tIns="0" rIns="0" bIns="0">
            <a:spAutoFit/>
          </a:bodyPr>
          <a:lstStyle>
            <a:lvl1pPr>
              <a:defRPr sz="1000" b="1" i="0">
                <a:solidFill>
                  <a:srgbClr val="231F20"/>
                </a:solidFill>
                <a:latin typeface="Calibri"/>
                <a:cs typeface="Calibri"/>
              </a:defRPr>
            </a:lvl1pPr>
          </a:lstStyle>
          <a:p>
            <a:pPr marL="12700">
              <a:lnSpc>
                <a:spcPts val="1050"/>
              </a:lnSpc>
            </a:pPr>
            <a:endParaRPr spc="-50" dirty="0"/>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7" name="TextBox 6">
            <a:extLst>
              <a:ext uri="{FF2B5EF4-FFF2-40B4-BE49-F238E27FC236}">
                <a16:creationId xmlns:a16="http://schemas.microsoft.com/office/drawing/2014/main" id="{E80BCD93-DF63-E959-D079-F10497B0188A}"/>
              </a:ext>
            </a:extLst>
          </p:cNvPr>
          <p:cNvSpPr txBox="1"/>
          <p:nvPr>
            <p:extLst>
              <p:ext uri="{1162E1C5-73C7-4A58-AE30-91384D911F3F}">
                <p184:classification xmlns:p184="http://schemas.microsoft.com/office/powerpoint/2018/4/main" val="ftr"/>
              </p:ext>
            </p:extLst>
          </p:nvPr>
        </p:nvSpPr>
        <p:spPr>
          <a:xfrm>
            <a:off x="5972175" y="10477500"/>
            <a:ext cx="1546225" cy="152400"/>
          </a:xfrm>
          <a:prstGeom prst="rect">
            <a:avLst/>
          </a:prstGeom>
        </p:spPr>
        <p:txBody>
          <a:bodyPr horzOverflow="overflow" lIns="0" tIns="0" rIns="0" bIns="0">
            <a:spAutoFit/>
          </a:bodyPr>
          <a:lstStyle/>
          <a:p>
            <a:pPr algn="l"/>
            <a:r>
              <a:rPr lang="en-GB" sz="1000">
                <a:solidFill>
                  <a:srgbClr val="FF8C00">
                    <a:alpha val="50000"/>
                  </a:srgbClr>
                </a:solidFill>
                <a:latin typeface="Aptos" panose="020B0004020202020204" pitchFamily="34" charset="0"/>
              </a:rPr>
              <a:t>Classification : Confidential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Espace réservé du titre 1"/>
          <p:cNvSpPr txBox="1">
            <a:spLocks/>
          </p:cNvSpPr>
          <p:nvPr/>
        </p:nvSpPr>
        <p:spPr>
          <a:xfrm>
            <a:off x="424413" y="3922757"/>
            <a:ext cx="6429157" cy="3786441"/>
          </a:xfrm>
          <a:prstGeom prst="rect">
            <a:avLst/>
          </a:prstGeom>
        </p:spPr>
        <p:txBody>
          <a:bodyPr anchor="b"/>
          <a:lstStyle>
            <a:lvl1pPr>
              <a:defRPr sz="2800" smtClean="0"/>
            </a:lvl1pPr>
          </a:lstStyle>
          <a:p>
            <a:pPr marL="0" marR="0" lvl="0" indent="0" algn="l" defTabSz="697504" rtl="0" eaLnBrk="1" fontAlgn="base" latinLnBrk="0" hangingPunct="1">
              <a:lnSpc>
                <a:spcPct val="100000"/>
              </a:lnSpc>
              <a:spcBef>
                <a:spcPct val="0"/>
              </a:spcBef>
              <a:spcAft>
                <a:spcPct val="0"/>
              </a:spcAft>
              <a:buClrTx/>
              <a:buSzTx/>
              <a:buFontTx/>
              <a:buNone/>
              <a:tabLst/>
              <a:defRPr/>
            </a:pPr>
            <a:r>
              <a:rPr kumimoji="0" lang="en-US" sz="2670" b="0" i="0" u="none" strike="noStrike" kern="1200" cap="none" spc="0" normalizeH="0" baseline="0" noProof="0" dirty="0">
                <a:ln>
                  <a:noFill/>
                </a:ln>
                <a:solidFill>
                  <a:srgbClr val="376092"/>
                </a:solidFill>
                <a:effectLst/>
                <a:uLnTx/>
                <a:uFillTx/>
                <a:latin typeface="Garamond" pitchFamily="18" charset="0"/>
                <a:ea typeface="+mj-ea"/>
                <a:cs typeface="+mj-cs"/>
              </a:rPr>
              <a:t>UpSlide Table Of Content Master </a:t>
            </a:r>
          </a:p>
          <a:p>
            <a:pPr marL="0" marR="0" lvl="0" indent="0" algn="l" defTabSz="697504" rtl="0" eaLnBrk="1" fontAlgn="base" latinLnBrk="0" hangingPunct="1">
              <a:lnSpc>
                <a:spcPct val="100000"/>
              </a:lnSpc>
              <a:spcBef>
                <a:spcPct val="0"/>
              </a:spcBef>
              <a:spcAft>
                <a:spcPct val="0"/>
              </a:spcAft>
              <a:buClrTx/>
              <a:buSzTx/>
              <a:buFontTx/>
              <a:buNone/>
              <a:tabLst/>
              <a:defRPr/>
            </a:pPr>
            <a:r>
              <a:rPr kumimoji="0" lang="en-US" sz="2670" b="1" i="0" u="none" strike="noStrike" kern="1200" cap="none" spc="0" normalizeH="0" baseline="0" noProof="0" dirty="0">
                <a:ln>
                  <a:noFill/>
                </a:ln>
                <a:solidFill>
                  <a:srgbClr val="376092"/>
                </a:solidFill>
                <a:effectLst/>
                <a:uLnTx/>
                <a:uFillTx/>
                <a:latin typeface="Garamond" pitchFamily="18" charset="0"/>
                <a:ea typeface="+mj-ea"/>
                <a:cs typeface="+mj-cs"/>
              </a:rPr>
              <a:t>Do not edit</a:t>
            </a:r>
          </a:p>
          <a:p>
            <a:pPr marL="0" marR="0" lvl="0" indent="0" algn="l" defTabSz="697504" rtl="0" eaLnBrk="1" fontAlgn="base" latinLnBrk="0" hangingPunct="1">
              <a:lnSpc>
                <a:spcPct val="100000"/>
              </a:lnSpc>
              <a:spcBef>
                <a:spcPct val="0"/>
              </a:spcBef>
              <a:spcAft>
                <a:spcPct val="0"/>
              </a:spcAft>
              <a:buClrTx/>
              <a:buSzTx/>
              <a:buFontTx/>
              <a:buNone/>
              <a:tabLst/>
              <a:defRPr/>
            </a:pPr>
            <a:r>
              <a:rPr kumimoji="0" lang="en-US" sz="2670" b="1" i="0" u="none" strike="noStrike" kern="1200" cap="none" spc="0" normalizeH="0" baseline="0" noProof="0" dirty="0">
                <a:ln>
                  <a:noFill/>
                </a:ln>
                <a:solidFill>
                  <a:srgbClr val="376092"/>
                </a:solidFill>
                <a:effectLst/>
                <a:uLnTx/>
                <a:uFillTx/>
                <a:latin typeface="Garamond" pitchFamily="18" charset="0"/>
                <a:ea typeface="+mj-ea"/>
                <a:cs typeface="+mj-cs"/>
              </a:rPr>
              <a:t>Do not delete</a:t>
            </a:r>
            <a:endParaRPr kumimoji="0" lang="fr-FR" sz="2670" b="1" i="0" u="none" strike="noStrike" kern="1200" cap="none" spc="0" normalizeH="0" baseline="0" noProof="0" dirty="0">
              <a:ln>
                <a:noFill/>
              </a:ln>
              <a:solidFill>
                <a:srgbClr val="376092"/>
              </a:solidFill>
              <a:effectLst/>
              <a:uLnTx/>
              <a:uFillTx/>
              <a:latin typeface="Garamond" pitchFamily="18" charset="0"/>
              <a:ea typeface="+mj-ea"/>
              <a:cs typeface="+mj-cs"/>
            </a:endParaRPr>
          </a:p>
        </p:txBody>
      </p:sp>
      <p:pic>
        <p:nvPicPr>
          <p:cNvPr id="11" name="Picture 16"/>
          <p:cNvPicPr>
            <a:picLocks noChangeAspect="1" noChangeArrowheads="1"/>
          </p:cNvPicPr>
          <p:nvPr/>
        </p:nvPicPr>
        <p:blipFill>
          <a:blip r:embed="rId6" cstate="print"/>
          <a:stretch>
            <a:fillRect/>
          </a:stretch>
        </p:blipFill>
        <p:spPr bwMode="auto">
          <a:xfrm>
            <a:off x="1449186" y="1946263"/>
            <a:ext cx="4516307" cy="1949782"/>
          </a:xfrm>
          <a:prstGeom prst="rect">
            <a:avLst/>
          </a:prstGeom>
          <a:noFill/>
          <a:ln w="9525">
            <a:noFill/>
            <a:miter lim="800000"/>
            <a:headEnd/>
            <a:tailEnd/>
          </a:ln>
          <a:effectLst/>
        </p:spPr>
      </p:pic>
      <p:pic>
        <p:nvPicPr>
          <p:cNvPr id="12" name="Picture 18"/>
          <p:cNvPicPr>
            <a:picLocks noChangeAspect="1" noChangeArrowheads="1"/>
          </p:cNvPicPr>
          <p:nvPr/>
        </p:nvPicPr>
        <p:blipFill>
          <a:blip r:embed="rId7" cstate="print"/>
          <a:srcRect/>
          <a:stretch>
            <a:fillRect/>
          </a:stretch>
        </p:blipFill>
        <p:spPr bwMode="auto">
          <a:xfrm>
            <a:off x="-7872" y="2"/>
            <a:ext cx="7566995" cy="1806987"/>
          </a:xfrm>
          <a:prstGeom prst="rect">
            <a:avLst/>
          </a:prstGeom>
          <a:noFill/>
          <a:ln w="9525">
            <a:noFill/>
            <a:miter lim="800000"/>
            <a:headEnd/>
            <a:tailEnd/>
          </a:ln>
          <a:effectLst/>
        </p:spPr>
      </p:pic>
      <p:pic>
        <p:nvPicPr>
          <p:cNvPr id="13" name="Picture 19"/>
          <p:cNvPicPr>
            <a:picLocks noChangeAspect="1" noChangeArrowheads="1"/>
          </p:cNvPicPr>
          <p:nvPr/>
        </p:nvPicPr>
        <p:blipFill>
          <a:blip r:embed="rId8" cstate="print"/>
          <a:srcRect/>
          <a:stretch>
            <a:fillRect/>
          </a:stretch>
        </p:blipFill>
        <p:spPr bwMode="auto">
          <a:xfrm>
            <a:off x="-7872" y="8911169"/>
            <a:ext cx="7566995" cy="1797085"/>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id="{FDC16BC7-3EC5-DD6A-D5FB-EB5A1E0AA0CD}"/>
              </a:ext>
            </a:extLst>
          </p:cNvPr>
          <p:cNvSpPr txBox="1"/>
          <p:nvPr userDrawn="1">
            <p:extLst>
              <p:ext uri="{1162E1C5-73C7-4A58-AE30-91384D911F3F}">
                <p184:classification xmlns:p184="http://schemas.microsoft.com/office/powerpoint/2018/4/main" val="ftr"/>
              </p:ext>
            </p:extLst>
          </p:nvPr>
        </p:nvSpPr>
        <p:spPr>
          <a:xfrm>
            <a:off x="5972175" y="10477500"/>
            <a:ext cx="1546225" cy="152400"/>
          </a:xfrm>
          <a:prstGeom prst="rect">
            <a:avLst/>
          </a:prstGeom>
        </p:spPr>
        <p:txBody>
          <a:bodyPr horzOverflow="overflow" lIns="0" tIns="0" rIns="0" bIns="0">
            <a:spAutoFit/>
          </a:bodyPr>
          <a:lstStyle/>
          <a:p>
            <a:pPr algn="l"/>
            <a:r>
              <a:rPr lang="en-GB" sz="1000">
                <a:solidFill>
                  <a:srgbClr val="FF8C00">
                    <a:alpha val="50000"/>
                  </a:srgbClr>
                </a:solidFill>
                <a:latin typeface="Aptos" panose="020B0004020202020204" pitchFamily="34" charset="0"/>
              </a:rPr>
              <a:t>Classification : Confidential</a:t>
            </a:r>
          </a:p>
        </p:txBody>
      </p:sp>
    </p:spTree>
    <p:extLst>
      <p:ext uri="{BB962C8B-B14F-4D97-AF65-F5344CB8AC3E}">
        <p14:creationId xmlns:p14="http://schemas.microsoft.com/office/powerpoint/2010/main" val="151133671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hf hdr="0"/>
  <p:txStyles>
    <p:titleStyle>
      <a:lvl1pPr algn="l" rtl="0" fontAlgn="base">
        <a:spcBef>
          <a:spcPct val="0"/>
        </a:spcBef>
        <a:spcAft>
          <a:spcPct val="0"/>
        </a:spcAft>
        <a:defRPr sz="1831" b="1" kern="1200">
          <a:solidFill>
            <a:srgbClr val="376092"/>
          </a:solidFill>
          <a:latin typeface="Garamond" pitchFamily="18" charset="0"/>
          <a:ea typeface="+mj-ea"/>
          <a:cs typeface="+mj-cs"/>
        </a:defRPr>
      </a:lvl1pPr>
      <a:lvl2pPr algn="l" rtl="0" fontAlgn="base">
        <a:spcBef>
          <a:spcPct val="0"/>
        </a:spcBef>
        <a:spcAft>
          <a:spcPct val="0"/>
        </a:spcAft>
        <a:defRPr sz="1831" b="1">
          <a:solidFill>
            <a:srgbClr val="376092"/>
          </a:solidFill>
          <a:latin typeface="Garamond" pitchFamily="18" charset="0"/>
        </a:defRPr>
      </a:lvl2pPr>
      <a:lvl3pPr algn="l" rtl="0" fontAlgn="base">
        <a:spcBef>
          <a:spcPct val="0"/>
        </a:spcBef>
        <a:spcAft>
          <a:spcPct val="0"/>
        </a:spcAft>
        <a:defRPr sz="1831" b="1">
          <a:solidFill>
            <a:srgbClr val="376092"/>
          </a:solidFill>
          <a:latin typeface="Garamond" pitchFamily="18" charset="0"/>
        </a:defRPr>
      </a:lvl3pPr>
      <a:lvl4pPr algn="l" rtl="0" fontAlgn="base">
        <a:spcBef>
          <a:spcPct val="0"/>
        </a:spcBef>
        <a:spcAft>
          <a:spcPct val="0"/>
        </a:spcAft>
        <a:defRPr sz="1831" b="1">
          <a:solidFill>
            <a:srgbClr val="376092"/>
          </a:solidFill>
          <a:latin typeface="Garamond" pitchFamily="18" charset="0"/>
        </a:defRPr>
      </a:lvl4pPr>
      <a:lvl5pPr algn="l" rtl="0" fontAlgn="base">
        <a:spcBef>
          <a:spcPct val="0"/>
        </a:spcBef>
        <a:spcAft>
          <a:spcPct val="0"/>
        </a:spcAft>
        <a:defRPr sz="1831" b="1">
          <a:solidFill>
            <a:srgbClr val="376092"/>
          </a:solidFill>
          <a:latin typeface="Garamond" pitchFamily="18" charset="0"/>
        </a:defRPr>
      </a:lvl5pPr>
      <a:lvl6pPr marL="348752" algn="l" rtl="0" fontAlgn="base">
        <a:spcBef>
          <a:spcPct val="0"/>
        </a:spcBef>
        <a:spcAft>
          <a:spcPct val="0"/>
        </a:spcAft>
        <a:defRPr sz="1831" b="1">
          <a:solidFill>
            <a:srgbClr val="376092"/>
          </a:solidFill>
          <a:latin typeface="Garamond" pitchFamily="18" charset="0"/>
        </a:defRPr>
      </a:lvl6pPr>
      <a:lvl7pPr marL="697504" algn="l" rtl="0" fontAlgn="base">
        <a:spcBef>
          <a:spcPct val="0"/>
        </a:spcBef>
        <a:spcAft>
          <a:spcPct val="0"/>
        </a:spcAft>
        <a:defRPr sz="1831" b="1">
          <a:solidFill>
            <a:srgbClr val="376092"/>
          </a:solidFill>
          <a:latin typeface="Garamond" pitchFamily="18" charset="0"/>
        </a:defRPr>
      </a:lvl7pPr>
      <a:lvl8pPr marL="1046256" algn="l" rtl="0" fontAlgn="base">
        <a:spcBef>
          <a:spcPct val="0"/>
        </a:spcBef>
        <a:spcAft>
          <a:spcPct val="0"/>
        </a:spcAft>
        <a:defRPr sz="1831" b="1">
          <a:solidFill>
            <a:srgbClr val="376092"/>
          </a:solidFill>
          <a:latin typeface="Garamond" pitchFamily="18" charset="0"/>
        </a:defRPr>
      </a:lvl8pPr>
      <a:lvl9pPr marL="1395009" algn="l" rtl="0" fontAlgn="base">
        <a:spcBef>
          <a:spcPct val="0"/>
        </a:spcBef>
        <a:spcAft>
          <a:spcPct val="0"/>
        </a:spcAft>
        <a:defRPr sz="1831" b="1">
          <a:solidFill>
            <a:srgbClr val="376092"/>
          </a:solidFill>
          <a:latin typeface="Garamond" pitchFamily="18" charset="0"/>
        </a:defRPr>
      </a:lvl9pPr>
    </p:titleStyle>
    <p:bodyStyle>
      <a:lvl1pPr algn="l" rtl="0" fontAlgn="base">
        <a:spcBef>
          <a:spcPct val="20000"/>
        </a:spcBef>
        <a:spcAft>
          <a:spcPct val="0"/>
        </a:spcAft>
        <a:buClr>
          <a:srgbClr val="376092"/>
        </a:buClr>
        <a:buSzPct val="80000"/>
        <a:defRPr lang="en-US" sz="1068" b="1" kern="1200" dirty="0">
          <a:solidFill>
            <a:srgbClr val="376092"/>
          </a:solidFill>
          <a:latin typeface="Garamond" pitchFamily="18" charset="0"/>
          <a:ea typeface="+mj-ea"/>
          <a:cs typeface="+mj-cs"/>
        </a:defRPr>
      </a:lvl1pPr>
      <a:lvl2pPr algn="l" rtl="0" fontAlgn="base">
        <a:spcBef>
          <a:spcPct val="20000"/>
        </a:spcBef>
        <a:spcAft>
          <a:spcPct val="0"/>
        </a:spcAft>
        <a:buClr>
          <a:srgbClr val="376092"/>
        </a:buClr>
        <a:buFont typeface="Arial" charset="0"/>
        <a:defRPr lang="en-US" sz="1068" kern="1200" dirty="0">
          <a:solidFill>
            <a:schemeClr val="tx1"/>
          </a:solidFill>
          <a:latin typeface="Garamond" pitchFamily="18" charset="0"/>
          <a:ea typeface="+mn-ea"/>
          <a:cs typeface="+mn-cs"/>
        </a:defRPr>
      </a:lvl2pPr>
      <a:lvl3pPr marL="202228" indent="-202228" algn="l" rtl="0" fontAlgn="base">
        <a:spcBef>
          <a:spcPct val="20000"/>
        </a:spcBef>
        <a:spcAft>
          <a:spcPct val="0"/>
        </a:spcAft>
        <a:buClr>
          <a:srgbClr val="376092"/>
        </a:buClr>
        <a:buBlip>
          <a:blip r:embed="rId9"/>
        </a:buBlip>
        <a:defRPr lang="en-US" sz="1068" kern="1200">
          <a:solidFill>
            <a:schemeClr val="tx1"/>
          </a:solidFill>
          <a:latin typeface="Garamond" pitchFamily="18" charset="0"/>
          <a:ea typeface="+mn-ea"/>
          <a:cs typeface="+mn-cs"/>
        </a:defRPr>
      </a:lvl3pPr>
      <a:lvl4pPr marL="340276" indent="-138048" algn="l" rtl="0" fontAlgn="base">
        <a:spcBef>
          <a:spcPct val="20000"/>
        </a:spcBef>
        <a:spcAft>
          <a:spcPct val="0"/>
        </a:spcAft>
        <a:buFont typeface="Arial" charset="0"/>
        <a:buChar char="–"/>
        <a:defRPr lang="en-US" sz="1068" kern="1200" dirty="0">
          <a:solidFill>
            <a:schemeClr val="tx1"/>
          </a:solidFill>
          <a:latin typeface="Garamond" pitchFamily="18" charset="0"/>
          <a:ea typeface="+mj-ea"/>
          <a:cs typeface="+mj-cs"/>
        </a:defRPr>
      </a:lvl4pPr>
      <a:lvl5pPr marL="478324" indent="-138048" algn="l" rtl="0" fontAlgn="base">
        <a:spcBef>
          <a:spcPct val="20000"/>
        </a:spcBef>
        <a:spcAft>
          <a:spcPct val="0"/>
        </a:spcAft>
        <a:buClr>
          <a:schemeClr val="tx2"/>
        </a:buClr>
        <a:buFont typeface="Arial" charset="0"/>
        <a:buChar char="•"/>
        <a:defRPr lang="en-US" sz="1068" kern="1200" dirty="0">
          <a:solidFill>
            <a:schemeClr val="tx1"/>
          </a:solidFill>
          <a:latin typeface="Garamond" pitchFamily="18" charset="0"/>
          <a:ea typeface="+mj-ea"/>
          <a:cs typeface="+mj-cs"/>
        </a:defRPr>
      </a:lvl5pPr>
      <a:lvl6pPr marL="478324" marR="0" indent="138048" algn="l" defTabSz="697504" rtl="0" eaLnBrk="1" fontAlgn="auto" latinLnBrk="0" hangingPunct="1">
        <a:lnSpc>
          <a:spcPct val="100000"/>
        </a:lnSpc>
        <a:spcBef>
          <a:spcPct val="20000"/>
        </a:spcBef>
        <a:spcAft>
          <a:spcPts val="0"/>
        </a:spcAft>
        <a:buClr>
          <a:schemeClr val="tx2"/>
        </a:buClr>
        <a:buSzTx/>
        <a:buFont typeface="Garamond" pitchFamily="18" charset="0"/>
        <a:buChar char="−"/>
        <a:tabLst/>
        <a:defRPr lang="en-US" sz="1068" kern="1200" dirty="0" smtClean="0">
          <a:solidFill>
            <a:schemeClr val="tx1"/>
          </a:solidFill>
          <a:latin typeface="+mn-lt"/>
          <a:ea typeface="+mn-ea"/>
          <a:cs typeface="+mn-cs"/>
        </a:defRPr>
      </a:lvl6pPr>
      <a:lvl7pPr marL="754419" marR="0" indent="-138048" algn="l" defTabSz="697504" rtl="0" eaLnBrk="1" fontAlgn="auto" latinLnBrk="0" hangingPunct="1">
        <a:lnSpc>
          <a:spcPct val="100000"/>
        </a:lnSpc>
        <a:spcBef>
          <a:spcPct val="20000"/>
        </a:spcBef>
        <a:spcAft>
          <a:spcPts val="0"/>
        </a:spcAft>
        <a:buClr>
          <a:schemeClr val="tx2"/>
        </a:buClr>
        <a:buSzTx/>
        <a:buFont typeface="Garamond" pitchFamily="18" charset="0"/>
        <a:buChar char="−"/>
        <a:tabLst/>
        <a:defRPr lang="en-US" sz="1068" kern="1200" baseline="0" dirty="0" smtClean="0">
          <a:solidFill>
            <a:schemeClr val="tx1"/>
          </a:solidFill>
          <a:latin typeface="Garamond" pitchFamily="18" charset="0"/>
          <a:ea typeface="+mn-ea"/>
          <a:cs typeface="+mn-cs"/>
        </a:defRPr>
      </a:lvl7pPr>
      <a:lvl8pPr marL="892467" indent="-138048" algn="l" defTabSz="697504" rtl="0" eaLnBrk="1" latinLnBrk="0" hangingPunct="1">
        <a:spcBef>
          <a:spcPct val="20000"/>
        </a:spcBef>
        <a:buFont typeface="Garamond" pitchFamily="18" charset="0"/>
        <a:buChar char="−"/>
        <a:defRPr lang="en-US" sz="1068" kern="1200" baseline="0" dirty="0" smtClean="0">
          <a:solidFill>
            <a:schemeClr val="tx1"/>
          </a:solidFill>
          <a:latin typeface="Garamond" pitchFamily="18" charset="0"/>
          <a:ea typeface="+mn-ea"/>
          <a:cs typeface="+mn-cs"/>
        </a:defRPr>
      </a:lvl8pPr>
      <a:lvl9pPr marL="1022038" indent="-129571" algn="l" defTabSz="697504" rtl="0" eaLnBrk="1" latinLnBrk="0" hangingPunct="1">
        <a:spcBef>
          <a:spcPct val="20000"/>
        </a:spcBef>
        <a:buFont typeface="Garamond" pitchFamily="18" charset="0"/>
        <a:buChar char="−"/>
        <a:defRPr lang="en-US" sz="1068" kern="1200" baseline="0" dirty="0" smtClean="0">
          <a:solidFill>
            <a:schemeClr val="tx1"/>
          </a:solidFill>
          <a:latin typeface="Garamond" pitchFamily="18" charset="0"/>
          <a:ea typeface="+mn-ea"/>
          <a:cs typeface="+mn-cs"/>
        </a:defRPr>
      </a:lvl9pPr>
    </p:bodyStyle>
    <p:otherStyle>
      <a:defPPr>
        <a:defRPr lang="en-US"/>
      </a:defPPr>
      <a:lvl1pPr marL="0" algn="l" defTabSz="697504" rtl="0" eaLnBrk="1" latinLnBrk="0" hangingPunct="1">
        <a:defRPr sz="1373" kern="1200">
          <a:solidFill>
            <a:schemeClr val="tx1"/>
          </a:solidFill>
          <a:latin typeface="+mn-lt"/>
          <a:ea typeface="+mn-ea"/>
          <a:cs typeface="+mn-cs"/>
        </a:defRPr>
      </a:lvl1pPr>
      <a:lvl2pPr marL="348752" algn="l" defTabSz="697504" rtl="0" eaLnBrk="1" latinLnBrk="0" hangingPunct="1">
        <a:defRPr sz="1373" kern="1200">
          <a:solidFill>
            <a:schemeClr val="tx1"/>
          </a:solidFill>
          <a:latin typeface="+mn-lt"/>
          <a:ea typeface="+mn-ea"/>
          <a:cs typeface="+mn-cs"/>
        </a:defRPr>
      </a:lvl2pPr>
      <a:lvl3pPr marL="697504" algn="l" defTabSz="697504" rtl="0" eaLnBrk="1" latinLnBrk="0" hangingPunct="1">
        <a:defRPr sz="1373" kern="1200">
          <a:solidFill>
            <a:schemeClr val="tx1"/>
          </a:solidFill>
          <a:latin typeface="+mn-lt"/>
          <a:ea typeface="+mn-ea"/>
          <a:cs typeface="+mn-cs"/>
        </a:defRPr>
      </a:lvl3pPr>
      <a:lvl4pPr marL="1046256" algn="l" defTabSz="697504" rtl="0" eaLnBrk="1" latinLnBrk="0" hangingPunct="1">
        <a:defRPr sz="1373" kern="1200">
          <a:solidFill>
            <a:schemeClr val="tx1"/>
          </a:solidFill>
          <a:latin typeface="+mn-lt"/>
          <a:ea typeface="+mn-ea"/>
          <a:cs typeface="+mn-cs"/>
        </a:defRPr>
      </a:lvl4pPr>
      <a:lvl5pPr marL="1395009" algn="l" defTabSz="697504" rtl="0" eaLnBrk="1" latinLnBrk="0" hangingPunct="1">
        <a:defRPr sz="1373" kern="1200">
          <a:solidFill>
            <a:schemeClr val="tx1"/>
          </a:solidFill>
          <a:latin typeface="+mn-lt"/>
          <a:ea typeface="+mn-ea"/>
          <a:cs typeface="+mn-cs"/>
        </a:defRPr>
      </a:lvl5pPr>
      <a:lvl6pPr marL="1743761" algn="l" defTabSz="697504" rtl="0" eaLnBrk="1" latinLnBrk="0" hangingPunct="1">
        <a:defRPr sz="1373" kern="1200">
          <a:solidFill>
            <a:schemeClr val="tx1"/>
          </a:solidFill>
          <a:latin typeface="+mn-lt"/>
          <a:ea typeface="+mn-ea"/>
          <a:cs typeface="+mn-cs"/>
        </a:defRPr>
      </a:lvl6pPr>
      <a:lvl7pPr marL="2092513" algn="l" defTabSz="697504" rtl="0" eaLnBrk="1" latinLnBrk="0" hangingPunct="1">
        <a:defRPr sz="1373" kern="1200">
          <a:solidFill>
            <a:schemeClr val="tx1"/>
          </a:solidFill>
          <a:latin typeface="+mn-lt"/>
          <a:ea typeface="+mn-ea"/>
          <a:cs typeface="+mn-cs"/>
        </a:defRPr>
      </a:lvl7pPr>
      <a:lvl8pPr marL="2441265" algn="l" defTabSz="697504" rtl="0" eaLnBrk="1" latinLnBrk="0" hangingPunct="1">
        <a:defRPr sz="1373" kern="1200">
          <a:solidFill>
            <a:schemeClr val="tx1"/>
          </a:solidFill>
          <a:latin typeface="+mn-lt"/>
          <a:ea typeface="+mn-ea"/>
          <a:cs typeface="+mn-cs"/>
        </a:defRPr>
      </a:lvl8pPr>
      <a:lvl9pPr marL="2790017" algn="l" defTabSz="697504" rtl="0" eaLnBrk="1" latinLnBrk="0" hangingPunct="1">
        <a:defRPr sz="13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45.xml"/><Relationship Id="rId18" Type="http://schemas.openxmlformats.org/officeDocument/2006/relationships/image" Target="../media/image6.emf"/><Relationship Id="rId26" Type="http://schemas.openxmlformats.org/officeDocument/2006/relationships/image" Target="../media/image14.emf"/><Relationship Id="rId3" Type="http://schemas.openxmlformats.org/officeDocument/2006/relationships/tags" Target="../tags/tag35.xml"/><Relationship Id="rId21" Type="http://schemas.openxmlformats.org/officeDocument/2006/relationships/image" Target="../media/image9.emf"/><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image" Target="../media/image5.jpg"/><Relationship Id="rId25" Type="http://schemas.openxmlformats.org/officeDocument/2006/relationships/image" Target="../media/image13.emf"/><Relationship Id="rId33" Type="http://schemas.openxmlformats.org/officeDocument/2006/relationships/image" Target="../media/image21.png"/><Relationship Id="rId2" Type="http://schemas.openxmlformats.org/officeDocument/2006/relationships/tags" Target="../tags/tag34.xml"/><Relationship Id="rId16" Type="http://schemas.openxmlformats.org/officeDocument/2006/relationships/slideLayout" Target="../slideLayouts/slideLayout2.xml"/><Relationship Id="rId20" Type="http://schemas.openxmlformats.org/officeDocument/2006/relationships/image" Target="../media/image8.emf"/><Relationship Id="rId29" Type="http://schemas.openxmlformats.org/officeDocument/2006/relationships/image" Target="../media/image17.emf"/><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24" Type="http://schemas.openxmlformats.org/officeDocument/2006/relationships/image" Target="../media/image12.emf"/><Relationship Id="rId32" Type="http://schemas.openxmlformats.org/officeDocument/2006/relationships/image" Target="../media/image20.jpeg"/><Relationship Id="rId5" Type="http://schemas.openxmlformats.org/officeDocument/2006/relationships/tags" Target="../tags/tag37.xml"/><Relationship Id="rId15" Type="http://schemas.openxmlformats.org/officeDocument/2006/relationships/tags" Target="../tags/tag47.xml"/><Relationship Id="rId23" Type="http://schemas.openxmlformats.org/officeDocument/2006/relationships/image" Target="../media/image11.emf"/><Relationship Id="rId28" Type="http://schemas.openxmlformats.org/officeDocument/2006/relationships/image" Target="../media/image16.emf"/><Relationship Id="rId10" Type="http://schemas.openxmlformats.org/officeDocument/2006/relationships/tags" Target="../tags/tag42.xml"/><Relationship Id="rId19" Type="http://schemas.openxmlformats.org/officeDocument/2006/relationships/image" Target="../media/image7.emf"/><Relationship Id="rId31" Type="http://schemas.openxmlformats.org/officeDocument/2006/relationships/image" Target="../media/image19.emf"/><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 Id="rId22" Type="http://schemas.openxmlformats.org/officeDocument/2006/relationships/image" Target="../media/image10.emf"/><Relationship Id="rId27" Type="http://schemas.openxmlformats.org/officeDocument/2006/relationships/image" Target="../media/image15.emf"/><Relationship Id="rId30" Type="http://schemas.openxmlformats.org/officeDocument/2006/relationships/image" Target="../media/image18.emf"/><Relationship Id="rId8" Type="http://schemas.openxmlformats.org/officeDocument/2006/relationships/tags" Target="../tags/tag40.xml"/></Relationships>
</file>

<file path=ppt/slides/_rels/slide2.xml.rels><?xml version="1.0" encoding="UTF-8" standalone="yes"?>
<Relationships xmlns="http://schemas.openxmlformats.org/package/2006/relationships"><Relationship Id="rId8" Type="http://schemas.openxmlformats.org/officeDocument/2006/relationships/tags" Target="../tags/tag55.xml"/><Relationship Id="rId13" Type="http://schemas.openxmlformats.org/officeDocument/2006/relationships/image" Target="../media/image23.emf"/><Relationship Id="rId18" Type="http://schemas.openxmlformats.org/officeDocument/2006/relationships/image" Target="../media/image26.emf"/><Relationship Id="rId3" Type="http://schemas.openxmlformats.org/officeDocument/2006/relationships/tags" Target="../tags/tag50.xml"/><Relationship Id="rId21" Type="http://schemas.openxmlformats.org/officeDocument/2006/relationships/image" Target="../media/image21.png"/><Relationship Id="rId7" Type="http://schemas.openxmlformats.org/officeDocument/2006/relationships/tags" Target="../tags/tag54.xml"/><Relationship Id="rId12" Type="http://schemas.openxmlformats.org/officeDocument/2006/relationships/image" Target="../media/image22.emf"/><Relationship Id="rId17" Type="http://schemas.openxmlformats.org/officeDocument/2006/relationships/image" Target="../media/image12.emf"/><Relationship Id="rId2" Type="http://schemas.openxmlformats.org/officeDocument/2006/relationships/tags" Target="../tags/tag49.xml"/><Relationship Id="rId16" Type="http://schemas.openxmlformats.org/officeDocument/2006/relationships/image" Target="../media/image13.emf"/><Relationship Id="rId20" Type="http://schemas.openxmlformats.org/officeDocument/2006/relationships/image" Target="../media/image20.jpeg"/><Relationship Id="rId1" Type="http://schemas.openxmlformats.org/officeDocument/2006/relationships/tags" Target="../tags/tag48.xml"/><Relationship Id="rId6" Type="http://schemas.openxmlformats.org/officeDocument/2006/relationships/tags" Target="../tags/tag53.xml"/><Relationship Id="rId11" Type="http://schemas.openxmlformats.org/officeDocument/2006/relationships/image" Target="../media/image5.jpg"/><Relationship Id="rId5" Type="http://schemas.openxmlformats.org/officeDocument/2006/relationships/tags" Target="../tags/tag52.xml"/><Relationship Id="rId15" Type="http://schemas.openxmlformats.org/officeDocument/2006/relationships/image" Target="../media/image25.emf"/><Relationship Id="rId10" Type="http://schemas.openxmlformats.org/officeDocument/2006/relationships/slideLayout" Target="../slideLayouts/slideLayout3.xml"/><Relationship Id="rId19" Type="http://schemas.openxmlformats.org/officeDocument/2006/relationships/image" Target="../media/image18.emf"/><Relationship Id="rId4" Type="http://schemas.openxmlformats.org/officeDocument/2006/relationships/tags" Target="../tags/tag51.xml"/><Relationship Id="rId9" Type="http://schemas.openxmlformats.org/officeDocument/2006/relationships/tags" Target="../tags/tag56.xml"/><Relationship Id="rId14" Type="http://schemas.openxmlformats.org/officeDocument/2006/relationships/image" Target="../media/image24.emf"/></Relationships>
</file>

<file path=ppt/slides/_rels/slide3.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slideLayout" Target="../slideLayouts/slideLayout2.xml"/><Relationship Id="rId7" Type="http://schemas.openxmlformats.org/officeDocument/2006/relationships/image" Target="../media/image27.emf"/><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5.jpg"/><Relationship Id="rId5" Type="http://schemas.openxmlformats.org/officeDocument/2006/relationships/hyperlink" Target="mailto:guernsey.bp2s.volta.cosec@bnpparibas.com" TargetMode="External"/><Relationship Id="rId10" Type="http://schemas.openxmlformats.org/officeDocument/2006/relationships/image" Target="../media/image21.png"/><Relationship Id="rId4" Type="http://schemas.openxmlformats.org/officeDocument/2006/relationships/hyperlink" Target="mailto:Olivier.PONS@axa-im.com" TargetMode="External"/><Relationship Id="rId9"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19997" y="1656003"/>
            <a:ext cx="4860290" cy="192360"/>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Background</a:t>
            </a:r>
            <a:r>
              <a:rPr sz="1300" b="1" spc="-40" dirty="0">
                <a:solidFill>
                  <a:srgbClr val="4876B9"/>
                </a:solidFill>
                <a:latin typeface="Calibri"/>
                <a:cs typeface="Calibri"/>
              </a:rPr>
              <a:t> </a:t>
            </a:r>
            <a:r>
              <a:rPr sz="1300" b="1" dirty="0">
                <a:solidFill>
                  <a:srgbClr val="4876B9"/>
                </a:solidFill>
                <a:latin typeface="Calibri"/>
                <a:cs typeface="Calibri"/>
              </a:rPr>
              <a:t>and</a:t>
            </a:r>
            <a:r>
              <a:rPr sz="1300" b="1" spc="-40" dirty="0">
                <a:solidFill>
                  <a:srgbClr val="4876B9"/>
                </a:solidFill>
                <a:latin typeface="Calibri"/>
                <a:cs typeface="Calibri"/>
              </a:rPr>
              <a:t> </a:t>
            </a:r>
            <a:r>
              <a:rPr sz="1300" b="1" dirty="0">
                <a:solidFill>
                  <a:srgbClr val="4876B9"/>
                </a:solidFill>
                <a:latin typeface="Calibri"/>
                <a:cs typeface="Calibri"/>
              </a:rPr>
              <a:t>Investment</a:t>
            </a:r>
            <a:r>
              <a:rPr sz="1300" b="1" spc="-35" dirty="0">
                <a:solidFill>
                  <a:srgbClr val="4876B9"/>
                </a:solidFill>
                <a:latin typeface="Calibri"/>
                <a:cs typeface="Calibri"/>
              </a:rPr>
              <a:t> </a:t>
            </a:r>
            <a:r>
              <a:rPr sz="1300" b="1" spc="-10" dirty="0" err="1">
                <a:solidFill>
                  <a:srgbClr val="4876B9"/>
                </a:solidFill>
                <a:latin typeface="Calibri"/>
                <a:cs typeface="Calibri"/>
              </a:rPr>
              <a:t>Objecti</a:t>
            </a:r>
            <a:r>
              <a:rPr lang="fr-FR" sz="1300" b="1" spc="-10" dirty="0">
                <a:solidFill>
                  <a:srgbClr val="4876B9"/>
                </a:solidFill>
                <a:latin typeface="Calibri"/>
                <a:cs typeface="Calibri"/>
              </a:rPr>
              <a:t>v</a:t>
            </a:r>
            <a:r>
              <a:rPr sz="1300" b="1" spc="-10" dirty="0">
                <a:solidFill>
                  <a:srgbClr val="4876B9"/>
                </a:solidFill>
                <a:latin typeface="Calibri"/>
                <a:cs typeface="Calibri"/>
              </a:rPr>
              <a:t>e</a:t>
            </a:r>
            <a:endParaRPr sz="1300" dirty="0">
              <a:latin typeface="Calibri"/>
              <a:cs typeface="Calibri"/>
            </a:endParaRPr>
          </a:p>
        </p:txBody>
      </p:sp>
      <p:sp>
        <p:nvSpPr>
          <p:cNvPr id="3" name="object 3"/>
          <p:cNvSpPr txBox="1"/>
          <p:nvPr/>
        </p:nvSpPr>
        <p:spPr>
          <a:xfrm>
            <a:off x="2519997" y="2735999"/>
            <a:ext cx="4860290" cy="192360"/>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Fund </a:t>
            </a:r>
            <a:r>
              <a:rPr sz="1300" b="1" spc="-10" dirty="0">
                <a:solidFill>
                  <a:srgbClr val="4876B9"/>
                </a:solidFill>
                <a:latin typeface="Calibri"/>
                <a:cs typeface="Calibri"/>
              </a:rPr>
              <a:t>Performance</a:t>
            </a:r>
            <a:endParaRPr sz="1300" dirty="0">
              <a:solidFill>
                <a:srgbClr val="4876B9"/>
              </a:solidFill>
              <a:latin typeface="Calibri"/>
              <a:cs typeface="Calibri"/>
            </a:endParaRPr>
          </a:p>
        </p:txBody>
      </p:sp>
      <p:grpSp>
        <p:nvGrpSpPr>
          <p:cNvPr id="4" name="object 4"/>
          <p:cNvGrpSpPr/>
          <p:nvPr/>
        </p:nvGrpSpPr>
        <p:grpSpPr>
          <a:xfrm>
            <a:off x="0" y="756005"/>
            <a:ext cx="7560309" cy="720090"/>
            <a:chOff x="0" y="756005"/>
            <a:chExt cx="7560309" cy="720090"/>
          </a:xfrm>
        </p:grpSpPr>
        <p:sp>
          <p:nvSpPr>
            <p:cNvPr id="5" name="object 5"/>
            <p:cNvSpPr/>
            <p:nvPr/>
          </p:nvSpPr>
          <p:spPr>
            <a:xfrm>
              <a:off x="0" y="756005"/>
              <a:ext cx="7560309" cy="720090"/>
            </a:xfrm>
            <a:custGeom>
              <a:avLst/>
              <a:gdLst/>
              <a:ahLst/>
              <a:cxnLst/>
              <a:rect l="l" t="t" r="r" b="b"/>
              <a:pathLst>
                <a:path w="7560309" h="720090">
                  <a:moveTo>
                    <a:pt x="7559992" y="0"/>
                  </a:moveTo>
                  <a:lnTo>
                    <a:pt x="0" y="0"/>
                  </a:lnTo>
                  <a:lnTo>
                    <a:pt x="0" y="720001"/>
                  </a:lnTo>
                  <a:lnTo>
                    <a:pt x="7559992" y="720001"/>
                  </a:lnTo>
                  <a:lnTo>
                    <a:pt x="7559992" y="0"/>
                  </a:lnTo>
                  <a:close/>
                </a:path>
              </a:pathLst>
            </a:custGeom>
            <a:solidFill>
              <a:srgbClr val="4876B9"/>
            </a:solidFill>
          </p:spPr>
          <p:txBody>
            <a:bodyPr wrap="square" lIns="0" tIns="0" rIns="0" bIns="0" rtlCol="0"/>
            <a:lstStyle/>
            <a:p>
              <a:endParaRPr/>
            </a:p>
          </p:txBody>
        </p:sp>
        <p:pic>
          <p:nvPicPr>
            <p:cNvPr id="6" name="object 6"/>
            <p:cNvPicPr/>
            <p:nvPr/>
          </p:nvPicPr>
          <p:blipFill>
            <a:blip r:embed="rId17" cstate="print"/>
            <a:stretch>
              <a:fillRect/>
            </a:stretch>
          </p:blipFill>
          <p:spPr>
            <a:xfrm>
              <a:off x="6464465" y="757174"/>
              <a:ext cx="1095527" cy="718832"/>
            </a:xfrm>
            <a:prstGeom prst="rect">
              <a:avLst/>
            </a:prstGeom>
          </p:spPr>
        </p:pic>
      </p:grpSp>
      <p:sp>
        <p:nvSpPr>
          <p:cNvPr id="7" name="object 7"/>
          <p:cNvSpPr txBox="1"/>
          <p:nvPr/>
        </p:nvSpPr>
        <p:spPr>
          <a:xfrm>
            <a:off x="179997" y="5778005"/>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Asset</a:t>
            </a:r>
            <a:r>
              <a:rPr sz="1300" b="1" spc="-25" dirty="0">
                <a:solidFill>
                  <a:srgbClr val="4876B9"/>
                </a:solidFill>
                <a:latin typeface="Calibri"/>
                <a:cs typeface="Calibri"/>
              </a:rPr>
              <a:t> </a:t>
            </a:r>
            <a:r>
              <a:rPr sz="1300" b="1" spc="-10" dirty="0">
                <a:solidFill>
                  <a:srgbClr val="4876B9"/>
                </a:solidFill>
                <a:latin typeface="Calibri"/>
                <a:cs typeface="Calibri"/>
              </a:rPr>
              <a:t>Breakdown</a:t>
            </a:r>
            <a:endParaRPr sz="1300">
              <a:latin typeface="Calibri"/>
              <a:cs typeface="Calibri"/>
            </a:endParaRPr>
          </a:p>
        </p:txBody>
      </p:sp>
      <p:sp>
        <p:nvSpPr>
          <p:cNvPr id="8" name="object 8"/>
          <p:cNvSpPr txBox="1"/>
          <p:nvPr/>
        </p:nvSpPr>
        <p:spPr>
          <a:xfrm>
            <a:off x="179997" y="8207997"/>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Historical</a:t>
            </a:r>
            <a:r>
              <a:rPr sz="1300" b="1" spc="-60" dirty="0">
                <a:solidFill>
                  <a:srgbClr val="4876B9"/>
                </a:solidFill>
                <a:latin typeface="Calibri"/>
                <a:cs typeface="Calibri"/>
              </a:rPr>
              <a:t> </a:t>
            </a:r>
            <a:r>
              <a:rPr sz="1300" b="1" spc="-10" dirty="0">
                <a:solidFill>
                  <a:srgbClr val="4876B9"/>
                </a:solidFill>
                <a:latin typeface="Calibri"/>
                <a:cs typeface="Calibri"/>
              </a:rPr>
              <a:t>Performance</a:t>
            </a:r>
            <a:endParaRPr sz="1300">
              <a:latin typeface="Calibri"/>
              <a:cs typeface="Calibri"/>
            </a:endParaRPr>
          </a:p>
        </p:txBody>
      </p:sp>
      <p:sp>
        <p:nvSpPr>
          <p:cNvPr id="9" name="object 9"/>
          <p:cNvSpPr txBox="1"/>
          <p:nvPr/>
        </p:nvSpPr>
        <p:spPr>
          <a:xfrm>
            <a:off x="3869994" y="5778005"/>
            <a:ext cx="3510279" cy="216535"/>
          </a:xfrm>
          <a:prstGeom prst="rect">
            <a:avLst/>
          </a:prstGeom>
          <a:solidFill>
            <a:srgbClr val="B5D0ED"/>
          </a:solidFill>
          <a:ln>
            <a:solidFill>
              <a:srgbClr val="B5D0ED"/>
            </a:solidFill>
          </a:ln>
        </p:spPr>
        <p:txBody>
          <a:bodyPr vert="horz" wrap="square" lIns="0" tIns="0" rIns="0" bIns="0" rtlCol="0">
            <a:spAutoFit/>
          </a:bodyPr>
          <a:lstStyle/>
          <a:p>
            <a:pPr marL="71755">
              <a:lnSpc>
                <a:spcPts val="1535"/>
              </a:lnSpc>
            </a:pPr>
            <a:r>
              <a:rPr sz="1300" b="1" spc="-30" dirty="0">
                <a:solidFill>
                  <a:srgbClr val="4876B9"/>
                </a:solidFill>
                <a:latin typeface="Calibri"/>
                <a:cs typeface="Calibri"/>
              </a:rPr>
              <a:t>Top</a:t>
            </a:r>
            <a:r>
              <a:rPr sz="1300" b="1" spc="-25" dirty="0">
                <a:solidFill>
                  <a:srgbClr val="4876B9"/>
                </a:solidFill>
                <a:latin typeface="Calibri"/>
                <a:cs typeface="Calibri"/>
              </a:rPr>
              <a:t> </a:t>
            </a:r>
            <a:r>
              <a:rPr sz="1300" b="1" dirty="0">
                <a:solidFill>
                  <a:srgbClr val="4876B9"/>
                </a:solidFill>
                <a:latin typeface="Calibri"/>
                <a:cs typeface="Calibri"/>
              </a:rPr>
              <a:t>10</a:t>
            </a:r>
            <a:r>
              <a:rPr sz="1300" b="1" spc="-25" dirty="0">
                <a:solidFill>
                  <a:srgbClr val="4876B9"/>
                </a:solidFill>
                <a:latin typeface="Calibri"/>
                <a:cs typeface="Calibri"/>
              </a:rPr>
              <a:t> </a:t>
            </a:r>
            <a:r>
              <a:rPr sz="1300" b="1" dirty="0">
                <a:solidFill>
                  <a:srgbClr val="4876B9"/>
                </a:solidFill>
                <a:latin typeface="Calibri"/>
                <a:cs typeface="Calibri"/>
              </a:rPr>
              <a:t>Underlying</a:t>
            </a:r>
            <a:r>
              <a:rPr sz="1300" b="1" spc="-25" dirty="0">
                <a:solidFill>
                  <a:srgbClr val="4876B9"/>
                </a:solidFill>
                <a:latin typeface="Calibri"/>
                <a:cs typeface="Calibri"/>
              </a:rPr>
              <a:t> </a:t>
            </a:r>
            <a:r>
              <a:rPr sz="1300" b="1" spc="-10" dirty="0">
                <a:solidFill>
                  <a:srgbClr val="4876B9"/>
                </a:solidFill>
                <a:latin typeface="Calibri"/>
                <a:cs typeface="Calibri"/>
              </a:rPr>
              <a:t>Exposures</a:t>
            </a:r>
            <a:endParaRPr sz="1300">
              <a:latin typeface="Calibri"/>
              <a:cs typeface="Calibri"/>
            </a:endParaRPr>
          </a:p>
        </p:txBody>
      </p:sp>
      <p:sp>
        <p:nvSpPr>
          <p:cNvPr id="10" name="object 10"/>
          <p:cNvSpPr txBox="1"/>
          <p:nvPr/>
        </p:nvSpPr>
        <p:spPr>
          <a:xfrm>
            <a:off x="3869994" y="8207997"/>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spc="-10" dirty="0">
                <a:solidFill>
                  <a:srgbClr val="4876B9"/>
                </a:solidFill>
                <a:latin typeface="Calibri"/>
                <a:cs typeface="Calibri"/>
              </a:rPr>
              <a:t>Portfolio</a:t>
            </a:r>
            <a:r>
              <a:rPr sz="1300" b="1" spc="-25" dirty="0">
                <a:solidFill>
                  <a:srgbClr val="4876B9"/>
                </a:solidFill>
                <a:latin typeface="Calibri"/>
                <a:cs typeface="Calibri"/>
              </a:rPr>
              <a:t> </a:t>
            </a:r>
            <a:r>
              <a:rPr sz="1300" b="1" dirty="0">
                <a:solidFill>
                  <a:srgbClr val="4876B9"/>
                </a:solidFill>
                <a:latin typeface="Calibri"/>
                <a:cs typeface="Calibri"/>
              </a:rPr>
              <a:t>Rating</a:t>
            </a:r>
            <a:r>
              <a:rPr sz="1300" b="1" spc="-30" dirty="0">
                <a:solidFill>
                  <a:srgbClr val="4876B9"/>
                </a:solidFill>
                <a:latin typeface="Calibri"/>
                <a:cs typeface="Calibri"/>
              </a:rPr>
              <a:t> </a:t>
            </a:r>
            <a:r>
              <a:rPr sz="1300" b="1" spc="-10" dirty="0">
                <a:solidFill>
                  <a:srgbClr val="4876B9"/>
                </a:solidFill>
                <a:latin typeface="Calibri"/>
                <a:cs typeface="Calibri"/>
              </a:rPr>
              <a:t>Breakdown</a:t>
            </a:r>
            <a:endParaRPr sz="1300">
              <a:latin typeface="Calibri"/>
              <a:cs typeface="Calibri"/>
            </a:endParaRPr>
          </a:p>
        </p:txBody>
      </p:sp>
      <p:sp>
        <p:nvSpPr>
          <p:cNvPr id="17" name="object 17"/>
          <p:cNvSpPr txBox="1"/>
          <p:nvPr/>
        </p:nvSpPr>
        <p:spPr>
          <a:xfrm>
            <a:off x="2507273" y="1881591"/>
            <a:ext cx="4886960" cy="764248"/>
          </a:xfrm>
          <a:prstGeom prst="rect">
            <a:avLst/>
          </a:prstGeom>
        </p:spPr>
        <p:txBody>
          <a:bodyPr vert="horz" wrap="square" lIns="0" tIns="12700" rIns="0" bIns="0" rtlCol="0">
            <a:spAutoFit/>
          </a:bodyPr>
          <a:lstStyle/>
          <a:p>
            <a:pPr marL="0" marR="0" lvl="0" indent="0" algn="just" defTabSz="914400" rtl="0" eaLnBrk="1" fontAlgn="base" latinLnBrk="0" hangingPunct="1">
              <a:lnSpc>
                <a:spcPts val="1200"/>
              </a:lnSpc>
              <a:spcBef>
                <a:spcPct val="0"/>
              </a:spcBef>
              <a:spcAft>
                <a:spcPct val="0"/>
              </a:spcAft>
              <a:buClrTx/>
              <a:buSzTx/>
              <a:buFontTx/>
              <a:buNone/>
              <a:tabLst/>
            </a:pPr>
            <a:r>
              <a:rPr kumimoji="0" lang="en-US" altLang="fr-FR" sz="700" b="0" i="0" u="none" strike="noStrike" cap="none" normalizeH="0" baseline="0" dirty="0">
                <a:ln>
                  <a:noFill/>
                </a:ln>
                <a:solidFill>
                  <a:srgbClr val="404040"/>
                </a:solidFill>
                <a:effectLst/>
                <a:latin typeface="Arial" charset="0"/>
                <a:ea typeface="Calibri" pitchFamily="34" charset="0"/>
                <a:cs typeface="Times New Roman" pitchFamily="18" charset="0"/>
              </a:rPr>
              <a:t>BNP Paribas Asset Management Europe (“BNPP AM”) is the Investment Manager of Volta Finance Limited (“Volta”). Volta’s investment objectives are to preserve capital across the credit cycle and to provide a stable stream of income to its Shareholders through dividends. For this purpose, Volta pursues a multi-asset investment strategy on deals, vehicles and arrangements that provide leveraged exposure to target Underlying Assets (including corporate credit, residential and commercial mortgages, auto and student loans, credit card and lease receivables).</a:t>
            </a:r>
            <a:endParaRPr kumimoji="0" lang="fr-FR" altLang="fr-FR" sz="700" b="0" i="0" u="none" strike="noStrike" cap="none" normalizeH="0" baseline="0" dirty="0">
              <a:ln>
                <a:noFill/>
              </a:ln>
              <a:solidFill>
                <a:srgbClr val="404040"/>
              </a:solidFill>
              <a:effectLst/>
              <a:latin typeface="Arial" charset="0"/>
              <a:ea typeface="Calibri" pitchFamily="34" charset="0"/>
              <a:cs typeface="Times New Roman" pitchFamily="18" charset="0"/>
            </a:endParaRPr>
          </a:p>
        </p:txBody>
      </p:sp>
      <p:sp>
        <p:nvSpPr>
          <p:cNvPr id="18" name="object 18"/>
          <p:cNvSpPr txBox="1">
            <a:spLocks noGrp="1"/>
          </p:cNvSpPr>
          <p:nvPr>
            <p:ph type="title"/>
          </p:nvPr>
        </p:nvSpPr>
        <p:spPr>
          <a:xfrm>
            <a:off x="2184902" y="814225"/>
            <a:ext cx="2092960" cy="359073"/>
          </a:xfrm>
          <a:prstGeom prst="rect">
            <a:avLst/>
          </a:prstGeom>
        </p:spPr>
        <p:txBody>
          <a:bodyPr vert="horz" wrap="square" lIns="0" tIns="12700" rIns="0" bIns="0" rtlCol="0">
            <a:spAutoFit/>
          </a:bodyPr>
          <a:lstStyle/>
          <a:p>
            <a:pPr marL="12700">
              <a:lnSpc>
                <a:spcPts val="2680"/>
              </a:lnSpc>
              <a:spcBef>
                <a:spcPts val="100"/>
              </a:spcBef>
            </a:pPr>
            <a:r>
              <a:rPr spc="-10" dirty="0"/>
              <a:t>Volta</a:t>
            </a:r>
            <a:r>
              <a:rPr spc="-70" dirty="0"/>
              <a:t> </a:t>
            </a:r>
            <a:r>
              <a:rPr dirty="0"/>
              <a:t>Finance</a:t>
            </a:r>
            <a:r>
              <a:rPr spc="-60" dirty="0"/>
              <a:t> </a:t>
            </a:r>
            <a:r>
              <a:rPr spc="-25" dirty="0"/>
              <a:t>Ltd</a:t>
            </a:r>
          </a:p>
        </p:txBody>
      </p:sp>
      <p:sp>
        <p:nvSpPr>
          <p:cNvPr id="19" name="object 19"/>
          <p:cNvSpPr txBox="1"/>
          <p:nvPr/>
        </p:nvSpPr>
        <p:spPr>
          <a:xfrm>
            <a:off x="2481900" y="5161622"/>
            <a:ext cx="4268150" cy="489878"/>
          </a:xfrm>
          <a:prstGeom prst="rect">
            <a:avLst/>
          </a:prstGeom>
        </p:spPr>
        <p:txBody>
          <a:bodyPr vert="horz" wrap="square" lIns="0" tIns="12700" rIns="0" bIns="0" rtlCol="0">
            <a:spAutoFit/>
          </a:bodyPr>
          <a:lstStyle/>
          <a:p>
            <a:pPr marL="38100">
              <a:lnSpc>
                <a:spcPct val="100000"/>
              </a:lnSpc>
              <a:spcBef>
                <a:spcPts val="100"/>
              </a:spcBef>
            </a:pPr>
            <a:r>
              <a:rPr lang="en-US" sz="675" b="0" i="1" baseline="30864" dirty="0">
                <a:solidFill>
                  <a:schemeClr val="bg1">
                    <a:lumMod val="50000"/>
                  </a:schemeClr>
                </a:solidFill>
                <a:latin typeface="Calibri Light"/>
                <a:cs typeface="Calibri Light"/>
              </a:rPr>
              <a:t>1</a:t>
            </a:r>
            <a:r>
              <a:rPr lang="en-US" sz="675" b="0" i="1" spc="-15" baseline="30864" dirty="0">
                <a:solidFill>
                  <a:schemeClr val="bg1">
                    <a:lumMod val="50000"/>
                  </a:schemeClr>
                </a:solidFill>
                <a:latin typeface="Calibri Light"/>
                <a:cs typeface="Calibri Light"/>
              </a:rPr>
              <a:t> </a:t>
            </a:r>
            <a:r>
              <a:rPr lang="en-US" altLang="fr-FR" sz="700" i="1" dirty="0">
                <a:solidFill>
                  <a:schemeClr val="bg1">
                    <a:lumMod val="50000"/>
                  </a:schemeClr>
                </a:solidFill>
                <a:ea typeface="Calibri" panose="020F0502020204030204" pitchFamily="34" charset="0"/>
                <a:cs typeface="Times New Roman" panose="02020603050405020304" pitchFamily="18" charset="0"/>
              </a:rPr>
              <a:t>Share (VTA.NA) performance (annualised figures with dividends re-invested). Source: Bbg (TRA function) </a:t>
            </a:r>
            <a:r>
              <a:rPr lang="en-US" sz="675" b="0" i="1" baseline="30864" dirty="0">
                <a:solidFill>
                  <a:schemeClr val="bg1">
                    <a:lumMod val="50000"/>
                  </a:schemeClr>
                </a:solidFill>
                <a:latin typeface="Calibri Light"/>
                <a:cs typeface="Calibri Light"/>
              </a:rPr>
              <a:t>2</a:t>
            </a:r>
            <a:r>
              <a:rPr lang="en-US" sz="675" b="0" i="1" spc="-7" baseline="30864" dirty="0">
                <a:solidFill>
                  <a:schemeClr val="bg1">
                    <a:lumMod val="50000"/>
                  </a:schemeClr>
                </a:solidFill>
                <a:latin typeface="Calibri Light"/>
                <a:cs typeface="Calibri Light"/>
              </a:rPr>
              <a:t> </a:t>
            </a:r>
            <a:r>
              <a:rPr lang="en-US" altLang="fr-FR" sz="700" i="1" dirty="0">
                <a:solidFill>
                  <a:schemeClr val="bg1">
                    <a:lumMod val="50000"/>
                  </a:schemeClr>
                </a:solidFill>
                <a:ea typeface="Calibri" panose="020F0502020204030204" pitchFamily="34" charset="0"/>
                <a:cs typeface="Times New Roman" panose="02020603050405020304" pitchFamily="18" charset="0"/>
              </a:rPr>
              <a:t>Performance of published NAV (including dividend payments)</a:t>
            </a:r>
            <a:r>
              <a:rPr lang="en-US" sz="800" b="0" i="1" spc="-10" dirty="0">
                <a:solidFill>
                  <a:schemeClr val="bg1">
                    <a:lumMod val="50000"/>
                  </a:schemeClr>
                </a:solidFill>
                <a:latin typeface="Calibri Light"/>
                <a:cs typeface="Calibri Light"/>
              </a:rPr>
              <a:t>.</a:t>
            </a:r>
            <a:endParaRPr lang="en-US" sz="800" dirty="0">
              <a:solidFill>
                <a:schemeClr val="bg1">
                  <a:lumMod val="50000"/>
                </a:schemeClr>
              </a:solidFill>
              <a:latin typeface="Calibri Light"/>
              <a:cs typeface="Calibri Light"/>
            </a:endParaRPr>
          </a:p>
          <a:p>
            <a:pPr marL="38100">
              <a:lnSpc>
                <a:spcPct val="100000"/>
              </a:lnSpc>
            </a:pPr>
            <a:r>
              <a:rPr lang="fr-FR" sz="675" b="0" i="1" baseline="30864" dirty="0">
                <a:solidFill>
                  <a:schemeClr val="bg1">
                    <a:lumMod val="50000"/>
                  </a:schemeClr>
                </a:solidFill>
                <a:latin typeface="Calibri Light"/>
                <a:cs typeface="Calibri Light"/>
              </a:rPr>
              <a:t>3</a:t>
            </a:r>
            <a:r>
              <a:rPr lang="fr-FR" sz="675" b="0" i="1" spc="-15" baseline="30864" dirty="0">
                <a:solidFill>
                  <a:schemeClr val="bg1">
                    <a:lumMod val="50000"/>
                  </a:schemeClr>
                </a:solidFill>
                <a:latin typeface="Calibri Light"/>
                <a:cs typeface="Calibri Light"/>
              </a:rPr>
              <a:t> </a:t>
            </a:r>
            <a:r>
              <a:rPr lang="en-US" altLang="fr-FR" sz="700" i="1" dirty="0">
                <a:solidFill>
                  <a:schemeClr val="bg1">
                    <a:lumMod val="50000"/>
                  </a:schemeClr>
                </a:solidFill>
                <a:ea typeface="Calibri" panose="020F0502020204030204" pitchFamily="34" charset="0"/>
                <a:cs typeface="Times New Roman" panose="02020603050405020304" pitchFamily="18" charset="0"/>
              </a:rPr>
              <a:t>Calculated as the most recent annual dividend payments versus the month-end share price (VTA.NA)</a:t>
            </a:r>
            <a:r>
              <a:rPr lang="fr-FR" sz="800" b="0" i="1" spc="-10" dirty="0">
                <a:solidFill>
                  <a:schemeClr val="bg1">
                    <a:lumMod val="50000"/>
                  </a:schemeClr>
                </a:solidFill>
                <a:latin typeface="Calibri Light"/>
                <a:cs typeface="Calibri Light"/>
              </a:rPr>
              <a:t>.</a:t>
            </a:r>
            <a:endParaRPr lang="fr-FR" sz="800" dirty="0">
              <a:solidFill>
                <a:schemeClr val="bg1">
                  <a:lumMod val="50000"/>
                </a:schemeClr>
              </a:solidFill>
              <a:latin typeface="Calibri Light"/>
              <a:cs typeface="Calibri Light"/>
            </a:endParaRPr>
          </a:p>
          <a:p>
            <a:pPr marL="38100">
              <a:lnSpc>
                <a:spcPct val="100000"/>
              </a:lnSpc>
            </a:pPr>
            <a:r>
              <a:rPr sz="675" b="0" i="1" baseline="30864" dirty="0">
                <a:solidFill>
                  <a:schemeClr val="bg1">
                    <a:lumMod val="50000"/>
                  </a:schemeClr>
                </a:solidFill>
                <a:latin typeface="Calibri Light"/>
                <a:cs typeface="Calibri Light"/>
              </a:rPr>
              <a:t>4</a:t>
            </a:r>
            <a:r>
              <a:rPr sz="675" b="0" i="1" spc="-7" baseline="30864" dirty="0">
                <a:solidFill>
                  <a:schemeClr val="bg1">
                    <a:lumMod val="50000"/>
                  </a:schemeClr>
                </a:solidFill>
                <a:latin typeface="Calibri Light"/>
                <a:cs typeface="Calibri Light"/>
              </a:rPr>
              <a:t> </a:t>
            </a:r>
            <a:r>
              <a:rPr lang="en-US" altLang="fr-FR" sz="700" i="1" dirty="0">
                <a:solidFill>
                  <a:schemeClr val="bg1">
                    <a:lumMod val="50000"/>
                  </a:schemeClr>
                </a:solidFill>
                <a:ea typeface="Calibri" panose="020F0502020204030204" pitchFamily="34" charset="0"/>
                <a:cs typeface="Times New Roman" panose="02020603050405020304" pitchFamily="18" charset="0"/>
              </a:rPr>
              <a:t>Calculated as total income divided by the most recent annual dividend payments</a:t>
            </a:r>
            <a:r>
              <a:rPr sz="800" b="0" i="1" spc="-10" dirty="0">
                <a:solidFill>
                  <a:schemeClr val="bg1">
                    <a:lumMod val="50000"/>
                  </a:schemeClr>
                </a:solidFill>
                <a:latin typeface="Calibri Light"/>
                <a:cs typeface="Calibri Light"/>
              </a:rPr>
              <a:t>.</a:t>
            </a:r>
            <a:endParaRPr sz="800" dirty="0">
              <a:solidFill>
                <a:schemeClr val="bg1">
                  <a:lumMod val="50000"/>
                </a:schemeClr>
              </a:solidFill>
              <a:latin typeface="Calibri Light"/>
              <a:cs typeface="Calibri Light"/>
            </a:endParaRPr>
          </a:p>
        </p:txBody>
      </p:sp>
      <p:sp>
        <p:nvSpPr>
          <p:cNvPr id="20" name="object 20"/>
          <p:cNvSpPr txBox="1"/>
          <p:nvPr/>
        </p:nvSpPr>
        <p:spPr>
          <a:xfrm>
            <a:off x="179997" y="1656003"/>
            <a:ext cx="2160270" cy="3978275"/>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L="206375">
              <a:lnSpc>
                <a:spcPct val="100000"/>
              </a:lnSpc>
              <a:spcBef>
                <a:spcPts val="990"/>
              </a:spcBef>
            </a:pPr>
            <a:r>
              <a:rPr sz="1200" b="0" dirty="0">
                <a:solidFill>
                  <a:srgbClr val="231F20"/>
                </a:solidFill>
                <a:latin typeface="Calibri Light"/>
                <a:cs typeface="Calibri Light"/>
              </a:rPr>
              <a:t>L : 60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110,5 </a:t>
            </a:r>
            <a:r>
              <a:rPr sz="1200" b="0" spc="-25" dirty="0">
                <a:solidFill>
                  <a:srgbClr val="231F20"/>
                </a:solidFill>
                <a:latin typeface="Calibri Light"/>
                <a:cs typeface="Calibri Light"/>
              </a:rPr>
              <a:t>mm</a:t>
            </a:r>
            <a:endParaRPr sz="1200" dirty="0">
              <a:latin typeface="Calibri Light"/>
              <a:cs typeface="Calibri Light"/>
            </a:endParaRPr>
          </a:p>
        </p:txBody>
      </p:sp>
      <p:sp>
        <p:nvSpPr>
          <p:cNvPr id="21" name="object 21"/>
          <p:cNvSpPr txBox="1"/>
          <p:nvPr/>
        </p:nvSpPr>
        <p:spPr>
          <a:xfrm>
            <a:off x="2519997" y="3063608"/>
            <a:ext cx="4860290" cy="51480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p:txBody>
      </p:sp>
      <p:sp>
        <p:nvSpPr>
          <p:cNvPr id="22" name="object 22"/>
          <p:cNvSpPr txBox="1"/>
          <p:nvPr/>
        </p:nvSpPr>
        <p:spPr>
          <a:xfrm>
            <a:off x="179997" y="6120003"/>
            <a:ext cx="3510279" cy="1980564"/>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5"/>
              </a:spcBef>
            </a:pPr>
            <a:endParaRPr sz="1050" dirty="0">
              <a:latin typeface="Times New Roman"/>
              <a:cs typeface="Times New Roman"/>
            </a:endParaRPr>
          </a:p>
          <a:p>
            <a:pPr marL="869315">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55 </a:t>
            </a:r>
            <a:r>
              <a:rPr sz="1200" b="0" spc="-25" dirty="0">
                <a:solidFill>
                  <a:srgbClr val="231F20"/>
                </a:solidFill>
                <a:latin typeface="Calibri Light"/>
                <a:cs typeface="Calibri Light"/>
              </a:rPr>
              <a:t>mm</a:t>
            </a:r>
            <a:endParaRPr sz="1200" dirty="0">
              <a:latin typeface="Calibri Light"/>
              <a:cs typeface="Calibri Light"/>
            </a:endParaRPr>
          </a:p>
        </p:txBody>
      </p:sp>
      <p:sp>
        <p:nvSpPr>
          <p:cNvPr id="23" name="object 23"/>
          <p:cNvSpPr txBox="1"/>
          <p:nvPr/>
        </p:nvSpPr>
        <p:spPr>
          <a:xfrm>
            <a:off x="179997" y="8532609"/>
            <a:ext cx="3510279" cy="1800225"/>
          </a:xfrm>
          <a:prstGeom prst="rect">
            <a:avLst/>
          </a:prstGeom>
          <a:noFill/>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0"/>
              </a:spcBef>
            </a:pPr>
            <a:endParaRPr sz="1350">
              <a:latin typeface="Times New Roman"/>
              <a:cs typeface="Times New Roman"/>
            </a:endParaRPr>
          </a:p>
          <a:p>
            <a:pPr marL="869315">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50 </a:t>
            </a:r>
            <a:r>
              <a:rPr sz="1200" b="0" spc="-25" dirty="0">
                <a:solidFill>
                  <a:srgbClr val="231F20"/>
                </a:solidFill>
                <a:latin typeface="Calibri Light"/>
                <a:cs typeface="Calibri Light"/>
              </a:rPr>
              <a:t>mm</a:t>
            </a:r>
            <a:endParaRPr sz="1200">
              <a:latin typeface="Calibri Light"/>
              <a:cs typeface="Calibri Light"/>
            </a:endParaRPr>
          </a:p>
        </p:txBody>
      </p:sp>
      <p:sp>
        <p:nvSpPr>
          <p:cNvPr id="24" name="object 24"/>
          <p:cNvSpPr txBox="1"/>
          <p:nvPr/>
        </p:nvSpPr>
        <p:spPr>
          <a:xfrm>
            <a:off x="3869994" y="6120003"/>
            <a:ext cx="3510279" cy="900246"/>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5"/>
              </a:spcBef>
            </a:pPr>
            <a:endParaRPr sz="1050" dirty="0">
              <a:latin typeface="Times New Roman"/>
              <a:cs typeface="Times New Roman"/>
            </a:endParaRPr>
          </a:p>
        </p:txBody>
      </p:sp>
      <p:sp>
        <p:nvSpPr>
          <p:cNvPr id="25" name="object 25"/>
          <p:cNvSpPr txBox="1"/>
          <p:nvPr/>
        </p:nvSpPr>
        <p:spPr>
          <a:xfrm>
            <a:off x="3869994" y="8532609"/>
            <a:ext cx="3510279" cy="1800225"/>
          </a:xfrm>
          <a:prstGeom prst="rect">
            <a:avLst/>
          </a:prstGeom>
          <a:noFill/>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0"/>
              </a:spcBef>
            </a:pPr>
            <a:endParaRPr sz="1350">
              <a:latin typeface="Times New Roman"/>
              <a:cs typeface="Times New Roman"/>
            </a:endParaRPr>
          </a:p>
          <a:p>
            <a:pPr marL="833755">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50 </a:t>
            </a:r>
            <a:r>
              <a:rPr sz="1200" b="0" spc="-25" dirty="0">
                <a:solidFill>
                  <a:srgbClr val="231F20"/>
                </a:solidFill>
                <a:latin typeface="Calibri Light"/>
                <a:cs typeface="Calibri Light"/>
              </a:rPr>
              <a:t>mm</a:t>
            </a:r>
            <a:endParaRPr sz="1200">
              <a:latin typeface="Calibri Light"/>
              <a:cs typeface="Calibri Light"/>
            </a:endParaRPr>
          </a:p>
        </p:txBody>
      </p:sp>
      <p:pic>
        <p:nvPicPr>
          <p:cNvPr id="16" name="Picture 15">
            <a:extLst>
              <a:ext uri="{FF2B5EF4-FFF2-40B4-BE49-F238E27FC236}">
                <a16:creationId xmlns:a16="http://schemas.microsoft.com/office/drawing/2014/main" id="{03DAE3AF-89CB-474C-2A19-D0DF6BED28CF}"/>
              </a:ext>
            </a:extLst>
          </p:cNvPr>
          <p:cNvPicPr>
            <a:picLocks noChangeAspect="1"/>
          </p:cNvPicPr>
          <p:nvPr>
            <p:custDataLst>
              <p:tags r:id="rId1"/>
            </p:custDataLst>
          </p:nvPr>
        </p:nvPicPr>
        <p:blipFill>
          <a:blip r:embed="rId18"/>
          <a:stretch>
            <a:fillRect/>
          </a:stretch>
        </p:blipFill>
        <p:spPr>
          <a:xfrm>
            <a:off x="179997" y="1656003"/>
            <a:ext cx="2152650" cy="3563478"/>
          </a:xfrm>
          <a:prstGeom prst="rect">
            <a:avLst/>
          </a:prstGeom>
        </p:spPr>
      </p:pic>
      <p:pic>
        <p:nvPicPr>
          <p:cNvPr id="27" name="Picture 26">
            <a:extLst>
              <a:ext uri="{FF2B5EF4-FFF2-40B4-BE49-F238E27FC236}">
                <a16:creationId xmlns:a16="http://schemas.microsoft.com/office/drawing/2014/main" id="{C5C41704-DA03-B782-979C-B37B6E2683C9}"/>
              </a:ext>
            </a:extLst>
          </p:cNvPr>
          <p:cNvPicPr>
            <a:picLocks noChangeAspect="1"/>
          </p:cNvPicPr>
          <p:nvPr>
            <p:custDataLst>
              <p:tags r:id="rId2"/>
            </p:custDataLst>
          </p:nvPr>
        </p:nvPicPr>
        <p:blipFill>
          <a:blip r:embed="rId19"/>
          <a:stretch>
            <a:fillRect/>
          </a:stretch>
        </p:blipFill>
        <p:spPr>
          <a:xfrm>
            <a:off x="3879513" y="6114348"/>
            <a:ext cx="3514725" cy="1597465"/>
          </a:xfrm>
          <a:prstGeom prst="rect">
            <a:avLst/>
          </a:prstGeom>
        </p:spPr>
      </p:pic>
      <p:pic>
        <p:nvPicPr>
          <p:cNvPr id="29" name="Picture 28">
            <a:extLst>
              <a:ext uri="{FF2B5EF4-FFF2-40B4-BE49-F238E27FC236}">
                <a16:creationId xmlns:a16="http://schemas.microsoft.com/office/drawing/2014/main" id="{24203E07-D013-386E-D942-444DAC13FF6D}"/>
              </a:ext>
            </a:extLst>
          </p:cNvPr>
          <p:cNvPicPr>
            <a:picLocks noChangeAspect="1"/>
          </p:cNvPicPr>
          <p:nvPr>
            <p:custDataLst>
              <p:tags r:id="rId3"/>
            </p:custDataLst>
          </p:nvPr>
        </p:nvPicPr>
        <p:blipFill>
          <a:blip r:embed="rId20"/>
          <a:stretch>
            <a:fillRect/>
          </a:stretch>
        </p:blipFill>
        <p:spPr>
          <a:xfrm>
            <a:off x="179998" y="6108696"/>
            <a:ext cx="3510279" cy="1802329"/>
          </a:xfrm>
          <a:prstGeom prst="rect">
            <a:avLst/>
          </a:prstGeom>
        </p:spPr>
      </p:pic>
      <p:pic>
        <p:nvPicPr>
          <p:cNvPr id="30" name="Picture 29">
            <a:extLst>
              <a:ext uri="{FF2B5EF4-FFF2-40B4-BE49-F238E27FC236}">
                <a16:creationId xmlns:a16="http://schemas.microsoft.com/office/drawing/2014/main" id="{C9C306D3-4DD2-FFF8-D77D-41B238AA26B9}"/>
              </a:ext>
            </a:extLst>
          </p:cNvPr>
          <p:cNvPicPr>
            <a:picLocks noChangeAspect="1"/>
          </p:cNvPicPr>
          <p:nvPr>
            <p:custDataLst>
              <p:tags r:id="rId4"/>
            </p:custDataLst>
          </p:nvPr>
        </p:nvPicPr>
        <p:blipFill>
          <a:blip r:embed="rId21"/>
          <a:stretch>
            <a:fillRect/>
          </a:stretch>
        </p:blipFill>
        <p:spPr>
          <a:xfrm>
            <a:off x="3870002" y="8547103"/>
            <a:ext cx="3510279" cy="1617820"/>
          </a:xfrm>
          <a:prstGeom prst="rect">
            <a:avLst/>
          </a:prstGeom>
        </p:spPr>
      </p:pic>
      <p:sp>
        <p:nvSpPr>
          <p:cNvPr id="44" name="object 21">
            <a:extLst>
              <a:ext uri="{FF2B5EF4-FFF2-40B4-BE49-F238E27FC236}">
                <a16:creationId xmlns:a16="http://schemas.microsoft.com/office/drawing/2014/main" id="{90EE9664-1876-D49E-CEEF-C7D9ACF1E8ED}"/>
              </a:ext>
            </a:extLst>
          </p:cNvPr>
          <p:cNvSpPr txBox="1"/>
          <p:nvPr/>
        </p:nvSpPr>
        <p:spPr>
          <a:xfrm>
            <a:off x="2517385" y="4042391"/>
            <a:ext cx="4860290" cy="99000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p:txBody>
      </p:sp>
      <p:pic>
        <p:nvPicPr>
          <p:cNvPr id="31" name="Picture 30">
            <a:extLst>
              <a:ext uri="{FF2B5EF4-FFF2-40B4-BE49-F238E27FC236}">
                <a16:creationId xmlns:a16="http://schemas.microsoft.com/office/drawing/2014/main" id="{88AE9F06-2C31-E2FE-5867-14306CA56CA2}"/>
              </a:ext>
            </a:extLst>
          </p:cNvPr>
          <p:cNvPicPr>
            <a:picLocks noChangeAspect="1"/>
          </p:cNvPicPr>
          <p:nvPr>
            <p:custDataLst>
              <p:tags r:id="rId5"/>
            </p:custDataLst>
          </p:nvPr>
        </p:nvPicPr>
        <p:blipFill>
          <a:blip r:embed="rId22"/>
          <a:stretch>
            <a:fillRect/>
          </a:stretch>
        </p:blipFill>
        <p:spPr>
          <a:xfrm>
            <a:off x="2507273" y="4111306"/>
            <a:ext cx="4857750" cy="1025407"/>
          </a:xfrm>
          <a:prstGeom prst="rect">
            <a:avLst/>
          </a:prstGeom>
        </p:spPr>
      </p:pic>
      <p:pic>
        <p:nvPicPr>
          <p:cNvPr id="32" name="Picture 31">
            <a:extLst>
              <a:ext uri="{FF2B5EF4-FFF2-40B4-BE49-F238E27FC236}">
                <a16:creationId xmlns:a16="http://schemas.microsoft.com/office/drawing/2014/main" id="{0FCDABC5-B20A-7BCE-649A-6FA51020D93B}"/>
              </a:ext>
            </a:extLst>
          </p:cNvPr>
          <p:cNvPicPr>
            <a:picLocks noChangeAspect="1"/>
          </p:cNvPicPr>
          <p:nvPr>
            <p:custDataLst>
              <p:tags r:id="rId6"/>
            </p:custDataLst>
          </p:nvPr>
        </p:nvPicPr>
        <p:blipFill>
          <a:blip r:embed="rId23"/>
          <a:stretch>
            <a:fillRect/>
          </a:stretch>
        </p:blipFill>
        <p:spPr>
          <a:xfrm>
            <a:off x="228073" y="8547100"/>
            <a:ext cx="3510279" cy="1758114"/>
          </a:xfrm>
          <a:prstGeom prst="rect">
            <a:avLst/>
          </a:prstGeom>
        </p:spPr>
      </p:pic>
      <p:pic>
        <p:nvPicPr>
          <p:cNvPr id="33" name="Picture 32">
            <a:extLst>
              <a:ext uri="{FF2B5EF4-FFF2-40B4-BE49-F238E27FC236}">
                <a16:creationId xmlns:a16="http://schemas.microsoft.com/office/drawing/2014/main" id="{A36228F3-78E5-B9AA-AD60-6ED61FA433BC}"/>
              </a:ext>
            </a:extLst>
          </p:cNvPr>
          <p:cNvPicPr>
            <a:picLocks noChangeAspect="1"/>
          </p:cNvPicPr>
          <p:nvPr>
            <p:custDataLst>
              <p:tags r:id="rId7"/>
            </p:custDataLst>
          </p:nvPr>
        </p:nvPicPr>
        <p:blipFill>
          <a:blip r:embed="rId24"/>
          <a:stretch>
            <a:fillRect/>
          </a:stretch>
        </p:blipFill>
        <p:spPr>
          <a:xfrm>
            <a:off x="349250" y="7908179"/>
            <a:ext cx="2396660" cy="124434"/>
          </a:xfrm>
          <a:prstGeom prst="rect">
            <a:avLst/>
          </a:prstGeom>
        </p:spPr>
      </p:pic>
      <p:pic>
        <p:nvPicPr>
          <p:cNvPr id="34" name="Picture 33">
            <a:extLst>
              <a:ext uri="{FF2B5EF4-FFF2-40B4-BE49-F238E27FC236}">
                <a16:creationId xmlns:a16="http://schemas.microsoft.com/office/drawing/2014/main" id="{AA954A4E-47F0-9F5C-2687-7908D786AC93}"/>
              </a:ext>
            </a:extLst>
          </p:cNvPr>
          <p:cNvPicPr>
            <a:picLocks noChangeAspect="1"/>
          </p:cNvPicPr>
          <p:nvPr>
            <p:custDataLst>
              <p:tags r:id="rId8"/>
            </p:custDataLst>
          </p:nvPr>
        </p:nvPicPr>
        <p:blipFill>
          <a:blip r:embed="rId25"/>
          <a:stretch>
            <a:fillRect/>
          </a:stretch>
        </p:blipFill>
        <p:spPr>
          <a:xfrm>
            <a:off x="3871303" y="7785100"/>
            <a:ext cx="3505200" cy="216488"/>
          </a:xfrm>
          <a:prstGeom prst="rect">
            <a:avLst/>
          </a:prstGeom>
        </p:spPr>
      </p:pic>
      <p:pic>
        <p:nvPicPr>
          <p:cNvPr id="35" name="Picture 34">
            <a:extLst>
              <a:ext uri="{FF2B5EF4-FFF2-40B4-BE49-F238E27FC236}">
                <a16:creationId xmlns:a16="http://schemas.microsoft.com/office/drawing/2014/main" id="{DF23661D-A235-15EA-3A98-ED0252F9DEB3}"/>
              </a:ext>
            </a:extLst>
          </p:cNvPr>
          <p:cNvPicPr>
            <a:picLocks noChangeAspect="1"/>
          </p:cNvPicPr>
          <p:nvPr>
            <p:custDataLst>
              <p:tags r:id="rId9"/>
            </p:custDataLst>
          </p:nvPr>
        </p:nvPicPr>
        <p:blipFill>
          <a:blip r:embed="rId26"/>
          <a:stretch>
            <a:fillRect/>
          </a:stretch>
        </p:blipFill>
        <p:spPr>
          <a:xfrm>
            <a:off x="176227" y="10332674"/>
            <a:ext cx="1924050" cy="78706"/>
          </a:xfrm>
          <a:prstGeom prst="rect">
            <a:avLst/>
          </a:prstGeom>
        </p:spPr>
      </p:pic>
      <p:pic>
        <p:nvPicPr>
          <p:cNvPr id="36" name="Picture 35">
            <a:extLst>
              <a:ext uri="{FF2B5EF4-FFF2-40B4-BE49-F238E27FC236}">
                <a16:creationId xmlns:a16="http://schemas.microsoft.com/office/drawing/2014/main" id="{91967428-7D06-D0BD-A418-CB81275ADB64}"/>
              </a:ext>
            </a:extLst>
          </p:cNvPr>
          <p:cNvPicPr>
            <a:picLocks noChangeAspect="1"/>
          </p:cNvPicPr>
          <p:nvPr>
            <p:custDataLst>
              <p:tags r:id="rId10"/>
            </p:custDataLst>
          </p:nvPr>
        </p:nvPicPr>
        <p:blipFill>
          <a:blip r:embed="rId24"/>
          <a:stretch>
            <a:fillRect/>
          </a:stretch>
        </p:blipFill>
        <p:spPr>
          <a:xfrm>
            <a:off x="3709377" y="10223500"/>
            <a:ext cx="1438275" cy="74675"/>
          </a:xfrm>
          <a:prstGeom prst="rect">
            <a:avLst/>
          </a:prstGeom>
        </p:spPr>
      </p:pic>
      <p:pic>
        <p:nvPicPr>
          <p:cNvPr id="37" name="Picture 36">
            <a:extLst>
              <a:ext uri="{FF2B5EF4-FFF2-40B4-BE49-F238E27FC236}">
                <a16:creationId xmlns:a16="http://schemas.microsoft.com/office/drawing/2014/main" id="{1B37D4DA-FE5C-48E7-8B1B-62CDB6214CCB}"/>
              </a:ext>
            </a:extLst>
          </p:cNvPr>
          <p:cNvPicPr>
            <a:picLocks noChangeAspect="1"/>
          </p:cNvPicPr>
          <p:nvPr>
            <p:custDataLst>
              <p:tags r:id="rId11"/>
            </p:custDataLst>
          </p:nvPr>
        </p:nvPicPr>
        <p:blipFill>
          <a:blip r:embed="rId27"/>
          <a:stretch>
            <a:fillRect/>
          </a:stretch>
        </p:blipFill>
        <p:spPr>
          <a:xfrm>
            <a:off x="3857893" y="10320909"/>
            <a:ext cx="3514725" cy="115416"/>
          </a:xfrm>
          <a:prstGeom prst="rect">
            <a:avLst/>
          </a:prstGeom>
        </p:spPr>
      </p:pic>
      <p:pic>
        <p:nvPicPr>
          <p:cNvPr id="38" name="Picture 37">
            <a:extLst>
              <a:ext uri="{FF2B5EF4-FFF2-40B4-BE49-F238E27FC236}">
                <a16:creationId xmlns:a16="http://schemas.microsoft.com/office/drawing/2014/main" id="{2AC152AA-8C67-CD0B-0BB3-0D0E6D8775AB}"/>
              </a:ext>
            </a:extLst>
          </p:cNvPr>
          <p:cNvPicPr>
            <a:picLocks noChangeAspect="1"/>
          </p:cNvPicPr>
          <p:nvPr>
            <p:custDataLst>
              <p:tags r:id="rId12"/>
            </p:custDataLst>
          </p:nvPr>
        </p:nvPicPr>
        <p:blipFill>
          <a:blip r:embed="rId28"/>
          <a:stretch>
            <a:fillRect/>
          </a:stretch>
        </p:blipFill>
        <p:spPr>
          <a:xfrm>
            <a:off x="2519999" y="3063603"/>
            <a:ext cx="4867275" cy="419330"/>
          </a:xfrm>
          <a:prstGeom prst="rect">
            <a:avLst/>
          </a:prstGeom>
        </p:spPr>
      </p:pic>
      <p:pic>
        <p:nvPicPr>
          <p:cNvPr id="39" name="Picture 38">
            <a:extLst>
              <a:ext uri="{FF2B5EF4-FFF2-40B4-BE49-F238E27FC236}">
                <a16:creationId xmlns:a16="http://schemas.microsoft.com/office/drawing/2014/main" id="{7849242F-31EA-7CE8-E446-1C3B096DC105}"/>
              </a:ext>
            </a:extLst>
          </p:cNvPr>
          <p:cNvPicPr>
            <a:picLocks noChangeAspect="1"/>
          </p:cNvPicPr>
          <p:nvPr>
            <p:custDataLst>
              <p:tags r:id="rId13"/>
            </p:custDataLst>
          </p:nvPr>
        </p:nvPicPr>
        <p:blipFill>
          <a:blip r:embed="rId29"/>
          <a:stretch>
            <a:fillRect/>
          </a:stretch>
        </p:blipFill>
        <p:spPr>
          <a:xfrm>
            <a:off x="3327530" y="3594098"/>
            <a:ext cx="3238500" cy="427038"/>
          </a:xfrm>
          <a:prstGeom prst="rect">
            <a:avLst/>
          </a:prstGeom>
        </p:spPr>
      </p:pic>
      <p:pic>
        <p:nvPicPr>
          <p:cNvPr id="40" name="Picture 39">
            <a:extLst>
              <a:ext uri="{FF2B5EF4-FFF2-40B4-BE49-F238E27FC236}">
                <a16:creationId xmlns:a16="http://schemas.microsoft.com/office/drawing/2014/main" id="{8ED7F8B7-464F-902D-471A-7D006A709BBC}"/>
              </a:ext>
            </a:extLst>
          </p:cNvPr>
          <p:cNvPicPr>
            <a:picLocks noChangeAspect="1"/>
          </p:cNvPicPr>
          <p:nvPr>
            <p:custDataLst>
              <p:tags r:id="rId14"/>
            </p:custDataLst>
          </p:nvPr>
        </p:nvPicPr>
        <p:blipFill>
          <a:blip r:embed="rId30"/>
          <a:stretch>
            <a:fillRect/>
          </a:stretch>
        </p:blipFill>
        <p:spPr>
          <a:xfrm>
            <a:off x="1921703" y="1173143"/>
            <a:ext cx="2619375" cy="208200"/>
          </a:xfrm>
          <a:prstGeom prst="rect">
            <a:avLst/>
          </a:prstGeom>
        </p:spPr>
      </p:pic>
      <p:pic>
        <p:nvPicPr>
          <p:cNvPr id="41" name="Picture 40">
            <a:extLst>
              <a:ext uri="{FF2B5EF4-FFF2-40B4-BE49-F238E27FC236}">
                <a16:creationId xmlns:a16="http://schemas.microsoft.com/office/drawing/2014/main" id="{8842D328-D451-BF76-9ECD-E7E0147340C0}"/>
              </a:ext>
            </a:extLst>
          </p:cNvPr>
          <p:cNvPicPr>
            <a:picLocks noChangeAspect="1"/>
          </p:cNvPicPr>
          <p:nvPr>
            <p:custDataLst>
              <p:tags r:id="rId15"/>
            </p:custDataLst>
          </p:nvPr>
        </p:nvPicPr>
        <p:blipFill>
          <a:blip r:embed="rId31"/>
          <a:stretch>
            <a:fillRect/>
          </a:stretch>
        </p:blipFill>
        <p:spPr>
          <a:xfrm>
            <a:off x="352868" y="7985919"/>
            <a:ext cx="2136410" cy="126357"/>
          </a:xfrm>
          <a:prstGeom prst="rect">
            <a:avLst/>
          </a:prstGeom>
        </p:spPr>
      </p:pic>
      <p:pic>
        <p:nvPicPr>
          <p:cNvPr id="13" name="Picture 12" descr="A close up of a logo&#10;&#10;AI-generated content may be incorrect.">
            <a:extLst>
              <a:ext uri="{FF2B5EF4-FFF2-40B4-BE49-F238E27FC236}">
                <a16:creationId xmlns:a16="http://schemas.microsoft.com/office/drawing/2014/main" id="{E219226B-86C8-FDB6-A061-288C02B57A68}"/>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85255" y="90500"/>
            <a:ext cx="2342133" cy="609567"/>
          </a:xfrm>
          <a:prstGeom prst="rect">
            <a:avLst/>
          </a:prstGeom>
        </p:spPr>
      </p:pic>
      <p:pic>
        <p:nvPicPr>
          <p:cNvPr id="15" name="Picture 14">
            <a:extLst>
              <a:ext uri="{FF2B5EF4-FFF2-40B4-BE49-F238E27FC236}">
                <a16:creationId xmlns:a16="http://schemas.microsoft.com/office/drawing/2014/main" id="{C2B5AA5E-6EAB-D686-8FDF-3E1B6E924530}"/>
              </a:ext>
            </a:extLst>
          </p:cNvPr>
          <p:cNvPicPr>
            <a:picLocks noChangeAspect="1"/>
          </p:cNvPicPr>
          <p:nvPr/>
        </p:nvPicPr>
        <p:blipFill>
          <a:blip r:embed="rId33"/>
          <a:srcRect t="12499" r="3443"/>
          <a:stretch>
            <a:fillRect/>
          </a:stretch>
        </p:blipFill>
        <p:spPr>
          <a:xfrm>
            <a:off x="6968006" y="154131"/>
            <a:ext cx="412267" cy="4820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179997" y="1656003"/>
            <a:ext cx="7200265"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Monthly</a:t>
            </a:r>
            <a:r>
              <a:rPr sz="1300" b="1" spc="-15" dirty="0">
                <a:solidFill>
                  <a:srgbClr val="4876B9"/>
                </a:solidFill>
                <a:latin typeface="Calibri"/>
                <a:cs typeface="Calibri"/>
              </a:rPr>
              <a:t> </a:t>
            </a:r>
            <a:r>
              <a:rPr sz="1300" b="1" spc="-10" dirty="0">
                <a:solidFill>
                  <a:srgbClr val="4876B9"/>
                </a:solidFill>
                <a:latin typeface="Calibri"/>
                <a:cs typeface="Calibri"/>
              </a:rPr>
              <a:t>Commentary</a:t>
            </a:r>
            <a:endParaRPr sz="1300">
              <a:latin typeface="Calibri"/>
              <a:cs typeface="Calibri"/>
            </a:endParaRPr>
          </a:p>
        </p:txBody>
      </p:sp>
      <p:sp>
        <p:nvSpPr>
          <p:cNvPr id="14" name="object 14"/>
          <p:cNvSpPr txBox="1"/>
          <p:nvPr/>
        </p:nvSpPr>
        <p:spPr>
          <a:xfrm>
            <a:off x="3869994" y="4680001"/>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Currency</a:t>
            </a:r>
            <a:r>
              <a:rPr sz="1300" b="1" spc="-25" dirty="0">
                <a:solidFill>
                  <a:srgbClr val="4876B9"/>
                </a:solidFill>
                <a:latin typeface="Calibri"/>
                <a:cs typeface="Calibri"/>
              </a:rPr>
              <a:t> </a:t>
            </a:r>
            <a:r>
              <a:rPr sz="1300" b="1" dirty="0">
                <a:solidFill>
                  <a:srgbClr val="4876B9"/>
                </a:solidFill>
                <a:latin typeface="Calibri"/>
                <a:cs typeface="Calibri"/>
              </a:rPr>
              <a:t>and</a:t>
            </a:r>
            <a:r>
              <a:rPr sz="1300" b="1" spc="-20" dirty="0">
                <a:solidFill>
                  <a:srgbClr val="4876B9"/>
                </a:solidFill>
                <a:latin typeface="Calibri"/>
                <a:cs typeface="Calibri"/>
              </a:rPr>
              <a:t> </a:t>
            </a:r>
            <a:r>
              <a:rPr sz="1300" b="1" spc="-10" dirty="0">
                <a:solidFill>
                  <a:srgbClr val="4876B9"/>
                </a:solidFill>
                <a:latin typeface="Calibri"/>
                <a:cs typeface="Calibri"/>
              </a:rPr>
              <a:t>Geography</a:t>
            </a:r>
            <a:r>
              <a:rPr sz="1300" b="1" spc="-20" dirty="0">
                <a:solidFill>
                  <a:srgbClr val="4876B9"/>
                </a:solidFill>
                <a:latin typeface="Calibri"/>
                <a:cs typeface="Calibri"/>
              </a:rPr>
              <a:t> </a:t>
            </a:r>
            <a:r>
              <a:rPr sz="1300" b="1" dirty="0">
                <a:solidFill>
                  <a:srgbClr val="4876B9"/>
                </a:solidFill>
                <a:latin typeface="Calibri"/>
                <a:cs typeface="Calibri"/>
              </a:rPr>
              <a:t>exposures</a:t>
            </a:r>
            <a:r>
              <a:rPr sz="1300" b="1" spc="-20" dirty="0">
                <a:solidFill>
                  <a:srgbClr val="4876B9"/>
                </a:solidFill>
                <a:latin typeface="Calibri"/>
                <a:cs typeface="Calibri"/>
              </a:rPr>
              <a:t> </a:t>
            </a:r>
            <a:r>
              <a:rPr sz="1300" b="1" spc="-25" dirty="0">
                <a:solidFill>
                  <a:srgbClr val="4876B9"/>
                </a:solidFill>
                <a:latin typeface="Calibri"/>
                <a:cs typeface="Calibri"/>
              </a:rPr>
              <a:t>(%)</a:t>
            </a:r>
            <a:endParaRPr sz="1300">
              <a:latin typeface="Calibri"/>
              <a:cs typeface="Calibri"/>
            </a:endParaRPr>
          </a:p>
        </p:txBody>
      </p:sp>
      <p:sp>
        <p:nvSpPr>
          <p:cNvPr id="15" name="object 15"/>
          <p:cNvSpPr txBox="1"/>
          <p:nvPr/>
        </p:nvSpPr>
        <p:spPr>
          <a:xfrm>
            <a:off x="179997" y="7032002"/>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spc="-10" dirty="0">
                <a:solidFill>
                  <a:srgbClr val="4876B9"/>
                </a:solidFill>
                <a:latin typeface="Calibri"/>
                <a:cs typeface="Calibri"/>
              </a:rPr>
              <a:t>Portfolio</a:t>
            </a:r>
            <a:r>
              <a:rPr sz="1300" b="1" spc="-30" dirty="0">
                <a:solidFill>
                  <a:srgbClr val="4876B9"/>
                </a:solidFill>
                <a:latin typeface="Calibri"/>
                <a:cs typeface="Calibri"/>
              </a:rPr>
              <a:t> </a:t>
            </a:r>
            <a:r>
              <a:rPr sz="1300" b="1" dirty="0">
                <a:solidFill>
                  <a:srgbClr val="4876B9"/>
                </a:solidFill>
                <a:latin typeface="Calibri"/>
                <a:cs typeface="Calibri"/>
              </a:rPr>
              <a:t>Composition</a:t>
            </a:r>
            <a:r>
              <a:rPr sz="1300" b="1" spc="-25" dirty="0">
                <a:solidFill>
                  <a:srgbClr val="4876B9"/>
                </a:solidFill>
                <a:latin typeface="Calibri"/>
                <a:cs typeface="Calibri"/>
              </a:rPr>
              <a:t> </a:t>
            </a:r>
            <a:r>
              <a:rPr sz="1300" b="1" dirty="0">
                <a:solidFill>
                  <a:srgbClr val="4876B9"/>
                </a:solidFill>
                <a:latin typeface="Calibri"/>
                <a:cs typeface="Calibri"/>
              </a:rPr>
              <a:t>by</a:t>
            </a:r>
            <a:r>
              <a:rPr sz="1300" b="1" spc="-25" dirty="0">
                <a:solidFill>
                  <a:srgbClr val="4876B9"/>
                </a:solidFill>
                <a:latin typeface="Calibri"/>
                <a:cs typeface="Calibri"/>
              </a:rPr>
              <a:t> </a:t>
            </a:r>
            <a:r>
              <a:rPr sz="1300" b="1" dirty="0">
                <a:solidFill>
                  <a:srgbClr val="4876B9"/>
                </a:solidFill>
                <a:latin typeface="Calibri"/>
                <a:cs typeface="Calibri"/>
              </a:rPr>
              <a:t>Asset</a:t>
            </a:r>
            <a:r>
              <a:rPr sz="1300" b="1" spc="-25" dirty="0">
                <a:solidFill>
                  <a:srgbClr val="4876B9"/>
                </a:solidFill>
                <a:latin typeface="Calibri"/>
                <a:cs typeface="Calibri"/>
              </a:rPr>
              <a:t> </a:t>
            </a:r>
            <a:r>
              <a:rPr sz="1300" b="1" spc="-20" dirty="0">
                <a:solidFill>
                  <a:srgbClr val="4876B9"/>
                </a:solidFill>
                <a:latin typeface="Calibri"/>
                <a:cs typeface="Calibri"/>
              </a:rPr>
              <a:t>Type</a:t>
            </a:r>
            <a:endParaRPr sz="1300">
              <a:latin typeface="Calibri"/>
              <a:cs typeface="Calibri"/>
            </a:endParaRPr>
          </a:p>
        </p:txBody>
      </p:sp>
      <p:sp>
        <p:nvSpPr>
          <p:cNvPr id="16" name="object 16"/>
          <p:cNvSpPr txBox="1"/>
          <p:nvPr/>
        </p:nvSpPr>
        <p:spPr>
          <a:xfrm>
            <a:off x="3869994" y="7032002"/>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Last</a:t>
            </a:r>
            <a:r>
              <a:rPr sz="1300" b="1" spc="-25" dirty="0">
                <a:solidFill>
                  <a:srgbClr val="4876B9"/>
                </a:solidFill>
                <a:latin typeface="Calibri"/>
                <a:cs typeface="Calibri"/>
              </a:rPr>
              <a:t> </a:t>
            </a:r>
            <a:r>
              <a:rPr sz="1300" b="1" dirty="0">
                <a:solidFill>
                  <a:srgbClr val="4876B9"/>
                </a:solidFill>
                <a:latin typeface="Calibri"/>
                <a:cs typeface="Calibri"/>
              </a:rPr>
              <a:t>Eighteen</a:t>
            </a:r>
            <a:r>
              <a:rPr sz="1300" b="1" spc="-10" dirty="0">
                <a:solidFill>
                  <a:srgbClr val="4876B9"/>
                </a:solidFill>
                <a:latin typeface="Calibri"/>
                <a:cs typeface="Calibri"/>
              </a:rPr>
              <a:t> </a:t>
            </a:r>
            <a:r>
              <a:rPr sz="1300" b="1" dirty="0">
                <a:solidFill>
                  <a:srgbClr val="4876B9"/>
                </a:solidFill>
                <a:latin typeface="Calibri"/>
                <a:cs typeface="Calibri"/>
              </a:rPr>
              <a:t>Months</a:t>
            </a:r>
            <a:r>
              <a:rPr sz="1300" b="1" spc="-10" dirty="0">
                <a:solidFill>
                  <a:srgbClr val="4876B9"/>
                </a:solidFill>
                <a:latin typeface="Calibri"/>
                <a:cs typeface="Calibri"/>
              </a:rPr>
              <a:t> Performance</a:t>
            </a:r>
            <a:r>
              <a:rPr sz="1300" b="1" spc="-15" dirty="0">
                <a:solidFill>
                  <a:srgbClr val="4876B9"/>
                </a:solidFill>
                <a:latin typeface="Calibri"/>
                <a:cs typeface="Calibri"/>
              </a:rPr>
              <a:t> </a:t>
            </a:r>
            <a:r>
              <a:rPr sz="1300" b="1" spc="-10" dirty="0">
                <a:solidFill>
                  <a:srgbClr val="4876B9"/>
                </a:solidFill>
                <a:latin typeface="Calibri"/>
                <a:cs typeface="Calibri"/>
              </a:rPr>
              <a:t>Attribution</a:t>
            </a:r>
            <a:endParaRPr sz="1300">
              <a:latin typeface="Calibri"/>
              <a:cs typeface="Calibri"/>
            </a:endParaRPr>
          </a:p>
        </p:txBody>
      </p:sp>
      <p:grpSp>
        <p:nvGrpSpPr>
          <p:cNvPr id="17" name="object 17"/>
          <p:cNvGrpSpPr/>
          <p:nvPr/>
        </p:nvGrpSpPr>
        <p:grpSpPr>
          <a:xfrm>
            <a:off x="0" y="756005"/>
            <a:ext cx="7560309" cy="720090"/>
            <a:chOff x="0" y="756005"/>
            <a:chExt cx="7560309" cy="720090"/>
          </a:xfrm>
        </p:grpSpPr>
        <p:sp>
          <p:nvSpPr>
            <p:cNvPr id="18" name="object 18"/>
            <p:cNvSpPr/>
            <p:nvPr/>
          </p:nvSpPr>
          <p:spPr>
            <a:xfrm>
              <a:off x="0" y="756005"/>
              <a:ext cx="7560309" cy="720090"/>
            </a:xfrm>
            <a:custGeom>
              <a:avLst/>
              <a:gdLst/>
              <a:ahLst/>
              <a:cxnLst/>
              <a:rect l="l" t="t" r="r" b="b"/>
              <a:pathLst>
                <a:path w="7560309" h="720090">
                  <a:moveTo>
                    <a:pt x="7559992" y="0"/>
                  </a:moveTo>
                  <a:lnTo>
                    <a:pt x="0" y="0"/>
                  </a:lnTo>
                  <a:lnTo>
                    <a:pt x="0" y="720001"/>
                  </a:lnTo>
                  <a:lnTo>
                    <a:pt x="7559992" y="720001"/>
                  </a:lnTo>
                  <a:lnTo>
                    <a:pt x="7559992" y="0"/>
                  </a:lnTo>
                  <a:close/>
                </a:path>
              </a:pathLst>
            </a:custGeom>
            <a:solidFill>
              <a:srgbClr val="4876B9"/>
            </a:solidFill>
          </p:spPr>
          <p:txBody>
            <a:bodyPr wrap="square" lIns="0" tIns="0" rIns="0" bIns="0" rtlCol="0"/>
            <a:lstStyle/>
            <a:p>
              <a:endParaRPr/>
            </a:p>
          </p:txBody>
        </p:sp>
        <p:pic>
          <p:nvPicPr>
            <p:cNvPr id="19" name="object 19"/>
            <p:cNvPicPr/>
            <p:nvPr/>
          </p:nvPicPr>
          <p:blipFill>
            <a:blip r:embed="rId11" cstate="print"/>
            <a:stretch>
              <a:fillRect/>
            </a:stretch>
          </p:blipFill>
          <p:spPr>
            <a:xfrm>
              <a:off x="6464465" y="757174"/>
              <a:ext cx="1095527" cy="718832"/>
            </a:xfrm>
            <a:prstGeom prst="rect">
              <a:avLst/>
            </a:prstGeom>
          </p:spPr>
        </p:pic>
      </p:grpSp>
      <p:sp>
        <p:nvSpPr>
          <p:cNvPr id="20" name="object 20"/>
          <p:cNvSpPr txBox="1">
            <a:spLocks noGrp="1"/>
          </p:cNvSpPr>
          <p:nvPr>
            <p:ph type="title"/>
          </p:nvPr>
        </p:nvSpPr>
        <p:spPr>
          <a:xfrm>
            <a:off x="2184902" y="814225"/>
            <a:ext cx="2092960" cy="359073"/>
          </a:xfrm>
          <a:prstGeom prst="rect">
            <a:avLst/>
          </a:prstGeom>
        </p:spPr>
        <p:txBody>
          <a:bodyPr vert="horz" wrap="square" lIns="0" tIns="12700" rIns="0" bIns="0" rtlCol="0">
            <a:spAutoFit/>
          </a:bodyPr>
          <a:lstStyle/>
          <a:p>
            <a:pPr marL="12700">
              <a:lnSpc>
                <a:spcPts val="2680"/>
              </a:lnSpc>
              <a:spcBef>
                <a:spcPts val="100"/>
              </a:spcBef>
            </a:pPr>
            <a:r>
              <a:rPr spc="-10" dirty="0"/>
              <a:t>Volta</a:t>
            </a:r>
            <a:r>
              <a:rPr spc="-70" dirty="0"/>
              <a:t> </a:t>
            </a:r>
            <a:r>
              <a:rPr dirty="0"/>
              <a:t>Finance</a:t>
            </a:r>
            <a:r>
              <a:rPr spc="-60" dirty="0"/>
              <a:t> </a:t>
            </a:r>
            <a:r>
              <a:rPr spc="-25" dirty="0"/>
              <a:t>Ltd</a:t>
            </a:r>
          </a:p>
        </p:txBody>
      </p:sp>
      <p:sp>
        <p:nvSpPr>
          <p:cNvPr id="21" name="object 21"/>
          <p:cNvSpPr txBox="1"/>
          <p:nvPr/>
        </p:nvSpPr>
        <p:spPr>
          <a:xfrm>
            <a:off x="3869994" y="5004003"/>
            <a:ext cx="1756800" cy="180000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0"/>
              </a:spcBef>
            </a:pPr>
            <a:endParaRPr sz="1000" dirty="0">
              <a:latin typeface="Times New Roman"/>
              <a:cs typeface="Times New Roman"/>
            </a:endParaRPr>
          </a:p>
          <a:p>
            <a:pPr marL="971550">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50 </a:t>
            </a:r>
            <a:r>
              <a:rPr sz="1200" b="0" spc="-25" dirty="0">
                <a:solidFill>
                  <a:srgbClr val="231F20"/>
                </a:solidFill>
                <a:latin typeface="Calibri Light"/>
                <a:cs typeface="Calibri Light"/>
              </a:rPr>
              <a:t>mm</a:t>
            </a:r>
            <a:endParaRPr sz="1200" dirty="0">
              <a:latin typeface="Calibri Light"/>
              <a:cs typeface="Calibri Light"/>
            </a:endParaRPr>
          </a:p>
        </p:txBody>
      </p:sp>
      <p:sp>
        <p:nvSpPr>
          <p:cNvPr id="22" name="object 22"/>
          <p:cNvSpPr txBox="1"/>
          <p:nvPr/>
        </p:nvSpPr>
        <p:spPr>
          <a:xfrm>
            <a:off x="179997" y="7344003"/>
            <a:ext cx="3510279" cy="298831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L="971550">
              <a:lnSpc>
                <a:spcPct val="100000"/>
              </a:lnSpc>
              <a:spcBef>
                <a:spcPts val="810"/>
              </a:spcBef>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83 </a:t>
            </a:r>
            <a:r>
              <a:rPr sz="1200" b="0" spc="-25" dirty="0">
                <a:solidFill>
                  <a:srgbClr val="231F20"/>
                </a:solidFill>
                <a:latin typeface="Calibri Light"/>
                <a:cs typeface="Calibri Light"/>
              </a:rPr>
              <a:t>mm</a:t>
            </a:r>
            <a:endParaRPr sz="1200" dirty="0">
              <a:latin typeface="Calibri Light"/>
              <a:cs typeface="Calibri Light"/>
            </a:endParaRPr>
          </a:p>
        </p:txBody>
      </p:sp>
      <p:sp>
        <p:nvSpPr>
          <p:cNvPr id="23" name="object 23"/>
          <p:cNvSpPr txBox="1"/>
          <p:nvPr/>
        </p:nvSpPr>
        <p:spPr>
          <a:xfrm>
            <a:off x="3869994" y="7344003"/>
            <a:ext cx="3510279" cy="298831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L="935355">
              <a:lnSpc>
                <a:spcPct val="100000"/>
              </a:lnSpc>
              <a:spcBef>
                <a:spcPts val="810"/>
              </a:spcBef>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83 </a:t>
            </a:r>
            <a:r>
              <a:rPr sz="1200" b="0" spc="-25" dirty="0">
                <a:solidFill>
                  <a:srgbClr val="231F20"/>
                </a:solidFill>
                <a:latin typeface="Calibri Light"/>
                <a:cs typeface="Calibri Light"/>
              </a:rPr>
              <a:t>mm</a:t>
            </a:r>
            <a:endParaRPr sz="1200" dirty="0">
              <a:latin typeface="Calibri Light"/>
              <a:cs typeface="Calibri Light"/>
            </a:endParaRPr>
          </a:p>
        </p:txBody>
      </p:sp>
      <p:sp>
        <p:nvSpPr>
          <p:cNvPr id="25" name="object 21">
            <a:extLst>
              <a:ext uri="{FF2B5EF4-FFF2-40B4-BE49-F238E27FC236}">
                <a16:creationId xmlns:a16="http://schemas.microsoft.com/office/drawing/2014/main" id="{CBFDF9BF-9AA7-1263-BB44-765AFE3C916F}"/>
              </a:ext>
            </a:extLst>
          </p:cNvPr>
          <p:cNvSpPr txBox="1"/>
          <p:nvPr/>
        </p:nvSpPr>
        <p:spPr>
          <a:xfrm>
            <a:off x="5632401" y="5004003"/>
            <a:ext cx="1756800" cy="180000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0"/>
              </a:spcBef>
            </a:pPr>
            <a:endParaRPr sz="1000" dirty="0">
              <a:latin typeface="Times New Roman"/>
              <a:cs typeface="Times New Roman"/>
            </a:endParaRPr>
          </a:p>
          <a:p>
            <a:pPr marL="971550">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50 </a:t>
            </a:r>
            <a:r>
              <a:rPr sz="1200" b="0" spc="-25" dirty="0">
                <a:solidFill>
                  <a:srgbClr val="231F20"/>
                </a:solidFill>
                <a:latin typeface="Calibri Light"/>
                <a:cs typeface="Calibri Light"/>
              </a:rPr>
              <a:t>mm</a:t>
            </a:r>
            <a:endParaRPr sz="1200" dirty="0">
              <a:latin typeface="Calibri Light"/>
              <a:cs typeface="Calibri Light"/>
            </a:endParaRPr>
          </a:p>
        </p:txBody>
      </p:sp>
      <p:pic>
        <p:nvPicPr>
          <p:cNvPr id="9" name="Picture 8">
            <a:extLst>
              <a:ext uri="{FF2B5EF4-FFF2-40B4-BE49-F238E27FC236}">
                <a16:creationId xmlns:a16="http://schemas.microsoft.com/office/drawing/2014/main" id="{711C3FC0-1F9C-9732-CE71-8F48E74668CB}"/>
              </a:ext>
            </a:extLst>
          </p:cNvPr>
          <p:cNvPicPr>
            <a:picLocks noChangeAspect="1"/>
          </p:cNvPicPr>
          <p:nvPr>
            <p:custDataLst>
              <p:tags r:id="rId1"/>
            </p:custDataLst>
          </p:nvPr>
        </p:nvPicPr>
        <p:blipFill>
          <a:blip r:embed="rId12"/>
          <a:stretch>
            <a:fillRect/>
          </a:stretch>
        </p:blipFill>
        <p:spPr>
          <a:xfrm>
            <a:off x="3869993" y="5025522"/>
            <a:ext cx="1756800" cy="1538704"/>
          </a:xfrm>
          <a:prstGeom prst="rect">
            <a:avLst/>
          </a:prstGeom>
        </p:spPr>
      </p:pic>
      <p:pic>
        <p:nvPicPr>
          <p:cNvPr id="24" name="Picture 23">
            <a:extLst>
              <a:ext uri="{FF2B5EF4-FFF2-40B4-BE49-F238E27FC236}">
                <a16:creationId xmlns:a16="http://schemas.microsoft.com/office/drawing/2014/main" id="{B7292C15-65A5-AF51-ADED-BBEE2D296718}"/>
              </a:ext>
            </a:extLst>
          </p:cNvPr>
          <p:cNvPicPr>
            <a:picLocks noChangeAspect="1"/>
          </p:cNvPicPr>
          <p:nvPr>
            <p:custDataLst>
              <p:tags r:id="rId2"/>
            </p:custDataLst>
          </p:nvPr>
        </p:nvPicPr>
        <p:blipFill>
          <a:blip r:embed="rId13"/>
          <a:stretch>
            <a:fillRect/>
          </a:stretch>
        </p:blipFill>
        <p:spPr>
          <a:xfrm>
            <a:off x="5660607" y="5086219"/>
            <a:ext cx="1756800" cy="1546649"/>
          </a:xfrm>
          <a:prstGeom prst="rect">
            <a:avLst/>
          </a:prstGeom>
        </p:spPr>
      </p:pic>
      <p:pic>
        <p:nvPicPr>
          <p:cNvPr id="27" name="Picture 26">
            <a:extLst>
              <a:ext uri="{FF2B5EF4-FFF2-40B4-BE49-F238E27FC236}">
                <a16:creationId xmlns:a16="http://schemas.microsoft.com/office/drawing/2014/main" id="{99A2328C-098B-F20A-6253-96037042E8CF}"/>
              </a:ext>
            </a:extLst>
          </p:cNvPr>
          <p:cNvPicPr>
            <a:picLocks noChangeAspect="1"/>
          </p:cNvPicPr>
          <p:nvPr>
            <p:custDataLst>
              <p:tags r:id="rId3"/>
            </p:custDataLst>
          </p:nvPr>
        </p:nvPicPr>
        <p:blipFill>
          <a:blip r:embed="rId14"/>
          <a:stretch>
            <a:fillRect/>
          </a:stretch>
        </p:blipFill>
        <p:spPr>
          <a:xfrm>
            <a:off x="3869995" y="7344003"/>
            <a:ext cx="3510279" cy="2716071"/>
          </a:xfrm>
          <a:prstGeom prst="rect">
            <a:avLst/>
          </a:prstGeom>
        </p:spPr>
      </p:pic>
      <p:pic>
        <p:nvPicPr>
          <p:cNvPr id="29" name="Picture 28">
            <a:extLst>
              <a:ext uri="{FF2B5EF4-FFF2-40B4-BE49-F238E27FC236}">
                <a16:creationId xmlns:a16="http://schemas.microsoft.com/office/drawing/2014/main" id="{36F2F7D0-5F0F-30CA-E3B4-9EC1F520DBDD}"/>
              </a:ext>
            </a:extLst>
          </p:cNvPr>
          <p:cNvPicPr>
            <a:picLocks noChangeAspect="1"/>
          </p:cNvPicPr>
          <p:nvPr>
            <p:custDataLst>
              <p:tags r:id="rId4"/>
            </p:custDataLst>
          </p:nvPr>
        </p:nvPicPr>
        <p:blipFill>
          <a:blip r:embed="rId15"/>
          <a:stretch>
            <a:fillRect/>
          </a:stretch>
        </p:blipFill>
        <p:spPr>
          <a:xfrm>
            <a:off x="3866400" y="10414809"/>
            <a:ext cx="3513600" cy="101346"/>
          </a:xfrm>
          <a:prstGeom prst="rect">
            <a:avLst/>
          </a:prstGeom>
        </p:spPr>
      </p:pic>
      <p:pic>
        <p:nvPicPr>
          <p:cNvPr id="31" name="Picture 30">
            <a:extLst>
              <a:ext uri="{FF2B5EF4-FFF2-40B4-BE49-F238E27FC236}">
                <a16:creationId xmlns:a16="http://schemas.microsoft.com/office/drawing/2014/main" id="{526B7A97-A8E8-66FE-2360-F09CA3B3137A}"/>
              </a:ext>
            </a:extLst>
          </p:cNvPr>
          <p:cNvPicPr>
            <a:picLocks noChangeAspect="1"/>
          </p:cNvPicPr>
          <p:nvPr>
            <p:custDataLst>
              <p:tags r:id="rId5"/>
            </p:custDataLst>
          </p:nvPr>
        </p:nvPicPr>
        <p:blipFill>
          <a:blip r:embed="rId16"/>
          <a:stretch>
            <a:fillRect/>
          </a:stretch>
        </p:blipFill>
        <p:spPr>
          <a:xfrm>
            <a:off x="3857284" y="6718300"/>
            <a:ext cx="3505200" cy="216488"/>
          </a:xfrm>
          <a:prstGeom prst="rect">
            <a:avLst/>
          </a:prstGeom>
        </p:spPr>
      </p:pic>
      <p:pic>
        <p:nvPicPr>
          <p:cNvPr id="32" name="Picture 31">
            <a:extLst>
              <a:ext uri="{FF2B5EF4-FFF2-40B4-BE49-F238E27FC236}">
                <a16:creationId xmlns:a16="http://schemas.microsoft.com/office/drawing/2014/main" id="{8D419E63-E828-9B22-0942-DEB33E177431}"/>
              </a:ext>
            </a:extLst>
          </p:cNvPr>
          <p:cNvPicPr>
            <a:picLocks noChangeAspect="1"/>
          </p:cNvPicPr>
          <p:nvPr>
            <p:custDataLst>
              <p:tags r:id="rId6"/>
            </p:custDataLst>
          </p:nvPr>
        </p:nvPicPr>
        <p:blipFill>
          <a:blip r:embed="rId17"/>
          <a:stretch>
            <a:fillRect/>
          </a:stretch>
        </p:blipFill>
        <p:spPr>
          <a:xfrm>
            <a:off x="4006867" y="10223500"/>
            <a:ext cx="2600325" cy="135008"/>
          </a:xfrm>
          <a:prstGeom prst="rect">
            <a:avLst/>
          </a:prstGeom>
        </p:spPr>
      </p:pic>
      <p:pic>
        <p:nvPicPr>
          <p:cNvPr id="33" name="Picture 32">
            <a:extLst>
              <a:ext uri="{FF2B5EF4-FFF2-40B4-BE49-F238E27FC236}">
                <a16:creationId xmlns:a16="http://schemas.microsoft.com/office/drawing/2014/main" id="{E5D95CC7-4570-737E-8525-FAD8A094AAF5}"/>
              </a:ext>
            </a:extLst>
          </p:cNvPr>
          <p:cNvPicPr>
            <a:picLocks noChangeAspect="1"/>
          </p:cNvPicPr>
          <p:nvPr>
            <p:custDataLst>
              <p:tags r:id="rId7"/>
            </p:custDataLst>
          </p:nvPr>
        </p:nvPicPr>
        <p:blipFill>
          <a:blip r:embed="rId18"/>
          <a:stretch>
            <a:fillRect/>
          </a:stretch>
        </p:blipFill>
        <p:spPr>
          <a:xfrm>
            <a:off x="233768" y="7332329"/>
            <a:ext cx="3436959" cy="2397018"/>
          </a:xfrm>
          <a:prstGeom prst="rect">
            <a:avLst/>
          </a:prstGeom>
        </p:spPr>
      </p:pic>
      <p:pic>
        <p:nvPicPr>
          <p:cNvPr id="34" name="Picture 33">
            <a:extLst>
              <a:ext uri="{FF2B5EF4-FFF2-40B4-BE49-F238E27FC236}">
                <a16:creationId xmlns:a16="http://schemas.microsoft.com/office/drawing/2014/main" id="{9BD19BAB-579A-E370-DE5A-4850E6BB1033}"/>
              </a:ext>
            </a:extLst>
          </p:cNvPr>
          <p:cNvPicPr>
            <a:picLocks noChangeAspect="1"/>
          </p:cNvPicPr>
          <p:nvPr>
            <p:custDataLst>
              <p:tags r:id="rId8"/>
            </p:custDataLst>
          </p:nvPr>
        </p:nvPicPr>
        <p:blipFill>
          <a:blip r:embed="rId17"/>
          <a:stretch>
            <a:fillRect/>
          </a:stretch>
        </p:blipFill>
        <p:spPr>
          <a:xfrm>
            <a:off x="176227" y="10093342"/>
            <a:ext cx="2000250" cy="103852"/>
          </a:xfrm>
          <a:prstGeom prst="rect">
            <a:avLst/>
          </a:prstGeom>
        </p:spPr>
      </p:pic>
      <p:pic>
        <p:nvPicPr>
          <p:cNvPr id="35" name="Picture 34">
            <a:extLst>
              <a:ext uri="{FF2B5EF4-FFF2-40B4-BE49-F238E27FC236}">
                <a16:creationId xmlns:a16="http://schemas.microsoft.com/office/drawing/2014/main" id="{2CE0A229-5EAF-3F70-4450-DCB384D796E2}"/>
              </a:ext>
            </a:extLst>
          </p:cNvPr>
          <p:cNvPicPr>
            <a:picLocks noChangeAspect="1"/>
          </p:cNvPicPr>
          <p:nvPr>
            <p:custDataLst>
              <p:tags r:id="rId9"/>
            </p:custDataLst>
          </p:nvPr>
        </p:nvPicPr>
        <p:blipFill>
          <a:blip r:embed="rId19"/>
          <a:stretch>
            <a:fillRect/>
          </a:stretch>
        </p:blipFill>
        <p:spPr>
          <a:xfrm>
            <a:off x="1921702" y="1173143"/>
            <a:ext cx="2619375" cy="208200"/>
          </a:xfrm>
          <a:prstGeom prst="rect">
            <a:avLst/>
          </a:prstGeom>
        </p:spPr>
      </p:pic>
      <p:pic>
        <p:nvPicPr>
          <p:cNvPr id="3" name="Picture 2" descr="A close up of a logo&#10;&#10;AI-generated content may be incorrect.">
            <a:extLst>
              <a:ext uri="{FF2B5EF4-FFF2-40B4-BE49-F238E27FC236}">
                <a16:creationId xmlns:a16="http://schemas.microsoft.com/office/drawing/2014/main" id="{F104D1D8-72AF-179C-CFFC-9A77B75B367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5255" y="90500"/>
            <a:ext cx="2342133" cy="609567"/>
          </a:xfrm>
          <a:prstGeom prst="rect">
            <a:avLst/>
          </a:prstGeom>
        </p:spPr>
      </p:pic>
      <p:pic>
        <p:nvPicPr>
          <p:cNvPr id="4" name="Picture 3">
            <a:extLst>
              <a:ext uri="{FF2B5EF4-FFF2-40B4-BE49-F238E27FC236}">
                <a16:creationId xmlns:a16="http://schemas.microsoft.com/office/drawing/2014/main" id="{79F25EFD-895D-ABF2-5FA7-CF72D98B33ED}"/>
              </a:ext>
            </a:extLst>
          </p:cNvPr>
          <p:cNvPicPr>
            <a:picLocks noChangeAspect="1"/>
          </p:cNvPicPr>
          <p:nvPr/>
        </p:nvPicPr>
        <p:blipFill>
          <a:blip r:embed="rId21"/>
          <a:srcRect t="12499" r="3443"/>
          <a:stretch>
            <a:fillRect/>
          </a:stretch>
        </p:blipFill>
        <p:spPr>
          <a:xfrm>
            <a:off x="6968006" y="154131"/>
            <a:ext cx="412267" cy="482070"/>
          </a:xfrm>
          <a:prstGeom prst="rect">
            <a:avLst/>
          </a:prstGeom>
        </p:spPr>
      </p:pic>
      <p:sp>
        <p:nvSpPr>
          <p:cNvPr id="8" name="object 2">
            <a:extLst>
              <a:ext uri="{FF2B5EF4-FFF2-40B4-BE49-F238E27FC236}">
                <a16:creationId xmlns:a16="http://schemas.microsoft.com/office/drawing/2014/main" id="{D6D030DE-57D8-1167-059F-AA87E88BE38E}"/>
              </a:ext>
            </a:extLst>
          </p:cNvPr>
          <p:cNvSpPr txBox="1"/>
          <p:nvPr/>
        </p:nvSpPr>
        <p:spPr>
          <a:xfrm>
            <a:off x="167299" y="1935552"/>
            <a:ext cx="3536315" cy="4860305"/>
          </a:xfrm>
          <a:prstGeom prst="rect">
            <a:avLst/>
          </a:prstGeom>
        </p:spPr>
        <p:txBody>
          <a:bodyPr vert="horz" wrap="square" lIns="0" tIns="12700" rIns="0" bIns="0" rtlCol="0">
            <a:spAutoFit/>
          </a:bodyPr>
          <a:lstStyle/>
          <a:p>
            <a:pPr algn="just">
              <a:spcAft>
                <a:spcPts val="600"/>
              </a:spcAft>
              <a:buNone/>
            </a:pPr>
            <a:r>
              <a:rPr lang="en-US" sz="750" dirty="0">
                <a:solidFill>
                  <a:srgbClr val="343B3C"/>
                </a:solidFill>
                <a:latin typeface="Calibri Light"/>
                <a:cs typeface="Calibri Light"/>
              </a:rPr>
              <a:t>Dear Investors,</a:t>
            </a:r>
          </a:p>
          <a:p>
            <a:pPr algn="just">
              <a:spcAft>
                <a:spcPts val="600"/>
              </a:spcAft>
              <a:buNone/>
            </a:pPr>
            <a:r>
              <a:rPr lang="en-US" sz="750" dirty="0">
                <a:solidFill>
                  <a:srgbClr val="343B3C"/>
                </a:solidFill>
                <a:latin typeface="Calibri Light"/>
                <a:cs typeface="Calibri Light"/>
              </a:rPr>
              <a:t>Volta Finance posted a net return of +0.5% for the month of August 2026. For comparison, both US and Euro High Yield markets were up over the same period, respectively +0.99% &amp; +0.32% ****, while the Morningstar Leveraged Loan indices returned +0.9%*** in the US and +0.6%**** in Europe.</a:t>
            </a:r>
          </a:p>
          <a:p>
            <a:pPr algn="just">
              <a:spcAft>
                <a:spcPts val="600"/>
              </a:spcAft>
              <a:buNone/>
            </a:pPr>
            <a:r>
              <a:rPr lang="en-US" sz="750" dirty="0">
                <a:solidFill>
                  <a:srgbClr val="343B3C"/>
                </a:solidFill>
                <a:latin typeface="Calibri Light"/>
                <a:cs typeface="Calibri Light"/>
              </a:rPr>
              <a:t>The macroeconomic environment in August was characterized by resilient growth, persistent inflation uncertainty, and increasing investor focus on fiscal sustainability. The Federal Reserve maintained a cautious and data-dependent stance, while inflation remained above target and energy prices continued to influence market expectations. At the same time, concerns over government debt dynamics and rising term premia pushed long-dated sovereign yields higher, particularly in the United States, where fiscal sustainability became an increasingly important market theme.</a:t>
            </a:r>
          </a:p>
          <a:p>
            <a:pPr algn="just">
              <a:spcAft>
                <a:spcPts val="600"/>
              </a:spcAft>
              <a:buNone/>
            </a:pPr>
            <a:r>
              <a:rPr lang="en-US" sz="750" dirty="0">
                <a:solidFill>
                  <a:srgbClr val="343B3C"/>
                </a:solidFill>
                <a:latin typeface="Calibri Light"/>
                <a:cs typeface="Calibri Light"/>
              </a:rPr>
              <a:t>Geopolitical developments have remained a key driver of market sentiment. Escalating tensions in the Middle East and uncertainty surrounding the Strait of Hormuz supported a sharp rise in oil prices, with Brent crude approaching USD 94/</a:t>
            </a:r>
            <a:r>
              <a:rPr lang="en-US" sz="750" dirty="0" err="1">
                <a:solidFill>
                  <a:srgbClr val="343B3C"/>
                </a:solidFill>
                <a:latin typeface="Calibri Light"/>
                <a:cs typeface="Calibri Light"/>
              </a:rPr>
              <a:t>bbl</a:t>
            </a:r>
            <a:r>
              <a:rPr lang="en-US" sz="750" dirty="0">
                <a:solidFill>
                  <a:srgbClr val="343B3C"/>
                </a:solidFill>
                <a:latin typeface="Calibri Light"/>
                <a:cs typeface="Calibri Light"/>
              </a:rPr>
              <a:t> during the month. These developments temporarily weighed on risk assets and reinforced inflation concerns. However, strong corporate earnings, particularly from AI-related companies, continued to support equity markets and kept investor sentiment broadly constructive despite higher volatility.</a:t>
            </a:r>
          </a:p>
          <a:p>
            <a:pPr algn="just">
              <a:spcAft>
                <a:spcPts val="600"/>
              </a:spcAft>
              <a:buNone/>
            </a:pPr>
            <a:r>
              <a:rPr lang="en-US" sz="750" dirty="0">
                <a:solidFill>
                  <a:srgbClr val="343B3C"/>
                </a:solidFill>
                <a:latin typeface="Calibri Light"/>
                <a:cs typeface="Calibri Light"/>
              </a:rPr>
              <a:t>Within credit markets, leveraged loans continued to outperform traditional fixed income assets, benefiting from strong investor demand and their floating-rate profile. Investment Grade credit remained under pressure as higher sovereign yields weighed on total returns, while High Yield proved more resilient. CLO primary market activity remained healthy, although issuance slowed modestly during the summer period. Spreads were broadly stable across the capital structure, supported by solid demand and limited supply, while CLO equity tranches continued to face pressure from elevated liability costs and tighter underlying loan spreads.</a:t>
            </a:r>
          </a:p>
          <a:p>
            <a:pPr algn="just">
              <a:spcAft>
                <a:spcPts val="600"/>
              </a:spcAft>
              <a:buNone/>
            </a:pPr>
            <a:r>
              <a:rPr lang="en-US" sz="750" dirty="0">
                <a:solidFill>
                  <a:srgbClr val="343B3C"/>
                </a:solidFill>
                <a:latin typeface="Calibri Light"/>
                <a:cs typeface="Calibri Light"/>
              </a:rPr>
              <a:t>Portfolio activity was relatively muted during the month. We purchased two European single-B rated CLO tranches at discount margins of around 1,000 bps. Volta is also a minority equity investor in two CLOs that were reset during the period. We elected to contribute our pro rata share of the additional equity in one of the two transactions only, given the relatively low target return profile of the other transaction.</a:t>
            </a:r>
          </a:p>
          <a:p>
            <a:pPr algn="just">
              <a:spcAft>
                <a:spcPts val="600"/>
              </a:spcAft>
              <a:buNone/>
            </a:pPr>
            <a:r>
              <a:rPr lang="en-US" sz="750" dirty="0">
                <a:solidFill>
                  <a:srgbClr val="343B3C"/>
                </a:solidFill>
                <a:latin typeface="Calibri Light"/>
                <a:cs typeface="Calibri Light"/>
              </a:rPr>
              <a:t>From a positioning perspective, we remained cautious given the current macroeconomic uncertainty. Our allocation continues to be skewed towards CLO mezzanine tranches, particularly European single-B rated securities, and we would only consider investing in CLO equity on an opportunistic basis. At the end of August 2026, the Fund held approximately EUR c.40 million in cash and cash equivalents, available for deployment should attractive investment opportunities arise during periods of market volatility.</a:t>
            </a:r>
          </a:p>
        </p:txBody>
      </p:sp>
      <p:sp>
        <p:nvSpPr>
          <p:cNvPr id="11" name="object 5">
            <a:extLst>
              <a:ext uri="{FF2B5EF4-FFF2-40B4-BE49-F238E27FC236}">
                <a16:creationId xmlns:a16="http://schemas.microsoft.com/office/drawing/2014/main" id="{AAB61B9A-24C3-0E92-BA90-DDFB2A6BB468}"/>
              </a:ext>
            </a:extLst>
          </p:cNvPr>
          <p:cNvSpPr txBox="1"/>
          <p:nvPr/>
        </p:nvSpPr>
        <p:spPr>
          <a:xfrm>
            <a:off x="3857284" y="1935552"/>
            <a:ext cx="3535679" cy="2349361"/>
          </a:xfrm>
          <a:prstGeom prst="rect">
            <a:avLst/>
          </a:prstGeom>
        </p:spPr>
        <p:txBody>
          <a:bodyPr vert="horz" wrap="square" lIns="0" tIns="12700" rIns="0" bIns="0" rtlCol="0">
            <a:spAutoFit/>
          </a:bodyPr>
          <a:lstStyle/>
          <a:p>
            <a:pPr algn="just">
              <a:lnSpc>
                <a:spcPct val="115000"/>
              </a:lnSpc>
              <a:spcAft>
                <a:spcPts val="600"/>
              </a:spcAft>
              <a:buNone/>
            </a:pPr>
            <a:r>
              <a:rPr lang="en-US" sz="750" dirty="0">
                <a:solidFill>
                  <a:srgbClr val="343B3C"/>
                </a:solidFill>
                <a:latin typeface="Calibri Light"/>
                <a:cs typeface="Calibri Light"/>
              </a:rPr>
              <a:t>Looking at the performance breakdown, Volta’s CLO Equity tranches returned +0.7%** while CLO Debt tranches returned +0.9% performance**. The fund generated c. EUR 17.5 million in interest proceeds over the last six months, representing around 14% of the latest NAV on an </a:t>
            </a:r>
            <a:r>
              <a:rPr lang="en-US" sz="750" dirty="0" err="1">
                <a:solidFill>
                  <a:srgbClr val="343B3C"/>
                </a:solidFill>
                <a:latin typeface="Calibri Light"/>
                <a:cs typeface="Calibri Light"/>
              </a:rPr>
              <a:t>annualised</a:t>
            </a:r>
            <a:r>
              <a:rPr lang="en-US" sz="750" dirty="0">
                <a:solidFill>
                  <a:srgbClr val="343B3C"/>
                </a:solidFill>
                <a:latin typeface="Calibri Light"/>
                <a:cs typeface="Calibri Light"/>
              </a:rPr>
              <a:t> basis.</a:t>
            </a:r>
          </a:p>
          <a:p>
            <a:pPr algn="just">
              <a:lnSpc>
                <a:spcPct val="115000"/>
              </a:lnSpc>
              <a:spcAft>
                <a:spcPts val="600"/>
              </a:spcAft>
              <a:buNone/>
            </a:pPr>
            <a:r>
              <a:rPr lang="en-US" sz="750" dirty="0">
                <a:solidFill>
                  <a:srgbClr val="343B3C"/>
                </a:solidFill>
                <a:latin typeface="Calibri Light"/>
                <a:cs typeface="Calibri Light"/>
              </a:rPr>
              <a:t>As of end of August 2026, Volta’s NAV* was EUR 244.6mm, i.e. EUR 6.69 per share.</a:t>
            </a:r>
          </a:p>
          <a:p>
            <a:pPr marL="12700" marR="5080" algn="just">
              <a:lnSpc>
                <a:spcPct val="100000"/>
              </a:lnSpc>
              <a:spcBef>
                <a:spcPts val="100"/>
              </a:spcBef>
            </a:pPr>
            <a:r>
              <a:rPr lang="en-US" sz="600" b="0" i="1" dirty="0">
                <a:solidFill>
                  <a:srgbClr val="343B3C"/>
                </a:solidFill>
                <a:latin typeface="Calibri Light"/>
                <a:cs typeface="Calibri Light"/>
              </a:rPr>
              <a:t>*It should be noted that approximately 0.10% of Volta’s NAV comprises investments for which the relevant NAVs as at the month-end date are normally available only after Volta’s NAV has already been published. Volta’s policy is to publish its NAV on as timely a basis as possible to provide shareholders with Volta’s appropriately up-to-date NAV information. Consequently, such investments are valued using the most recently available NAV for each fund or quoted price for such subordinated notes. The equivalent % proportions of Volta’s NAV as of 31 July 2026 and 30 June 2026 were 0.08% and 0.02%, respectively.</a:t>
            </a:r>
          </a:p>
          <a:p>
            <a:pPr marL="12700" marR="5080" algn="just">
              <a:lnSpc>
                <a:spcPct val="100000"/>
              </a:lnSpc>
              <a:spcBef>
                <a:spcPts val="100"/>
              </a:spcBef>
            </a:pPr>
            <a:endParaRPr lang="en-US" sz="600" b="0" i="1" dirty="0">
              <a:solidFill>
                <a:srgbClr val="343B3C"/>
              </a:solidFill>
              <a:latin typeface="Calibri Light"/>
              <a:cs typeface="Calibri Light"/>
            </a:endParaRPr>
          </a:p>
          <a:p>
            <a:pPr marL="12700" marR="5080" algn="just">
              <a:lnSpc>
                <a:spcPct val="100000"/>
              </a:lnSpc>
              <a:spcBef>
                <a:spcPts val="100"/>
              </a:spcBef>
            </a:pPr>
            <a:r>
              <a:rPr lang="en-US" sz="600" b="0" i="1" dirty="0">
                <a:solidFill>
                  <a:srgbClr val="343B3C"/>
                </a:solidFill>
                <a:latin typeface="Calibri Light"/>
                <a:cs typeface="Calibri Light"/>
              </a:rPr>
              <a:t>** “performances” of asset classes are calculated as the Dietz-performance of the assets in each bucket, taking into account the Mark-to-Market of the assets at period ends, payments received from the assets over the period, and ignoring changes in cross-currency rates. Nevertheless, some residual currency effects could impact the aggregate value of the portfolio when aggregating each bucket.</a:t>
            </a:r>
          </a:p>
          <a:p>
            <a:pPr marL="12700" marR="5080" algn="just">
              <a:lnSpc>
                <a:spcPct val="100000"/>
              </a:lnSpc>
              <a:spcBef>
                <a:spcPts val="100"/>
              </a:spcBef>
            </a:pPr>
            <a:endParaRPr lang="en-US" sz="600" b="0" i="1" dirty="0">
              <a:solidFill>
                <a:srgbClr val="343B3C"/>
              </a:solidFill>
              <a:latin typeface="Calibri Light"/>
              <a:cs typeface="Calibri Light"/>
            </a:endParaRPr>
          </a:p>
          <a:p>
            <a:pPr marL="12700" marR="5080" algn="just">
              <a:lnSpc>
                <a:spcPct val="100000"/>
              </a:lnSpc>
              <a:spcBef>
                <a:spcPts val="100"/>
              </a:spcBef>
            </a:pPr>
            <a:r>
              <a:rPr lang="en-US" sz="600" b="0" i="1" dirty="0">
                <a:solidFill>
                  <a:srgbClr val="343B3C"/>
                </a:solidFill>
                <a:latin typeface="Calibri Light"/>
                <a:cs typeface="Calibri Light"/>
              </a:rPr>
              <a:t>*** These figures are presented in USD. Source: BNPP AM – Bloomberg – Morningstar – August 31st, 2026</a:t>
            </a:r>
          </a:p>
          <a:p>
            <a:pPr marL="12700" marR="5080" algn="just">
              <a:lnSpc>
                <a:spcPct val="100000"/>
              </a:lnSpc>
              <a:spcBef>
                <a:spcPts val="100"/>
              </a:spcBef>
            </a:pPr>
            <a:endParaRPr lang="en-US" sz="600" b="0" i="1" dirty="0">
              <a:solidFill>
                <a:srgbClr val="343B3C"/>
              </a:solidFill>
              <a:latin typeface="Calibri Light"/>
              <a:cs typeface="Calibri Light"/>
            </a:endParaRPr>
          </a:p>
          <a:p>
            <a:pPr marL="12700" marR="5080" algn="just">
              <a:lnSpc>
                <a:spcPct val="100000"/>
              </a:lnSpc>
              <a:spcBef>
                <a:spcPts val="100"/>
              </a:spcBef>
            </a:pPr>
            <a:r>
              <a:rPr lang="en-US" sz="600" b="0" i="1" dirty="0">
                <a:solidFill>
                  <a:srgbClr val="343B3C"/>
                </a:solidFill>
                <a:latin typeface="Calibri Light"/>
                <a:cs typeface="Calibri Light"/>
              </a:rPr>
              <a:t>**** These figures are presented in EUR. Source: BNPP AM – Bloomberg – Morningstar – August 31st,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7299" y="1598852"/>
            <a:ext cx="7228205" cy="7378943"/>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343B3C"/>
                </a:solidFill>
                <a:latin typeface="Calibri"/>
                <a:cs typeface="Calibri"/>
              </a:rPr>
              <a:t>Important</a:t>
            </a:r>
            <a:r>
              <a:rPr sz="1400" b="1" spc="-30" dirty="0">
                <a:solidFill>
                  <a:srgbClr val="343B3C"/>
                </a:solidFill>
                <a:latin typeface="Calibri"/>
                <a:cs typeface="Calibri"/>
              </a:rPr>
              <a:t> </a:t>
            </a:r>
            <a:r>
              <a:rPr sz="1400" b="1" spc="-10" dirty="0">
                <a:solidFill>
                  <a:srgbClr val="343B3C"/>
                </a:solidFill>
                <a:latin typeface="Calibri"/>
                <a:cs typeface="Calibri"/>
              </a:rPr>
              <a:t>Information</a:t>
            </a:r>
            <a:endParaRPr sz="1400" dirty="0">
              <a:latin typeface="Calibri"/>
              <a:cs typeface="Calibri"/>
            </a:endParaRPr>
          </a:p>
          <a:p>
            <a:pPr marL="12700" marR="5080" algn="just">
              <a:lnSpc>
                <a:spcPct val="100000"/>
              </a:lnSpc>
              <a:spcBef>
                <a:spcPts val="1120"/>
              </a:spcBef>
            </a:pPr>
            <a:r>
              <a:rPr sz="1000" b="0" dirty="0">
                <a:solidFill>
                  <a:srgbClr val="343B3C"/>
                </a:solidFill>
                <a:latin typeface="Calibri Light"/>
                <a:cs typeface="Calibri Light"/>
              </a:rPr>
              <a:t>This</a:t>
            </a:r>
            <a:r>
              <a:rPr sz="1000" b="0" spc="-15"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1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15" dirty="0">
                <a:solidFill>
                  <a:srgbClr val="343B3C"/>
                </a:solidFill>
                <a:latin typeface="Calibri Light"/>
                <a:cs typeface="Calibri Light"/>
              </a:rPr>
              <a:t> </a:t>
            </a:r>
            <a:r>
              <a:rPr sz="1000" b="0" dirty="0">
                <a:solidFill>
                  <a:srgbClr val="343B3C"/>
                </a:solidFill>
                <a:latin typeface="Calibri Light"/>
                <a:cs typeface="Calibri Light"/>
              </a:rPr>
              <a:t>is</a:t>
            </a:r>
            <a:r>
              <a:rPr sz="1000" b="0" spc="-15" dirty="0">
                <a:solidFill>
                  <a:srgbClr val="343B3C"/>
                </a:solidFill>
                <a:latin typeface="Calibri Light"/>
                <a:cs typeface="Calibri Light"/>
              </a:rPr>
              <a:t> </a:t>
            </a:r>
            <a:r>
              <a:rPr sz="1000" b="0" dirty="0">
                <a:solidFill>
                  <a:srgbClr val="343B3C"/>
                </a:solidFill>
                <a:latin typeface="Calibri Light"/>
                <a:cs typeface="Calibri Light"/>
              </a:rPr>
              <a:t>published</a:t>
            </a:r>
            <a:r>
              <a:rPr sz="1000" b="0" spc="-15" dirty="0">
                <a:solidFill>
                  <a:srgbClr val="343B3C"/>
                </a:solidFill>
                <a:latin typeface="Calibri Light"/>
                <a:cs typeface="Calibri Light"/>
              </a:rPr>
              <a:t> </a:t>
            </a:r>
            <a:r>
              <a:rPr sz="1000" b="0" dirty="0">
                <a:solidFill>
                  <a:srgbClr val="343B3C"/>
                </a:solidFill>
                <a:latin typeface="Calibri Light"/>
                <a:cs typeface="Calibri Light"/>
              </a:rPr>
              <a:t>by</a:t>
            </a:r>
            <a:r>
              <a:rPr sz="1000" b="0" spc="-15" dirty="0">
                <a:solidFill>
                  <a:srgbClr val="343B3C"/>
                </a:solidFill>
                <a:latin typeface="Calibri Light"/>
                <a:cs typeface="Calibri Light"/>
              </a:rPr>
              <a:t> </a:t>
            </a:r>
            <a:r>
              <a:rPr lang="fr-FR" sz="1000" b="0" dirty="0">
                <a:solidFill>
                  <a:srgbClr val="343B3C"/>
                </a:solidFill>
                <a:latin typeface="Calibri Light"/>
                <a:cs typeface="Calibri Light"/>
              </a:rPr>
              <a:t>BNP Paribas Asset Management Europe</a:t>
            </a:r>
            <a:r>
              <a:rPr sz="1000" b="0" spc="-15" dirty="0">
                <a:solidFill>
                  <a:srgbClr val="343B3C"/>
                </a:solidFill>
                <a:latin typeface="Calibri Light"/>
                <a:cs typeface="Calibri Light"/>
              </a:rPr>
              <a:t> </a:t>
            </a:r>
            <a:r>
              <a:rPr sz="1000" b="0" spc="-20" dirty="0">
                <a:solidFill>
                  <a:srgbClr val="343B3C"/>
                </a:solidFill>
                <a:latin typeface="Calibri Light"/>
                <a:cs typeface="Calibri Light"/>
              </a:rPr>
              <a:t>(“</a:t>
            </a:r>
            <a:r>
              <a:rPr lang="fr-FR" sz="1000" b="0" spc="-2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15"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its</a:t>
            </a:r>
            <a:r>
              <a:rPr sz="1000" b="0" spc="-10" dirty="0">
                <a:solidFill>
                  <a:srgbClr val="343B3C"/>
                </a:solidFill>
                <a:latin typeface="Calibri Light"/>
                <a:cs typeface="Calibri Light"/>
              </a:rPr>
              <a:t> </a:t>
            </a:r>
            <a:r>
              <a:rPr sz="1000" b="0" dirty="0">
                <a:solidFill>
                  <a:srgbClr val="343B3C"/>
                </a:solidFill>
                <a:latin typeface="Calibri Light"/>
                <a:cs typeface="Calibri Light"/>
              </a:rPr>
              <a:t>capacity</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alternative</a:t>
            </a:r>
            <a:r>
              <a:rPr sz="1000" b="0" spc="-15" dirty="0">
                <a:solidFill>
                  <a:srgbClr val="343B3C"/>
                </a:solidFill>
                <a:latin typeface="Calibri Light"/>
                <a:cs typeface="Calibri Light"/>
              </a:rPr>
              <a:t> </a:t>
            </a:r>
            <a:r>
              <a:rPr sz="1000" b="0" dirty="0">
                <a:solidFill>
                  <a:srgbClr val="343B3C"/>
                </a:solidFill>
                <a:latin typeface="Calibri Light"/>
                <a:cs typeface="Calibri Light"/>
              </a:rPr>
              <a:t>investment</a:t>
            </a:r>
            <a:r>
              <a:rPr sz="1000" b="0" spc="-15" dirty="0">
                <a:solidFill>
                  <a:srgbClr val="343B3C"/>
                </a:solidFill>
                <a:latin typeface="Calibri Light"/>
                <a:cs typeface="Calibri Light"/>
              </a:rPr>
              <a:t> </a:t>
            </a:r>
            <a:r>
              <a:rPr sz="1000" b="0" dirty="0">
                <a:solidFill>
                  <a:srgbClr val="343B3C"/>
                </a:solidFill>
                <a:latin typeface="Calibri Light"/>
                <a:cs typeface="Calibri Light"/>
              </a:rPr>
              <a:t>fund</a:t>
            </a:r>
            <a:r>
              <a:rPr sz="1000" b="0" spc="-15" dirty="0">
                <a:solidFill>
                  <a:srgbClr val="343B3C"/>
                </a:solidFill>
                <a:latin typeface="Calibri Light"/>
                <a:cs typeface="Calibri Light"/>
              </a:rPr>
              <a:t> </a:t>
            </a:r>
            <a:r>
              <a:rPr sz="1000" b="0" dirty="0">
                <a:solidFill>
                  <a:srgbClr val="343B3C"/>
                </a:solidFill>
                <a:latin typeface="Calibri Light"/>
                <a:cs typeface="Calibri Light"/>
              </a:rPr>
              <a:t>manager</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(within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dirty="0">
                <a:solidFill>
                  <a:srgbClr val="343B3C"/>
                </a:solidFill>
                <a:latin typeface="Calibri Light"/>
                <a:cs typeface="Calibri Light"/>
              </a:rPr>
              <a:t>meaning</a:t>
            </a:r>
            <a:r>
              <a:rPr sz="1000" b="0" spc="-2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sz="1000" b="0" dirty="0">
                <a:solidFill>
                  <a:srgbClr val="343B3C"/>
                </a:solidFill>
                <a:latin typeface="Calibri Light"/>
                <a:cs typeface="Calibri Light"/>
              </a:rPr>
              <a:t>Directive</a:t>
            </a:r>
            <a:r>
              <a:rPr sz="1000" b="0" spc="-25" dirty="0">
                <a:solidFill>
                  <a:srgbClr val="343B3C"/>
                </a:solidFill>
                <a:latin typeface="Calibri Light"/>
                <a:cs typeface="Calibri Light"/>
              </a:rPr>
              <a:t> </a:t>
            </a:r>
            <a:r>
              <a:rPr sz="1000" b="0" dirty="0">
                <a:solidFill>
                  <a:srgbClr val="343B3C"/>
                </a:solidFill>
                <a:latin typeface="Calibri Light"/>
                <a:cs typeface="Calibri Light"/>
              </a:rPr>
              <a:t>2011/61/EU,</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spc="-20" dirty="0">
                <a:solidFill>
                  <a:srgbClr val="343B3C"/>
                </a:solidFill>
                <a:latin typeface="Calibri Light"/>
                <a:cs typeface="Calibri Light"/>
              </a:rPr>
              <a:t>“AIFM</a:t>
            </a:r>
            <a:r>
              <a:rPr sz="1000" b="0" spc="-25" dirty="0">
                <a:solidFill>
                  <a:srgbClr val="343B3C"/>
                </a:solidFill>
                <a:latin typeface="Calibri Light"/>
                <a:cs typeface="Calibri Light"/>
              </a:rPr>
              <a:t> </a:t>
            </a:r>
            <a:r>
              <a:rPr sz="1000" b="0" dirty="0">
                <a:solidFill>
                  <a:srgbClr val="343B3C"/>
                </a:solidFill>
                <a:latin typeface="Calibri Light"/>
                <a:cs typeface="Calibri Light"/>
              </a:rPr>
              <a:t>Directive”)</a:t>
            </a:r>
            <a:r>
              <a:rPr sz="1000" b="0" spc="-20" dirty="0">
                <a:solidFill>
                  <a:srgbClr val="343B3C"/>
                </a:solidFill>
                <a:latin typeface="Calibri Light"/>
                <a:cs typeface="Calibri Light"/>
              </a:rPr>
              <a:t> </a:t>
            </a:r>
            <a:r>
              <a:rPr sz="1000" b="0" dirty="0">
                <a:solidFill>
                  <a:srgbClr val="343B3C"/>
                </a:solidFill>
                <a:latin typeface="Calibri Light"/>
                <a:cs typeface="Calibri Light"/>
              </a:rPr>
              <a:t>of</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Volta</a:t>
            </a:r>
            <a:r>
              <a:rPr sz="1000" b="0" spc="-20" dirty="0">
                <a:solidFill>
                  <a:srgbClr val="343B3C"/>
                </a:solidFill>
                <a:latin typeface="Calibri Light"/>
                <a:cs typeface="Calibri Light"/>
              </a:rPr>
              <a:t> </a:t>
            </a:r>
            <a:r>
              <a:rPr sz="1000" b="0" dirty="0">
                <a:solidFill>
                  <a:srgbClr val="343B3C"/>
                </a:solidFill>
                <a:latin typeface="Calibri Light"/>
                <a:cs typeface="Calibri Light"/>
              </a:rPr>
              <a:t>Finance</a:t>
            </a:r>
            <a:r>
              <a:rPr sz="1000" b="0" spc="-25" dirty="0">
                <a:solidFill>
                  <a:srgbClr val="343B3C"/>
                </a:solidFill>
                <a:latin typeface="Calibri Light"/>
                <a:cs typeface="Calibri Light"/>
              </a:rPr>
              <a:t> </a:t>
            </a:r>
            <a:r>
              <a:rPr sz="1000" b="0" dirty="0">
                <a:solidFill>
                  <a:srgbClr val="343B3C"/>
                </a:solidFill>
                <a:latin typeface="Calibri Light"/>
                <a:cs typeface="Calibri Light"/>
              </a:rPr>
              <a:t>Limited</a:t>
            </a:r>
            <a:r>
              <a:rPr sz="1000" b="0" spc="-2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25" dirty="0">
                <a:solidFill>
                  <a:srgbClr val="343B3C"/>
                </a:solidFill>
                <a:latin typeface="Calibri Light"/>
                <a:cs typeface="Calibri Light"/>
              </a:rPr>
              <a:t> </a:t>
            </a:r>
            <a:r>
              <a:rPr sz="1000" b="0" dirty="0">
                <a:solidFill>
                  <a:srgbClr val="343B3C"/>
                </a:solidFill>
                <a:latin typeface="Calibri Light"/>
                <a:cs typeface="Calibri Light"/>
              </a:rPr>
              <a:t>whose</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portfolio</a:t>
            </a:r>
            <a:r>
              <a:rPr sz="1000" b="0" spc="-25" dirty="0">
                <a:solidFill>
                  <a:srgbClr val="343B3C"/>
                </a:solidFill>
                <a:latin typeface="Calibri Light"/>
                <a:cs typeface="Calibri Light"/>
              </a:rPr>
              <a:t> </a:t>
            </a:r>
            <a:r>
              <a:rPr sz="1000" b="0" dirty="0">
                <a:solidFill>
                  <a:srgbClr val="343B3C"/>
                </a:solidFill>
                <a:latin typeface="Calibri Light"/>
                <a:cs typeface="Calibri Light"/>
              </a:rPr>
              <a:t>is</a:t>
            </a:r>
            <a:r>
              <a:rPr sz="1000" b="0" spc="-20" dirty="0">
                <a:solidFill>
                  <a:srgbClr val="343B3C"/>
                </a:solidFill>
                <a:latin typeface="Calibri Light"/>
                <a:cs typeface="Calibri Light"/>
              </a:rPr>
              <a:t> </a:t>
            </a:r>
            <a:r>
              <a:rPr sz="1000" b="0" dirty="0">
                <a:solidFill>
                  <a:srgbClr val="343B3C"/>
                </a:solidFill>
                <a:latin typeface="Calibri Light"/>
                <a:cs typeface="Calibri Light"/>
              </a:rPr>
              <a:t>managed</a:t>
            </a:r>
            <a:r>
              <a:rPr sz="1000" b="0" spc="-25" dirty="0">
                <a:solidFill>
                  <a:srgbClr val="343B3C"/>
                </a:solidFill>
                <a:latin typeface="Calibri Light"/>
                <a:cs typeface="Calibri Light"/>
              </a:rPr>
              <a:t> </a:t>
            </a:r>
            <a:r>
              <a:rPr sz="1000" b="0" dirty="0">
                <a:solidFill>
                  <a:srgbClr val="343B3C"/>
                </a:solidFill>
                <a:latin typeface="Calibri Light"/>
                <a:cs typeface="Calibri Light"/>
              </a:rPr>
              <a:t>by</a:t>
            </a:r>
            <a:r>
              <a:rPr sz="1000" b="0" spc="-2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25" dirty="0">
                <a:solidFill>
                  <a:srgbClr val="343B3C"/>
                </a:solidFill>
                <a:latin typeface="Calibri Light"/>
                <a:cs typeface="Calibri Light"/>
              </a:rPr>
              <a:t>. </a:t>
            </a:r>
            <a:r>
              <a:rPr sz="1000" b="0" dirty="0">
                <a:solidFill>
                  <a:srgbClr val="343B3C"/>
                </a:solidFill>
                <a:latin typeface="Calibri Light"/>
                <a:cs typeface="Calibri Light"/>
              </a:rPr>
              <a:t>This</a:t>
            </a:r>
            <a:r>
              <a:rPr sz="1000" b="0" spc="-1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5" dirty="0">
                <a:solidFill>
                  <a:srgbClr val="343B3C"/>
                </a:solidFill>
                <a:latin typeface="Calibri Light"/>
                <a:cs typeface="Calibri Light"/>
              </a:rPr>
              <a:t> </a:t>
            </a:r>
            <a:r>
              <a:rPr sz="1000" b="0" dirty="0">
                <a:solidFill>
                  <a:srgbClr val="343B3C"/>
                </a:solidFill>
                <a:latin typeface="Calibri Light"/>
                <a:cs typeface="Calibri Light"/>
              </a:rPr>
              <a:t>is</a:t>
            </a:r>
            <a:r>
              <a:rPr sz="1000" b="0" spc="5" dirty="0">
                <a:solidFill>
                  <a:srgbClr val="343B3C"/>
                </a:solidFill>
                <a:latin typeface="Calibri Light"/>
                <a:cs typeface="Calibri Light"/>
              </a:rPr>
              <a:t> </a:t>
            </a:r>
            <a:r>
              <a:rPr sz="1000" b="0" dirty="0">
                <a:solidFill>
                  <a:srgbClr val="343B3C"/>
                </a:solidFill>
                <a:latin typeface="Calibri Light"/>
                <a:cs typeface="Calibri Light"/>
              </a:rPr>
              <a:t>intended</a:t>
            </a:r>
            <a:r>
              <a:rPr sz="1000" b="0" spc="5" dirty="0">
                <a:solidFill>
                  <a:srgbClr val="343B3C"/>
                </a:solidFill>
                <a:latin typeface="Calibri Light"/>
                <a:cs typeface="Calibri Light"/>
              </a:rPr>
              <a:t> </a:t>
            </a:r>
            <a:r>
              <a:rPr sz="1000" b="0" dirty="0">
                <a:solidFill>
                  <a:srgbClr val="343B3C"/>
                </a:solidFill>
                <a:latin typeface="Calibri Light"/>
                <a:cs typeface="Calibri Light"/>
              </a:rPr>
              <a:t>only</a:t>
            </a:r>
            <a:r>
              <a:rPr sz="1000" b="0" spc="5" dirty="0">
                <a:solidFill>
                  <a:srgbClr val="343B3C"/>
                </a:solidFill>
                <a:latin typeface="Calibri Light"/>
                <a:cs typeface="Calibri Light"/>
              </a:rPr>
              <a:t> </a:t>
            </a:r>
            <a:r>
              <a:rPr sz="1000" b="0" dirty="0">
                <a:solidFill>
                  <a:srgbClr val="343B3C"/>
                </a:solidFill>
                <a:latin typeface="Calibri Light"/>
                <a:cs typeface="Calibri Light"/>
              </a:rPr>
              <a:t>for</a:t>
            </a:r>
            <a:r>
              <a:rPr sz="1000" b="0" spc="5" dirty="0">
                <a:solidFill>
                  <a:srgbClr val="343B3C"/>
                </a:solidFill>
                <a:latin typeface="Calibri Light"/>
                <a:cs typeface="Calibri Light"/>
              </a:rPr>
              <a:t> </a:t>
            </a:r>
            <a:r>
              <a:rPr sz="1000" b="0" dirty="0">
                <a:solidFill>
                  <a:srgbClr val="343B3C"/>
                </a:solidFill>
                <a:latin typeface="Calibri Light"/>
                <a:cs typeface="Calibri Light"/>
              </a:rPr>
              <a:t>the</a:t>
            </a:r>
            <a:r>
              <a:rPr sz="1000" b="0" spc="5" dirty="0">
                <a:solidFill>
                  <a:srgbClr val="343B3C"/>
                </a:solidFill>
                <a:latin typeface="Calibri Light"/>
                <a:cs typeface="Calibri Light"/>
              </a:rPr>
              <a:t> </a:t>
            </a:r>
            <a:r>
              <a:rPr sz="1000" b="0" dirty="0">
                <a:solidFill>
                  <a:srgbClr val="343B3C"/>
                </a:solidFill>
                <a:latin typeface="Calibri Light"/>
                <a:cs typeface="Calibri Light"/>
              </a:rPr>
              <a:t>person</a:t>
            </a:r>
            <a:r>
              <a:rPr sz="1000" b="0" spc="5" dirty="0">
                <a:solidFill>
                  <a:srgbClr val="343B3C"/>
                </a:solidFill>
                <a:latin typeface="Calibri Light"/>
                <a:cs typeface="Calibri Light"/>
              </a:rPr>
              <a:t> </a:t>
            </a:r>
            <a:r>
              <a:rPr sz="1000" b="0" dirty="0">
                <a:solidFill>
                  <a:srgbClr val="343B3C"/>
                </a:solidFill>
                <a:latin typeface="Calibri Light"/>
                <a:cs typeface="Calibri Light"/>
              </a:rPr>
              <a:t>to</a:t>
            </a:r>
            <a:r>
              <a:rPr sz="1000" b="0" spc="5" dirty="0">
                <a:solidFill>
                  <a:srgbClr val="343B3C"/>
                </a:solidFill>
                <a:latin typeface="Calibri Light"/>
                <a:cs typeface="Calibri Light"/>
              </a:rPr>
              <a:t> </a:t>
            </a:r>
            <a:r>
              <a:rPr sz="1000" b="0" dirty="0">
                <a:solidFill>
                  <a:srgbClr val="343B3C"/>
                </a:solidFill>
                <a:latin typeface="Calibri Light"/>
                <a:cs typeface="Calibri Light"/>
              </a:rPr>
              <a:t>whom</a:t>
            </a:r>
            <a:r>
              <a:rPr sz="1000" b="0" spc="5" dirty="0">
                <a:solidFill>
                  <a:srgbClr val="343B3C"/>
                </a:solidFill>
                <a:latin typeface="Calibri Light"/>
                <a:cs typeface="Calibri Light"/>
              </a:rPr>
              <a:t> </a:t>
            </a:r>
            <a:r>
              <a:rPr sz="1000" b="0" dirty="0">
                <a:solidFill>
                  <a:srgbClr val="343B3C"/>
                </a:solidFill>
                <a:latin typeface="Calibri Light"/>
                <a:cs typeface="Calibri Light"/>
              </a:rPr>
              <a:t>it</a:t>
            </a:r>
            <a:r>
              <a:rPr sz="1000" b="0" spc="5" dirty="0">
                <a:solidFill>
                  <a:srgbClr val="343B3C"/>
                </a:solidFill>
                <a:latin typeface="Calibri Light"/>
                <a:cs typeface="Calibri Light"/>
              </a:rPr>
              <a:t> </a:t>
            </a:r>
            <a:r>
              <a:rPr sz="1000" b="0" dirty="0">
                <a:solidFill>
                  <a:srgbClr val="343B3C"/>
                </a:solidFill>
                <a:latin typeface="Calibri Light"/>
                <a:cs typeface="Calibri Light"/>
              </a:rPr>
              <a:t>has</a:t>
            </a:r>
            <a:r>
              <a:rPr sz="1000" b="0" spc="5" dirty="0">
                <a:solidFill>
                  <a:srgbClr val="343B3C"/>
                </a:solidFill>
                <a:latin typeface="Calibri Light"/>
                <a:cs typeface="Calibri Light"/>
              </a:rPr>
              <a:t> </a:t>
            </a:r>
            <a:r>
              <a:rPr sz="1000" b="0" dirty="0">
                <a:solidFill>
                  <a:srgbClr val="343B3C"/>
                </a:solidFill>
                <a:latin typeface="Calibri Light"/>
                <a:cs typeface="Calibri Light"/>
              </a:rPr>
              <a:t>been</a:t>
            </a:r>
            <a:r>
              <a:rPr sz="1000" b="0" spc="5" dirty="0">
                <a:solidFill>
                  <a:srgbClr val="343B3C"/>
                </a:solidFill>
                <a:latin typeface="Calibri Light"/>
                <a:cs typeface="Calibri Light"/>
              </a:rPr>
              <a:t> </a:t>
            </a:r>
            <a:r>
              <a:rPr sz="1000" b="0" dirty="0">
                <a:solidFill>
                  <a:srgbClr val="343B3C"/>
                </a:solidFill>
                <a:latin typeface="Calibri Light"/>
                <a:cs typeface="Calibri Light"/>
              </a:rPr>
              <a:t>delivered.</a:t>
            </a:r>
            <a:r>
              <a:rPr sz="1000" b="0" spc="5" dirty="0">
                <a:solidFill>
                  <a:srgbClr val="343B3C"/>
                </a:solidFill>
                <a:latin typeface="Calibri Light"/>
                <a:cs typeface="Calibri Light"/>
              </a:rPr>
              <a:t> </a:t>
            </a:r>
            <a:r>
              <a:rPr sz="1000" b="0" dirty="0">
                <a:solidFill>
                  <a:srgbClr val="343B3C"/>
                </a:solidFill>
                <a:latin typeface="Calibri Light"/>
                <a:cs typeface="Calibri Light"/>
              </a:rPr>
              <a:t>By</a:t>
            </a:r>
            <a:r>
              <a:rPr sz="1000" b="0" spc="5" dirty="0">
                <a:solidFill>
                  <a:srgbClr val="343B3C"/>
                </a:solidFill>
                <a:latin typeface="Calibri Light"/>
                <a:cs typeface="Calibri Light"/>
              </a:rPr>
              <a:t> </a:t>
            </a:r>
            <a:r>
              <a:rPr sz="1000" b="0" dirty="0">
                <a:solidFill>
                  <a:srgbClr val="343B3C"/>
                </a:solidFill>
                <a:latin typeface="Calibri Light"/>
                <a:cs typeface="Calibri Light"/>
              </a:rPr>
              <a:t>obtaining</a:t>
            </a:r>
            <a:r>
              <a:rPr sz="1000" b="0" spc="5" dirty="0">
                <a:solidFill>
                  <a:srgbClr val="343B3C"/>
                </a:solidFill>
                <a:latin typeface="Calibri Light"/>
                <a:cs typeface="Calibri Light"/>
              </a:rPr>
              <a:t> </a:t>
            </a:r>
            <a:r>
              <a:rPr sz="1000" b="0" dirty="0">
                <a:solidFill>
                  <a:srgbClr val="343B3C"/>
                </a:solidFill>
                <a:latin typeface="Calibri Light"/>
                <a:cs typeface="Calibri Light"/>
              </a:rPr>
              <a:t>access</a:t>
            </a:r>
            <a:r>
              <a:rPr sz="1000" b="0" spc="5" dirty="0">
                <a:solidFill>
                  <a:srgbClr val="343B3C"/>
                </a:solidFill>
                <a:latin typeface="Calibri Light"/>
                <a:cs typeface="Calibri Light"/>
              </a:rPr>
              <a:t> </a:t>
            </a:r>
            <a:r>
              <a:rPr sz="1000" b="0" dirty="0">
                <a:solidFill>
                  <a:srgbClr val="343B3C"/>
                </a:solidFill>
                <a:latin typeface="Calibri Light"/>
                <a:cs typeface="Calibri Light"/>
              </a:rPr>
              <a:t>to</a:t>
            </a:r>
            <a:r>
              <a:rPr sz="1000" b="0" spc="5" dirty="0">
                <a:solidFill>
                  <a:srgbClr val="343B3C"/>
                </a:solidFill>
                <a:latin typeface="Calibri Light"/>
                <a:cs typeface="Calibri Light"/>
              </a:rPr>
              <a:t> </a:t>
            </a:r>
            <a:r>
              <a:rPr sz="1000" b="0" dirty="0">
                <a:solidFill>
                  <a:srgbClr val="343B3C"/>
                </a:solidFill>
                <a:latin typeface="Calibri Light"/>
                <a:cs typeface="Calibri Light"/>
              </a:rPr>
              <a:t>and</a:t>
            </a:r>
            <a:r>
              <a:rPr sz="1000" b="0" spc="5" dirty="0">
                <a:solidFill>
                  <a:srgbClr val="343B3C"/>
                </a:solidFill>
                <a:latin typeface="Calibri Light"/>
                <a:cs typeface="Calibri Light"/>
              </a:rPr>
              <a:t> </a:t>
            </a:r>
            <a:r>
              <a:rPr sz="1000" b="0" dirty="0">
                <a:solidFill>
                  <a:srgbClr val="343B3C"/>
                </a:solidFill>
                <a:latin typeface="Calibri Light"/>
                <a:cs typeface="Calibri Light"/>
              </a:rPr>
              <a:t>reviewing</a:t>
            </a:r>
            <a:r>
              <a:rPr sz="1000" b="0" spc="5" dirty="0">
                <a:solidFill>
                  <a:srgbClr val="343B3C"/>
                </a:solidFill>
                <a:latin typeface="Calibri Light"/>
                <a:cs typeface="Calibri Light"/>
              </a:rPr>
              <a:t> </a:t>
            </a:r>
            <a:r>
              <a:rPr sz="1000" b="0" dirty="0">
                <a:solidFill>
                  <a:srgbClr val="343B3C"/>
                </a:solidFill>
                <a:latin typeface="Calibri Light"/>
                <a:cs typeface="Calibri Light"/>
              </a:rPr>
              <a:t>this</a:t>
            </a:r>
            <a:r>
              <a:rPr sz="1000" b="0" spc="5"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report, </a:t>
            </a:r>
            <a:r>
              <a:rPr sz="1000" b="0" dirty="0">
                <a:solidFill>
                  <a:srgbClr val="343B3C"/>
                </a:solidFill>
                <a:latin typeface="Calibri Light"/>
                <a:cs typeface="Calibri Light"/>
              </a:rPr>
              <a:t>you</a:t>
            </a:r>
            <a:r>
              <a:rPr sz="1000" b="0" spc="70" dirty="0">
                <a:solidFill>
                  <a:srgbClr val="343B3C"/>
                </a:solidFill>
                <a:latin typeface="Calibri Light"/>
                <a:cs typeface="Calibri Light"/>
              </a:rPr>
              <a:t> </a:t>
            </a:r>
            <a:r>
              <a:rPr sz="1000" b="0" dirty="0">
                <a:solidFill>
                  <a:srgbClr val="343B3C"/>
                </a:solidFill>
                <a:latin typeface="Calibri Light"/>
                <a:cs typeface="Calibri Light"/>
              </a:rPr>
              <a:t>acknowledge</a:t>
            </a:r>
            <a:r>
              <a:rPr sz="1000" b="0" spc="75" dirty="0">
                <a:solidFill>
                  <a:srgbClr val="343B3C"/>
                </a:solidFill>
                <a:latin typeface="Calibri Light"/>
                <a:cs typeface="Calibri Light"/>
              </a:rPr>
              <a:t> </a:t>
            </a:r>
            <a:r>
              <a:rPr sz="1000" b="0" dirty="0">
                <a:solidFill>
                  <a:srgbClr val="343B3C"/>
                </a:solidFill>
                <a:latin typeface="Calibri Light"/>
                <a:cs typeface="Calibri Light"/>
              </a:rPr>
              <a:t>and</a:t>
            </a:r>
            <a:r>
              <a:rPr sz="1000" b="0" spc="75" dirty="0">
                <a:solidFill>
                  <a:srgbClr val="343B3C"/>
                </a:solidFill>
                <a:latin typeface="Calibri Light"/>
                <a:cs typeface="Calibri Light"/>
              </a:rPr>
              <a:t> </a:t>
            </a:r>
            <a:r>
              <a:rPr sz="1000" b="0" dirty="0">
                <a:solidFill>
                  <a:srgbClr val="343B3C"/>
                </a:solidFill>
                <a:latin typeface="Calibri Light"/>
                <a:cs typeface="Calibri Light"/>
              </a:rPr>
              <a:t>agree</a:t>
            </a:r>
            <a:r>
              <a:rPr sz="1000" b="0" spc="70" dirty="0">
                <a:solidFill>
                  <a:srgbClr val="343B3C"/>
                </a:solidFill>
                <a:latin typeface="Calibri Light"/>
                <a:cs typeface="Calibri Light"/>
              </a:rPr>
              <a:t> </a:t>
            </a:r>
            <a:r>
              <a:rPr sz="1000" b="0" dirty="0">
                <a:solidFill>
                  <a:srgbClr val="343B3C"/>
                </a:solidFill>
                <a:latin typeface="Calibri Light"/>
                <a:cs typeface="Calibri Light"/>
              </a:rPr>
              <a:t>to</a:t>
            </a:r>
            <a:r>
              <a:rPr sz="1000" b="0" spc="75" dirty="0">
                <a:solidFill>
                  <a:srgbClr val="343B3C"/>
                </a:solidFill>
                <a:latin typeface="Calibri Light"/>
                <a:cs typeface="Calibri Light"/>
              </a:rPr>
              <a:t> </a:t>
            </a:r>
            <a:r>
              <a:rPr sz="1000" b="0" dirty="0">
                <a:solidFill>
                  <a:srgbClr val="343B3C"/>
                </a:solidFill>
                <a:latin typeface="Calibri Light"/>
                <a:cs typeface="Calibri Light"/>
              </a:rPr>
              <a:t>be</a:t>
            </a:r>
            <a:r>
              <a:rPr sz="1000" b="0" spc="75" dirty="0">
                <a:solidFill>
                  <a:srgbClr val="343B3C"/>
                </a:solidFill>
                <a:latin typeface="Calibri Light"/>
                <a:cs typeface="Calibri Light"/>
              </a:rPr>
              <a:t> </a:t>
            </a:r>
            <a:r>
              <a:rPr sz="1000" b="0" dirty="0">
                <a:solidFill>
                  <a:srgbClr val="343B3C"/>
                </a:solidFill>
                <a:latin typeface="Calibri Light"/>
                <a:cs typeface="Calibri Light"/>
              </a:rPr>
              <a:t>bound</a:t>
            </a:r>
            <a:r>
              <a:rPr sz="1000" b="0" spc="70" dirty="0">
                <a:solidFill>
                  <a:srgbClr val="343B3C"/>
                </a:solidFill>
                <a:latin typeface="Calibri Light"/>
                <a:cs typeface="Calibri Light"/>
              </a:rPr>
              <a:t> </a:t>
            </a:r>
            <a:r>
              <a:rPr sz="1000" b="0" dirty="0">
                <a:solidFill>
                  <a:srgbClr val="343B3C"/>
                </a:solidFill>
                <a:latin typeface="Calibri Light"/>
                <a:cs typeface="Calibri Light"/>
              </a:rPr>
              <a:t>by</a:t>
            </a:r>
            <a:r>
              <a:rPr sz="1000" b="0" spc="75" dirty="0">
                <a:solidFill>
                  <a:srgbClr val="343B3C"/>
                </a:solidFill>
                <a:latin typeface="Calibri Light"/>
                <a:cs typeface="Calibri Light"/>
              </a:rPr>
              <a:t> </a:t>
            </a:r>
            <a:r>
              <a:rPr sz="1000" b="0" dirty="0">
                <a:solidFill>
                  <a:srgbClr val="343B3C"/>
                </a:solidFill>
                <a:latin typeface="Calibri Light"/>
                <a:cs typeface="Calibri Light"/>
              </a:rPr>
              <a:t>the</a:t>
            </a:r>
            <a:r>
              <a:rPr sz="1000" b="0" spc="75" dirty="0">
                <a:solidFill>
                  <a:srgbClr val="343B3C"/>
                </a:solidFill>
                <a:latin typeface="Calibri Light"/>
                <a:cs typeface="Calibri Light"/>
              </a:rPr>
              <a:t> </a:t>
            </a:r>
            <a:r>
              <a:rPr sz="1000" b="0" dirty="0">
                <a:solidFill>
                  <a:srgbClr val="343B3C"/>
                </a:solidFill>
                <a:latin typeface="Calibri Light"/>
                <a:cs typeface="Calibri Light"/>
              </a:rPr>
              <a:t>following:</a:t>
            </a:r>
            <a:r>
              <a:rPr sz="1000" b="0" spc="70" dirty="0">
                <a:solidFill>
                  <a:srgbClr val="343B3C"/>
                </a:solidFill>
                <a:latin typeface="Calibri Light"/>
                <a:cs typeface="Calibri Light"/>
              </a:rPr>
              <a:t> </a:t>
            </a:r>
            <a:r>
              <a:rPr sz="1000" b="0" dirty="0">
                <a:solidFill>
                  <a:srgbClr val="343B3C"/>
                </a:solidFill>
                <a:latin typeface="Calibri Light"/>
                <a:cs typeface="Calibri Light"/>
              </a:rPr>
              <a:t>No</a:t>
            </a:r>
            <a:r>
              <a:rPr sz="1000" b="0" spc="75" dirty="0">
                <a:solidFill>
                  <a:srgbClr val="343B3C"/>
                </a:solidFill>
                <a:latin typeface="Calibri Light"/>
                <a:cs typeface="Calibri Light"/>
              </a:rPr>
              <a:t> </a:t>
            </a:r>
            <a:r>
              <a:rPr sz="1000" b="0" dirty="0">
                <a:solidFill>
                  <a:srgbClr val="343B3C"/>
                </a:solidFill>
                <a:latin typeface="Calibri Light"/>
                <a:cs typeface="Calibri Light"/>
              </a:rPr>
              <a:t>part</a:t>
            </a:r>
            <a:r>
              <a:rPr sz="1000" b="0" spc="75" dirty="0">
                <a:solidFill>
                  <a:srgbClr val="343B3C"/>
                </a:solidFill>
                <a:latin typeface="Calibri Light"/>
                <a:cs typeface="Calibri Light"/>
              </a:rPr>
              <a:t> </a:t>
            </a:r>
            <a:r>
              <a:rPr sz="1000" b="0" dirty="0">
                <a:solidFill>
                  <a:srgbClr val="343B3C"/>
                </a:solidFill>
                <a:latin typeface="Calibri Light"/>
                <a:cs typeface="Calibri Light"/>
              </a:rPr>
              <a:t>of</a:t>
            </a:r>
            <a:r>
              <a:rPr sz="1000" b="0" spc="75" dirty="0">
                <a:solidFill>
                  <a:srgbClr val="343B3C"/>
                </a:solidFill>
                <a:latin typeface="Calibri Light"/>
                <a:cs typeface="Calibri Light"/>
              </a:rPr>
              <a:t> </a:t>
            </a:r>
            <a:r>
              <a:rPr sz="1000" b="0" dirty="0">
                <a:solidFill>
                  <a:srgbClr val="343B3C"/>
                </a:solidFill>
                <a:latin typeface="Calibri Light"/>
                <a:cs typeface="Calibri Light"/>
              </a:rPr>
              <a:t>this</a:t>
            </a:r>
            <a:r>
              <a:rPr sz="1000" b="0" spc="70" dirty="0">
                <a:solidFill>
                  <a:srgbClr val="343B3C"/>
                </a:solidFill>
                <a:latin typeface="Calibri Light"/>
                <a:cs typeface="Calibri Light"/>
              </a:rPr>
              <a:t> </a:t>
            </a:r>
            <a:r>
              <a:rPr sz="1000" b="0" dirty="0">
                <a:solidFill>
                  <a:srgbClr val="343B3C"/>
                </a:solidFill>
                <a:latin typeface="Calibri Light"/>
                <a:cs typeface="Calibri Light"/>
              </a:rPr>
              <a:t>document</a:t>
            </a:r>
            <a:r>
              <a:rPr sz="1000" b="0" spc="75" dirty="0">
                <a:solidFill>
                  <a:srgbClr val="343B3C"/>
                </a:solidFill>
                <a:latin typeface="Calibri Light"/>
                <a:cs typeface="Calibri Light"/>
              </a:rPr>
              <a:t> </a:t>
            </a:r>
            <a:r>
              <a:rPr sz="1000" b="0" dirty="0">
                <a:solidFill>
                  <a:srgbClr val="343B3C"/>
                </a:solidFill>
                <a:latin typeface="Calibri Light"/>
                <a:cs typeface="Calibri Light"/>
              </a:rPr>
              <a:t>may</a:t>
            </a:r>
            <a:r>
              <a:rPr sz="1000" b="0" spc="75" dirty="0">
                <a:solidFill>
                  <a:srgbClr val="343B3C"/>
                </a:solidFill>
                <a:latin typeface="Calibri Light"/>
                <a:cs typeface="Calibri Light"/>
              </a:rPr>
              <a:t> </a:t>
            </a:r>
            <a:r>
              <a:rPr sz="1000" b="0" dirty="0">
                <a:solidFill>
                  <a:srgbClr val="343B3C"/>
                </a:solidFill>
                <a:latin typeface="Calibri Light"/>
                <a:cs typeface="Calibri Light"/>
              </a:rPr>
              <a:t>be</a:t>
            </a:r>
            <a:r>
              <a:rPr sz="1000" b="0" spc="70" dirty="0">
                <a:solidFill>
                  <a:srgbClr val="343B3C"/>
                </a:solidFill>
                <a:latin typeface="Calibri Light"/>
                <a:cs typeface="Calibri Light"/>
              </a:rPr>
              <a:t> </a:t>
            </a:r>
            <a:r>
              <a:rPr sz="1000" b="0" dirty="0">
                <a:solidFill>
                  <a:srgbClr val="343B3C"/>
                </a:solidFill>
                <a:latin typeface="Calibri Light"/>
                <a:cs typeface="Calibri Light"/>
              </a:rPr>
              <a:t>reproduced</a:t>
            </a:r>
            <a:r>
              <a:rPr sz="1000" b="0" spc="75" dirty="0">
                <a:solidFill>
                  <a:srgbClr val="343B3C"/>
                </a:solidFill>
                <a:latin typeface="Calibri Light"/>
                <a:cs typeface="Calibri Light"/>
              </a:rPr>
              <a:t> </a:t>
            </a:r>
            <a:r>
              <a:rPr sz="1000" b="0" dirty="0">
                <a:solidFill>
                  <a:srgbClr val="343B3C"/>
                </a:solidFill>
                <a:latin typeface="Calibri Light"/>
                <a:cs typeface="Calibri Light"/>
              </a:rPr>
              <a:t>in</a:t>
            </a:r>
            <a:r>
              <a:rPr sz="1000" b="0" spc="75" dirty="0">
                <a:solidFill>
                  <a:srgbClr val="343B3C"/>
                </a:solidFill>
                <a:latin typeface="Calibri Light"/>
                <a:cs typeface="Calibri Light"/>
              </a:rPr>
              <a:t> </a:t>
            </a:r>
            <a:r>
              <a:rPr sz="1000" b="0" dirty="0">
                <a:solidFill>
                  <a:srgbClr val="343B3C"/>
                </a:solidFill>
                <a:latin typeface="Calibri Light"/>
                <a:cs typeface="Calibri Light"/>
              </a:rPr>
              <a:t>any</a:t>
            </a:r>
            <a:r>
              <a:rPr sz="1000" b="0" spc="70" dirty="0">
                <a:solidFill>
                  <a:srgbClr val="343B3C"/>
                </a:solidFill>
                <a:latin typeface="Calibri Light"/>
                <a:cs typeface="Calibri Light"/>
              </a:rPr>
              <a:t> </a:t>
            </a:r>
            <a:r>
              <a:rPr sz="1000" b="0" dirty="0">
                <a:solidFill>
                  <a:srgbClr val="343B3C"/>
                </a:solidFill>
                <a:latin typeface="Calibri Light"/>
                <a:cs typeface="Calibri Light"/>
              </a:rPr>
              <a:t>manner</a:t>
            </a:r>
            <a:r>
              <a:rPr sz="1000" b="0" spc="75" dirty="0">
                <a:solidFill>
                  <a:srgbClr val="343B3C"/>
                </a:solidFill>
                <a:latin typeface="Calibri Light"/>
                <a:cs typeface="Calibri Light"/>
              </a:rPr>
              <a:t> </a:t>
            </a:r>
            <a:r>
              <a:rPr sz="1000" b="0" dirty="0">
                <a:solidFill>
                  <a:srgbClr val="343B3C"/>
                </a:solidFill>
                <a:latin typeface="Calibri Light"/>
                <a:cs typeface="Calibri Light"/>
              </a:rPr>
              <a:t>without</a:t>
            </a:r>
            <a:r>
              <a:rPr sz="1000" b="0" spc="75" dirty="0">
                <a:solidFill>
                  <a:srgbClr val="343B3C"/>
                </a:solidFill>
                <a:latin typeface="Calibri Light"/>
                <a:cs typeface="Calibri Light"/>
              </a:rPr>
              <a:t> </a:t>
            </a:r>
            <a:r>
              <a:rPr sz="1000" b="0" dirty="0">
                <a:solidFill>
                  <a:srgbClr val="343B3C"/>
                </a:solidFill>
                <a:latin typeface="Calibri Light"/>
                <a:cs typeface="Calibri Light"/>
              </a:rPr>
              <a:t>the</a:t>
            </a:r>
            <a:r>
              <a:rPr sz="1000" b="0" spc="75" dirty="0">
                <a:solidFill>
                  <a:srgbClr val="343B3C"/>
                </a:solidFill>
                <a:latin typeface="Calibri Light"/>
                <a:cs typeface="Calibri Light"/>
              </a:rPr>
              <a:t> </a:t>
            </a:r>
            <a:r>
              <a:rPr sz="1000" b="0" spc="-10" dirty="0">
                <a:solidFill>
                  <a:srgbClr val="343B3C"/>
                </a:solidFill>
                <a:latin typeface="Calibri Light"/>
                <a:cs typeface="Calibri Light"/>
              </a:rPr>
              <a:t>prior written</a:t>
            </a:r>
            <a:r>
              <a:rPr sz="1000" b="0" spc="-35" dirty="0">
                <a:solidFill>
                  <a:srgbClr val="343B3C"/>
                </a:solidFill>
                <a:latin typeface="Calibri Light"/>
                <a:cs typeface="Calibri Light"/>
              </a:rPr>
              <a:t> </a:t>
            </a:r>
            <a:r>
              <a:rPr sz="1000" b="0" dirty="0">
                <a:solidFill>
                  <a:srgbClr val="343B3C"/>
                </a:solidFill>
                <a:latin typeface="Calibri Light"/>
                <a:cs typeface="Calibri Light"/>
              </a:rPr>
              <a:t>permission</a:t>
            </a:r>
            <a:r>
              <a:rPr sz="1000" b="0" spc="-3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30" dirty="0">
                <a:solidFill>
                  <a:srgbClr val="343B3C"/>
                </a:solidFill>
                <a:latin typeface="Calibri Light"/>
                <a:cs typeface="Calibri Light"/>
              </a:rPr>
              <a:t> </a:t>
            </a:r>
            <a:r>
              <a:rPr sz="1000" b="0" dirty="0">
                <a:solidFill>
                  <a:srgbClr val="343B3C"/>
                </a:solidFill>
                <a:latin typeface="Calibri Light"/>
                <a:cs typeface="Calibri Light"/>
              </a:rPr>
              <a:t>This</a:t>
            </a:r>
            <a:r>
              <a:rPr sz="1000" b="0" spc="-35"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3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30" dirty="0">
                <a:solidFill>
                  <a:srgbClr val="343B3C"/>
                </a:solidFill>
                <a:latin typeface="Calibri Light"/>
                <a:cs typeface="Calibri Light"/>
              </a:rPr>
              <a:t> </a:t>
            </a:r>
            <a:r>
              <a:rPr sz="1000" b="0" dirty="0">
                <a:solidFill>
                  <a:srgbClr val="343B3C"/>
                </a:solidFill>
                <a:latin typeface="Calibri Light"/>
                <a:cs typeface="Calibri Light"/>
              </a:rPr>
              <a:t>does</a:t>
            </a:r>
            <a:r>
              <a:rPr sz="1000" b="0" spc="-35" dirty="0">
                <a:solidFill>
                  <a:srgbClr val="343B3C"/>
                </a:solidFill>
                <a:latin typeface="Calibri Light"/>
                <a:cs typeface="Calibri Light"/>
              </a:rPr>
              <a:t> </a:t>
            </a:r>
            <a:r>
              <a:rPr sz="1000" b="0" dirty="0">
                <a:solidFill>
                  <a:srgbClr val="343B3C"/>
                </a:solidFill>
                <a:latin typeface="Calibri Light"/>
                <a:cs typeface="Calibri Light"/>
              </a:rPr>
              <a:t>not</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constitute</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form</a:t>
            </a:r>
            <a:r>
              <a:rPr sz="1000" b="0" spc="-30" dirty="0">
                <a:solidFill>
                  <a:srgbClr val="343B3C"/>
                </a:solidFill>
                <a:latin typeface="Calibri Light"/>
                <a:cs typeface="Calibri Light"/>
              </a:rPr>
              <a:t> </a:t>
            </a:r>
            <a:r>
              <a:rPr sz="1000" b="0" dirty="0">
                <a:solidFill>
                  <a:srgbClr val="343B3C"/>
                </a:solidFill>
                <a:latin typeface="Calibri Light"/>
                <a:cs typeface="Calibri Light"/>
              </a:rPr>
              <a:t>part</a:t>
            </a:r>
            <a:r>
              <a:rPr sz="1000" b="0" spc="-3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spc="-20" dirty="0">
                <a:solidFill>
                  <a:srgbClr val="343B3C"/>
                </a:solidFill>
                <a:latin typeface="Calibri Light"/>
                <a:cs typeface="Calibri Light"/>
              </a:rPr>
              <a:t>offer</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invitation</a:t>
            </a:r>
            <a:r>
              <a:rPr sz="1000" b="0" spc="-35" dirty="0">
                <a:solidFill>
                  <a:srgbClr val="343B3C"/>
                </a:solidFill>
                <a:latin typeface="Calibri Light"/>
                <a:cs typeface="Calibri Light"/>
              </a:rPr>
              <a:t> </a:t>
            </a:r>
            <a:r>
              <a:rPr sz="1000" b="0" dirty="0">
                <a:solidFill>
                  <a:srgbClr val="343B3C"/>
                </a:solidFill>
                <a:latin typeface="Calibri Light"/>
                <a:cs typeface="Calibri Light"/>
              </a:rPr>
              <a:t>to</a:t>
            </a:r>
            <a:r>
              <a:rPr sz="1000" b="0" spc="-30" dirty="0">
                <a:solidFill>
                  <a:srgbClr val="343B3C"/>
                </a:solidFill>
                <a:latin typeface="Calibri Light"/>
                <a:cs typeface="Calibri Light"/>
              </a:rPr>
              <a:t> </a:t>
            </a:r>
            <a:r>
              <a:rPr sz="1000" b="0" dirty="0">
                <a:solidFill>
                  <a:srgbClr val="343B3C"/>
                </a:solidFill>
                <a:latin typeface="Calibri Light"/>
                <a:cs typeface="Calibri Light"/>
              </a:rPr>
              <a:t>sell</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30" dirty="0">
                <a:solidFill>
                  <a:srgbClr val="343B3C"/>
                </a:solidFill>
                <a:latin typeface="Calibri Light"/>
                <a:cs typeface="Calibri Light"/>
              </a:rPr>
              <a:t> </a:t>
            </a:r>
            <a:r>
              <a:rPr sz="1000" b="0" dirty="0">
                <a:solidFill>
                  <a:srgbClr val="343B3C"/>
                </a:solidFill>
                <a:latin typeface="Calibri Light"/>
                <a:cs typeface="Calibri Light"/>
              </a:rPr>
              <a:t>issue,</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any</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solicitation</a:t>
            </a:r>
            <a:r>
              <a:rPr sz="1000" b="0" spc="-35" dirty="0">
                <a:solidFill>
                  <a:srgbClr val="343B3C"/>
                </a:solidFill>
                <a:latin typeface="Calibri Light"/>
                <a:cs typeface="Calibri Light"/>
              </a:rPr>
              <a:t> </a:t>
            </a:r>
            <a:r>
              <a:rPr sz="1000" b="0" spc="-25" dirty="0">
                <a:solidFill>
                  <a:srgbClr val="343B3C"/>
                </a:solidFill>
                <a:latin typeface="Calibri Light"/>
                <a:cs typeface="Calibri Light"/>
              </a:rPr>
              <a:t>of </a:t>
            </a:r>
            <a:r>
              <a:rPr sz="1000" b="0" dirty="0">
                <a:solidFill>
                  <a:srgbClr val="343B3C"/>
                </a:solidFill>
                <a:latin typeface="Calibri Light"/>
                <a:cs typeface="Calibri Light"/>
              </a:rPr>
              <a:t>any</a:t>
            </a:r>
            <a:r>
              <a:rPr sz="1000" b="0" spc="-50" dirty="0">
                <a:solidFill>
                  <a:srgbClr val="343B3C"/>
                </a:solidFill>
                <a:latin typeface="Calibri Light"/>
                <a:cs typeface="Calibri Light"/>
              </a:rPr>
              <a:t> </a:t>
            </a:r>
            <a:r>
              <a:rPr sz="1000" b="0" spc="-20" dirty="0">
                <a:solidFill>
                  <a:srgbClr val="343B3C"/>
                </a:solidFill>
                <a:latin typeface="Calibri Light"/>
                <a:cs typeface="Calibri Light"/>
              </a:rPr>
              <a:t>offer</a:t>
            </a:r>
            <a:r>
              <a:rPr sz="1000" b="0" spc="-35" dirty="0">
                <a:solidFill>
                  <a:srgbClr val="343B3C"/>
                </a:solidFill>
                <a:latin typeface="Calibri Light"/>
                <a:cs typeface="Calibri Light"/>
              </a:rPr>
              <a:t> </a:t>
            </a:r>
            <a:r>
              <a:rPr sz="1000" b="0" dirty="0">
                <a:solidFill>
                  <a:srgbClr val="343B3C"/>
                </a:solidFill>
                <a:latin typeface="Calibri Light"/>
                <a:cs typeface="Calibri Light"/>
              </a:rPr>
              <a:t>to</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purchase</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dirty="0">
                <a:solidFill>
                  <a:srgbClr val="343B3C"/>
                </a:solidFill>
                <a:latin typeface="Calibri Light"/>
                <a:cs typeface="Calibri Light"/>
              </a:rPr>
              <a:t>subscribe</a:t>
            </a:r>
            <a:r>
              <a:rPr sz="1000" b="0" spc="-30" dirty="0">
                <a:solidFill>
                  <a:srgbClr val="343B3C"/>
                </a:solidFill>
                <a:latin typeface="Calibri Light"/>
                <a:cs typeface="Calibri Light"/>
              </a:rPr>
              <a:t> </a:t>
            </a:r>
            <a:r>
              <a:rPr sz="1000" b="0" spc="-40" dirty="0">
                <a:solidFill>
                  <a:srgbClr val="343B3C"/>
                </a:solidFill>
                <a:latin typeface="Calibri Light"/>
                <a:cs typeface="Calibri Light"/>
              </a:rPr>
              <a:t>for,</a:t>
            </a:r>
            <a:r>
              <a:rPr sz="1000" b="0" spc="-20" dirty="0">
                <a:solidFill>
                  <a:srgbClr val="343B3C"/>
                </a:solidFill>
                <a:latin typeface="Calibri Light"/>
                <a:cs typeface="Calibri Light"/>
              </a:rPr>
              <a:t> </a:t>
            </a:r>
            <a:r>
              <a:rPr sz="1000" b="0" dirty="0">
                <a:solidFill>
                  <a:srgbClr val="343B3C"/>
                </a:solidFill>
                <a:latin typeface="Calibri Light"/>
                <a:cs typeface="Calibri Light"/>
              </a:rPr>
              <a:t>any</a:t>
            </a:r>
            <a:r>
              <a:rPr sz="1000" b="0" spc="-30" dirty="0">
                <a:solidFill>
                  <a:srgbClr val="343B3C"/>
                </a:solidFill>
                <a:latin typeface="Calibri Light"/>
                <a:cs typeface="Calibri Light"/>
              </a:rPr>
              <a:t> </a:t>
            </a:r>
            <a:r>
              <a:rPr sz="1000" b="0" dirty="0">
                <a:solidFill>
                  <a:srgbClr val="343B3C"/>
                </a:solidFill>
                <a:latin typeface="Calibri Light"/>
                <a:cs typeface="Calibri Light"/>
              </a:rPr>
              <a:t>shares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dirty="0">
                <a:solidFill>
                  <a:srgbClr val="343B3C"/>
                </a:solidFill>
                <a:latin typeface="Calibri Light"/>
                <a:cs typeface="Calibri Light"/>
              </a:rPr>
              <a:t>other</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securities</a:t>
            </a:r>
            <a:r>
              <a:rPr sz="1000" b="0" spc="-3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30" dirty="0">
                <a:solidFill>
                  <a:srgbClr val="343B3C"/>
                </a:solidFill>
                <a:latin typeface="Calibri Light"/>
                <a:cs typeface="Calibri Light"/>
              </a:rPr>
              <a:t> </a:t>
            </a:r>
            <a:r>
              <a:rPr sz="1000" b="0" dirty="0">
                <a:solidFill>
                  <a:srgbClr val="343B3C"/>
                </a:solidFill>
                <a:latin typeface="Calibri Light"/>
                <a:cs typeface="Calibri Light"/>
              </a:rPr>
              <a:t>whose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portfolio</a:t>
            </a:r>
            <a:r>
              <a:rPr sz="1000" b="0" spc="-30" dirty="0">
                <a:solidFill>
                  <a:srgbClr val="343B3C"/>
                </a:solidFill>
                <a:latin typeface="Calibri Light"/>
                <a:cs typeface="Calibri Light"/>
              </a:rPr>
              <a:t> </a:t>
            </a:r>
            <a:r>
              <a:rPr sz="1000" b="0" dirty="0">
                <a:solidFill>
                  <a:srgbClr val="343B3C"/>
                </a:solidFill>
                <a:latin typeface="Calibri Light"/>
                <a:cs typeface="Calibri Light"/>
              </a:rPr>
              <a:t>is</a:t>
            </a:r>
            <a:r>
              <a:rPr sz="1000" b="0" spc="-30" dirty="0">
                <a:solidFill>
                  <a:srgbClr val="343B3C"/>
                </a:solidFill>
                <a:latin typeface="Calibri Light"/>
                <a:cs typeface="Calibri Light"/>
              </a:rPr>
              <a:t> </a:t>
            </a:r>
            <a:r>
              <a:rPr sz="1000" b="0" dirty="0">
                <a:solidFill>
                  <a:srgbClr val="343B3C"/>
                </a:solidFill>
                <a:latin typeface="Calibri Light"/>
                <a:cs typeface="Calibri Light"/>
              </a:rPr>
              <a:t>managed</a:t>
            </a:r>
            <a:r>
              <a:rPr sz="1000" b="0" spc="-35" dirty="0">
                <a:solidFill>
                  <a:srgbClr val="343B3C"/>
                </a:solidFill>
                <a:latin typeface="Calibri Light"/>
                <a:cs typeface="Calibri Light"/>
              </a:rPr>
              <a:t> </a:t>
            </a:r>
            <a:r>
              <a:rPr sz="1000" b="0" dirty="0">
                <a:solidFill>
                  <a:srgbClr val="343B3C"/>
                </a:solidFill>
                <a:latin typeface="Calibri Light"/>
                <a:cs typeface="Calibri Light"/>
              </a:rPr>
              <a:t>by</a:t>
            </a:r>
            <a:r>
              <a:rPr sz="1000" b="0" spc="-30"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securities</a:t>
            </a:r>
            <a:r>
              <a:rPr sz="1000" b="0" spc="-30" dirty="0">
                <a:solidFill>
                  <a:srgbClr val="343B3C"/>
                </a:solidFill>
                <a:latin typeface="Calibri Light"/>
                <a:cs typeface="Calibri Light"/>
              </a:rPr>
              <a:t> </a:t>
            </a:r>
            <a:r>
              <a:rPr sz="1000" b="0" dirty="0">
                <a:solidFill>
                  <a:srgbClr val="343B3C"/>
                </a:solidFill>
                <a:latin typeface="Calibri Light"/>
                <a:cs typeface="Calibri Light"/>
              </a:rPr>
              <a:t>of</a:t>
            </a:r>
            <a:r>
              <a:rPr sz="1000" b="0" spc="-35" dirty="0">
                <a:solidFill>
                  <a:srgbClr val="343B3C"/>
                </a:solidFill>
                <a:latin typeface="Calibri Light"/>
                <a:cs typeface="Calibri Light"/>
              </a:rPr>
              <a:t> </a:t>
            </a:r>
            <a:r>
              <a:rPr sz="1000" b="0" spc="-25" dirty="0">
                <a:solidFill>
                  <a:srgbClr val="343B3C"/>
                </a:solidFill>
                <a:latin typeface="Calibri Light"/>
                <a:cs typeface="Calibri Light"/>
              </a:rPr>
              <a:t>any </a:t>
            </a:r>
            <a:r>
              <a:rPr sz="1000" b="0" dirty="0">
                <a:solidFill>
                  <a:srgbClr val="343B3C"/>
                </a:solidFill>
                <a:latin typeface="Calibri Light"/>
                <a:cs typeface="Calibri Light"/>
              </a:rPr>
              <a:t>other</a:t>
            </a:r>
            <a:r>
              <a:rPr sz="1000" b="0" spc="-20" dirty="0">
                <a:solidFill>
                  <a:srgbClr val="343B3C"/>
                </a:solidFill>
                <a:latin typeface="Calibri Light"/>
                <a:cs typeface="Calibri Light"/>
              </a:rPr>
              <a:t> </a:t>
            </a:r>
            <a:r>
              <a:rPr sz="1000" b="0" dirty="0">
                <a:solidFill>
                  <a:srgbClr val="343B3C"/>
                </a:solidFill>
                <a:latin typeface="Calibri Light"/>
                <a:cs typeface="Calibri Light"/>
              </a:rPr>
              <a:t>entity</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(together,</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“Securities”).</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Securities</a:t>
            </a:r>
            <a:r>
              <a:rPr sz="1000" b="0" spc="-25" dirty="0">
                <a:solidFill>
                  <a:srgbClr val="343B3C"/>
                </a:solidFill>
                <a:latin typeface="Calibri Light"/>
                <a:cs typeface="Calibri Light"/>
              </a:rPr>
              <a:t> </a:t>
            </a:r>
            <a:r>
              <a:rPr sz="1000" b="0" dirty="0">
                <a:solidFill>
                  <a:srgbClr val="343B3C"/>
                </a:solidFill>
                <a:latin typeface="Calibri Light"/>
                <a:cs typeface="Calibri Light"/>
              </a:rPr>
              <a:t>described</a:t>
            </a:r>
            <a:r>
              <a:rPr sz="1000" b="0" spc="-20"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this</a:t>
            </a:r>
            <a:r>
              <a:rPr sz="1000" b="0" spc="-25"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20" dirty="0">
                <a:solidFill>
                  <a:srgbClr val="343B3C"/>
                </a:solidFill>
                <a:latin typeface="Calibri Light"/>
                <a:cs typeface="Calibri Light"/>
              </a:rPr>
              <a:t> </a:t>
            </a:r>
            <a:r>
              <a:rPr sz="1000" b="0" dirty="0">
                <a:solidFill>
                  <a:srgbClr val="343B3C"/>
                </a:solidFill>
                <a:latin typeface="Calibri Light"/>
                <a:cs typeface="Calibri Light"/>
              </a:rPr>
              <a:t>report</a:t>
            </a:r>
            <a:r>
              <a:rPr sz="1000" b="0" spc="-15" dirty="0">
                <a:solidFill>
                  <a:srgbClr val="343B3C"/>
                </a:solidFill>
                <a:latin typeface="Calibri Light"/>
                <a:cs typeface="Calibri Light"/>
              </a:rPr>
              <a:t> </a:t>
            </a:r>
            <a:r>
              <a:rPr sz="1000" b="0" dirty="0">
                <a:solidFill>
                  <a:srgbClr val="343B3C"/>
                </a:solidFill>
                <a:latin typeface="Calibri Light"/>
                <a:cs typeface="Calibri Light"/>
              </a:rPr>
              <a:t>may</a:t>
            </a:r>
            <a:r>
              <a:rPr sz="1000" b="0" spc="-20"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20" dirty="0">
                <a:solidFill>
                  <a:srgbClr val="343B3C"/>
                </a:solidFill>
                <a:latin typeface="Calibri Light"/>
                <a:cs typeface="Calibri Light"/>
              </a:rPr>
              <a:t> </a:t>
            </a:r>
            <a:r>
              <a:rPr sz="1000" b="0" dirty="0">
                <a:solidFill>
                  <a:srgbClr val="343B3C"/>
                </a:solidFill>
                <a:latin typeface="Calibri Light"/>
                <a:cs typeface="Calibri Light"/>
              </a:rPr>
              <a:t>eligible</a:t>
            </a:r>
            <a:r>
              <a:rPr sz="1000" b="0" spc="-20" dirty="0">
                <a:solidFill>
                  <a:srgbClr val="343B3C"/>
                </a:solidFill>
                <a:latin typeface="Calibri Light"/>
                <a:cs typeface="Calibri Light"/>
              </a:rPr>
              <a:t> </a:t>
            </a:r>
            <a:r>
              <a:rPr sz="1000" b="0" dirty="0">
                <a:solidFill>
                  <a:srgbClr val="343B3C"/>
                </a:solidFill>
                <a:latin typeface="Calibri Light"/>
                <a:cs typeface="Calibri Light"/>
              </a:rPr>
              <a:t>for</a:t>
            </a:r>
            <a:r>
              <a:rPr sz="1000" b="0" spc="-20" dirty="0">
                <a:solidFill>
                  <a:srgbClr val="343B3C"/>
                </a:solidFill>
                <a:latin typeface="Calibri Light"/>
                <a:cs typeface="Calibri Light"/>
              </a:rPr>
              <a:t> </a:t>
            </a:r>
            <a:r>
              <a:rPr sz="1000" b="0" dirty="0">
                <a:solidFill>
                  <a:srgbClr val="343B3C"/>
                </a:solidFill>
                <a:latin typeface="Calibri Light"/>
                <a:cs typeface="Calibri Light"/>
              </a:rPr>
              <a:t>sale</a:t>
            </a:r>
            <a:r>
              <a:rPr sz="1000" b="0" spc="-20"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some</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states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countries </a:t>
            </a:r>
            <a:r>
              <a:rPr sz="1000" b="0" dirty="0">
                <a:solidFill>
                  <a:srgbClr val="343B3C"/>
                </a:solidFill>
                <a:latin typeface="Calibri Light"/>
                <a:cs typeface="Calibri Light"/>
              </a:rPr>
              <a:t>and</a:t>
            </a:r>
            <a:r>
              <a:rPr sz="1000" b="0" spc="15" dirty="0">
                <a:solidFill>
                  <a:srgbClr val="343B3C"/>
                </a:solidFill>
                <a:latin typeface="Calibri Light"/>
                <a:cs typeface="Calibri Light"/>
              </a:rPr>
              <a:t> </a:t>
            </a:r>
            <a:r>
              <a:rPr sz="1000" b="0" dirty="0">
                <a:solidFill>
                  <a:srgbClr val="343B3C"/>
                </a:solidFill>
                <a:latin typeface="Calibri Light"/>
                <a:cs typeface="Calibri Light"/>
              </a:rPr>
              <a:t>may</a:t>
            </a:r>
            <a:r>
              <a:rPr sz="1000" b="0" spc="15"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15" dirty="0">
                <a:solidFill>
                  <a:srgbClr val="343B3C"/>
                </a:solidFill>
                <a:latin typeface="Calibri Light"/>
                <a:cs typeface="Calibri Light"/>
              </a:rPr>
              <a:t> </a:t>
            </a:r>
            <a:r>
              <a:rPr sz="1000" b="0" dirty="0">
                <a:solidFill>
                  <a:srgbClr val="343B3C"/>
                </a:solidFill>
                <a:latin typeface="Calibri Light"/>
                <a:cs typeface="Calibri Light"/>
              </a:rPr>
              <a:t>suitable</a:t>
            </a:r>
            <a:r>
              <a:rPr sz="1000" b="0" spc="15" dirty="0">
                <a:solidFill>
                  <a:srgbClr val="343B3C"/>
                </a:solidFill>
                <a:latin typeface="Calibri Light"/>
                <a:cs typeface="Calibri Light"/>
              </a:rPr>
              <a:t> </a:t>
            </a:r>
            <a:r>
              <a:rPr sz="1000" b="0" dirty="0">
                <a:solidFill>
                  <a:srgbClr val="343B3C"/>
                </a:solidFill>
                <a:latin typeface="Calibri Light"/>
                <a:cs typeface="Calibri Light"/>
              </a:rPr>
              <a:t>for</a:t>
            </a:r>
            <a:r>
              <a:rPr sz="1000" b="0" spc="15" dirty="0">
                <a:solidFill>
                  <a:srgbClr val="343B3C"/>
                </a:solidFill>
                <a:latin typeface="Calibri Light"/>
                <a:cs typeface="Calibri Light"/>
              </a:rPr>
              <a:t> </a:t>
            </a:r>
            <a:r>
              <a:rPr sz="1000" b="0" dirty="0">
                <a:solidFill>
                  <a:srgbClr val="343B3C"/>
                </a:solidFill>
                <a:latin typeface="Calibri Light"/>
                <a:cs typeface="Calibri Light"/>
              </a:rPr>
              <a:t>all</a:t>
            </a:r>
            <a:r>
              <a:rPr sz="1000" b="0" spc="15" dirty="0">
                <a:solidFill>
                  <a:srgbClr val="343B3C"/>
                </a:solidFill>
                <a:latin typeface="Calibri Light"/>
                <a:cs typeface="Calibri Light"/>
              </a:rPr>
              <a:t> </a:t>
            </a:r>
            <a:r>
              <a:rPr sz="1000" b="0" dirty="0">
                <a:solidFill>
                  <a:srgbClr val="343B3C"/>
                </a:solidFill>
                <a:latin typeface="Calibri Light"/>
                <a:cs typeface="Calibri Light"/>
              </a:rPr>
              <a:t>types</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15" dirty="0">
                <a:solidFill>
                  <a:srgbClr val="343B3C"/>
                </a:solidFill>
                <a:latin typeface="Calibri Light"/>
                <a:cs typeface="Calibri Light"/>
              </a:rPr>
              <a:t> </a:t>
            </a:r>
            <a:r>
              <a:rPr sz="1000" b="0" dirty="0">
                <a:solidFill>
                  <a:srgbClr val="343B3C"/>
                </a:solidFill>
                <a:latin typeface="Calibri Light"/>
                <a:cs typeface="Calibri Light"/>
              </a:rPr>
              <a:t>investors.</a:t>
            </a:r>
            <a:r>
              <a:rPr sz="1000" b="0" spc="15" dirty="0">
                <a:solidFill>
                  <a:srgbClr val="343B3C"/>
                </a:solidFill>
                <a:latin typeface="Calibri Light"/>
                <a:cs typeface="Calibri Light"/>
              </a:rPr>
              <a:t> </a:t>
            </a:r>
            <a:r>
              <a:rPr sz="1000" b="0" dirty="0">
                <a:solidFill>
                  <a:srgbClr val="343B3C"/>
                </a:solidFill>
                <a:latin typeface="Calibri Light"/>
                <a:cs typeface="Calibri Light"/>
              </a:rPr>
              <a:t>Prospective</a:t>
            </a:r>
            <a:r>
              <a:rPr sz="1000" b="0" spc="20" dirty="0">
                <a:solidFill>
                  <a:srgbClr val="343B3C"/>
                </a:solidFill>
                <a:latin typeface="Calibri Light"/>
                <a:cs typeface="Calibri Light"/>
              </a:rPr>
              <a:t> </a:t>
            </a:r>
            <a:r>
              <a:rPr sz="1000" b="0" dirty="0">
                <a:solidFill>
                  <a:srgbClr val="343B3C"/>
                </a:solidFill>
                <a:latin typeface="Calibri Light"/>
                <a:cs typeface="Calibri Light"/>
              </a:rPr>
              <a:t>investors</a:t>
            </a:r>
            <a:r>
              <a:rPr sz="1000" b="0" spc="15" dirty="0">
                <a:solidFill>
                  <a:srgbClr val="343B3C"/>
                </a:solidFill>
                <a:latin typeface="Calibri Light"/>
                <a:cs typeface="Calibri Light"/>
              </a:rPr>
              <a:t> </a:t>
            </a:r>
            <a:r>
              <a:rPr sz="1000" b="0" dirty="0">
                <a:solidFill>
                  <a:srgbClr val="343B3C"/>
                </a:solidFill>
                <a:latin typeface="Calibri Light"/>
                <a:cs typeface="Calibri Light"/>
              </a:rPr>
              <a:t>are</a:t>
            </a:r>
            <a:r>
              <a:rPr sz="1000" b="0" spc="15" dirty="0">
                <a:solidFill>
                  <a:srgbClr val="343B3C"/>
                </a:solidFill>
                <a:latin typeface="Calibri Light"/>
                <a:cs typeface="Calibri Light"/>
              </a:rPr>
              <a:t> </a:t>
            </a:r>
            <a:r>
              <a:rPr sz="1000" b="0" dirty="0">
                <a:solidFill>
                  <a:srgbClr val="343B3C"/>
                </a:solidFill>
                <a:latin typeface="Calibri Light"/>
                <a:cs typeface="Calibri Light"/>
              </a:rPr>
              <a:t>advised</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seek</a:t>
            </a:r>
            <a:r>
              <a:rPr sz="1000" b="0" spc="15" dirty="0">
                <a:solidFill>
                  <a:srgbClr val="343B3C"/>
                </a:solidFill>
                <a:latin typeface="Calibri Light"/>
                <a:cs typeface="Calibri Light"/>
              </a:rPr>
              <a:t> </a:t>
            </a:r>
            <a:r>
              <a:rPr sz="1000" b="0" dirty="0">
                <a:solidFill>
                  <a:srgbClr val="343B3C"/>
                </a:solidFill>
                <a:latin typeface="Calibri Light"/>
                <a:cs typeface="Calibri Light"/>
              </a:rPr>
              <a:t>expert</a:t>
            </a:r>
            <a:r>
              <a:rPr sz="1000" b="0" spc="15" dirty="0">
                <a:solidFill>
                  <a:srgbClr val="343B3C"/>
                </a:solidFill>
                <a:latin typeface="Calibri Light"/>
                <a:cs typeface="Calibri Light"/>
              </a:rPr>
              <a:t> </a:t>
            </a:r>
            <a:r>
              <a:rPr sz="1000" b="0" dirty="0">
                <a:solidFill>
                  <a:srgbClr val="343B3C"/>
                </a:solidFill>
                <a:latin typeface="Calibri Light"/>
                <a:cs typeface="Calibri Light"/>
              </a:rPr>
              <a:t>legal,</a:t>
            </a:r>
            <a:r>
              <a:rPr sz="1000" b="0" spc="15" dirty="0">
                <a:solidFill>
                  <a:srgbClr val="343B3C"/>
                </a:solidFill>
                <a:latin typeface="Calibri Light"/>
                <a:cs typeface="Calibri Light"/>
              </a:rPr>
              <a:t> </a:t>
            </a:r>
            <a:r>
              <a:rPr sz="1000" b="0" dirty="0">
                <a:solidFill>
                  <a:srgbClr val="343B3C"/>
                </a:solidFill>
                <a:latin typeface="Calibri Light"/>
                <a:cs typeface="Calibri Light"/>
              </a:rPr>
              <a:t>financial,</a:t>
            </a:r>
            <a:r>
              <a:rPr sz="1000" b="0" spc="15" dirty="0">
                <a:solidFill>
                  <a:srgbClr val="343B3C"/>
                </a:solidFill>
                <a:latin typeface="Calibri Light"/>
                <a:cs typeface="Calibri Light"/>
              </a:rPr>
              <a:t> </a:t>
            </a:r>
            <a:r>
              <a:rPr sz="1000" b="0" dirty="0">
                <a:solidFill>
                  <a:srgbClr val="343B3C"/>
                </a:solidFill>
                <a:latin typeface="Calibri Light"/>
                <a:cs typeface="Calibri Light"/>
              </a:rPr>
              <a:t>tax</a:t>
            </a:r>
            <a:r>
              <a:rPr sz="1000" b="0" spc="15"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dirty="0">
                <a:solidFill>
                  <a:srgbClr val="343B3C"/>
                </a:solidFill>
                <a:latin typeface="Calibri Light"/>
                <a:cs typeface="Calibri Light"/>
              </a:rPr>
              <a:t>other</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professional advice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before</a:t>
            </a:r>
            <a:r>
              <a:rPr sz="1000" b="0" spc="-35" dirty="0">
                <a:solidFill>
                  <a:srgbClr val="343B3C"/>
                </a:solidFill>
                <a:latin typeface="Calibri Light"/>
                <a:cs typeface="Calibri Light"/>
              </a:rPr>
              <a:t> </a:t>
            </a:r>
            <a:r>
              <a:rPr sz="1000" b="0" dirty="0">
                <a:solidFill>
                  <a:srgbClr val="343B3C"/>
                </a:solidFill>
                <a:latin typeface="Calibri Light"/>
                <a:cs typeface="Calibri Light"/>
              </a:rPr>
              <a:t>making</a:t>
            </a:r>
            <a:r>
              <a:rPr sz="1000" b="0" spc="-35" dirty="0">
                <a:solidFill>
                  <a:srgbClr val="343B3C"/>
                </a:solidFill>
                <a:latin typeface="Calibri Light"/>
                <a:cs typeface="Calibri Light"/>
              </a:rPr>
              <a:t> </a:t>
            </a:r>
            <a:r>
              <a:rPr sz="1000" b="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investment</a:t>
            </a:r>
            <a:r>
              <a:rPr sz="1000" b="0" spc="-35" dirty="0">
                <a:solidFill>
                  <a:srgbClr val="343B3C"/>
                </a:solidFill>
                <a:latin typeface="Calibri Light"/>
                <a:cs typeface="Calibri Light"/>
              </a:rPr>
              <a:t> </a:t>
            </a:r>
            <a:r>
              <a:rPr sz="1000" b="0" dirty="0">
                <a:solidFill>
                  <a:srgbClr val="343B3C"/>
                </a:solidFill>
                <a:latin typeface="Calibri Light"/>
                <a:cs typeface="Calibri Light"/>
              </a:rPr>
              <a:t>decision.</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Securities</a:t>
            </a:r>
            <a:r>
              <a:rPr sz="1000" b="0" spc="-35" dirty="0">
                <a:solidFill>
                  <a:srgbClr val="343B3C"/>
                </a:solidFill>
                <a:latin typeface="Calibri Light"/>
                <a:cs typeface="Calibri Light"/>
              </a:rPr>
              <a:t> </a:t>
            </a:r>
            <a:r>
              <a:rPr sz="1000" b="0" dirty="0">
                <a:solidFill>
                  <a:srgbClr val="343B3C"/>
                </a:solidFill>
                <a:latin typeface="Calibri Light"/>
                <a:cs typeface="Calibri Light"/>
              </a:rPr>
              <a:t>in</a:t>
            </a:r>
            <a:r>
              <a:rPr sz="1000" b="0" spc="-35"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35" dirty="0">
                <a:solidFill>
                  <a:srgbClr val="343B3C"/>
                </a:solidFill>
                <a:latin typeface="Calibri Light"/>
                <a:cs typeface="Calibri Light"/>
              </a:rPr>
              <a:t> </a:t>
            </a:r>
            <a:r>
              <a:rPr sz="1000" b="0" dirty="0">
                <a:solidFill>
                  <a:srgbClr val="343B3C"/>
                </a:solidFill>
                <a:latin typeface="Calibri Light"/>
                <a:cs typeface="Calibri Light"/>
              </a:rPr>
              <a:t>may</a:t>
            </a:r>
            <a:r>
              <a:rPr sz="1000" b="0" spc="-35" dirty="0">
                <a:solidFill>
                  <a:srgbClr val="343B3C"/>
                </a:solidFill>
                <a:latin typeface="Calibri Light"/>
                <a:cs typeface="Calibri Light"/>
              </a:rPr>
              <a:t> </a:t>
            </a:r>
            <a:r>
              <a:rPr sz="1000" b="0" dirty="0">
                <a:solidFill>
                  <a:srgbClr val="343B3C"/>
                </a:solidFill>
                <a:latin typeface="Calibri Light"/>
                <a:cs typeface="Calibri Light"/>
              </a:rPr>
              <a:t>not</a:t>
            </a:r>
            <a:r>
              <a:rPr sz="1000" b="0" spc="-35" dirty="0">
                <a:solidFill>
                  <a:srgbClr val="343B3C"/>
                </a:solidFill>
                <a:latin typeface="Calibri Light"/>
                <a:cs typeface="Calibri Light"/>
              </a:rPr>
              <a:t> </a:t>
            </a:r>
            <a:r>
              <a:rPr sz="1000" b="0" dirty="0">
                <a:solidFill>
                  <a:srgbClr val="343B3C"/>
                </a:solidFill>
                <a:latin typeface="Calibri Light"/>
                <a:cs typeface="Calibri Light"/>
              </a:rPr>
              <a:t>be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offered</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25" dirty="0">
                <a:solidFill>
                  <a:srgbClr val="343B3C"/>
                </a:solidFill>
                <a:latin typeface="Calibri Light"/>
                <a:cs typeface="Calibri Light"/>
              </a:rPr>
              <a:t> </a:t>
            </a:r>
            <a:r>
              <a:rPr sz="1000" b="0" dirty="0">
                <a:solidFill>
                  <a:srgbClr val="343B3C"/>
                </a:solidFill>
                <a:latin typeface="Calibri Light"/>
                <a:cs typeface="Calibri Light"/>
              </a:rPr>
              <a:t>sold</a:t>
            </a:r>
            <a:r>
              <a:rPr sz="1000" b="0" spc="-35" dirty="0">
                <a:solidFill>
                  <a:srgbClr val="343B3C"/>
                </a:solidFill>
                <a:latin typeface="Calibri Light"/>
                <a:cs typeface="Calibri Light"/>
              </a:rPr>
              <a:t> </a:t>
            </a:r>
            <a:r>
              <a:rPr sz="1000" b="0" dirty="0">
                <a:solidFill>
                  <a:srgbClr val="343B3C"/>
                </a:solidFill>
                <a:latin typeface="Calibri Light"/>
                <a:cs typeface="Calibri Light"/>
              </a:rPr>
              <a:t>directly</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30" dirty="0">
                <a:solidFill>
                  <a:srgbClr val="343B3C"/>
                </a:solidFill>
                <a:latin typeface="Calibri Light"/>
                <a:cs typeface="Calibri Light"/>
              </a:rPr>
              <a:t> </a:t>
            </a:r>
            <a:r>
              <a:rPr sz="1000" b="0" dirty="0">
                <a:solidFill>
                  <a:srgbClr val="343B3C"/>
                </a:solidFill>
                <a:latin typeface="Calibri Light"/>
                <a:cs typeface="Calibri Light"/>
              </a:rPr>
              <a:t>indirectly</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into</a:t>
            </a:r>
            <a:r>
              <a:rPr sz="1000" b="0" spc="-35"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dirty="0">
                <a:solidFill>
                  <a:srgbClr val="343B3C"/>
                </a:solidFill>
                <a:latin typeface="Calibri Light"/>
                <a:cs typeface="Calibri Light"/>
              </a:rPr>
              <a:t>United</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States </a:t>
            </a:r>
            <a:r>
              <a:rPr sz="1000" b="0" dirty="0">
                <a:solidFill>
                  <a:srgbClr val="343B3C"/>
                </a:solidFill>
                <a:latin typeface="Calibri Light"/>
                <a:cs typeface="Calibri Light"/>
              </a:rPr>
              <a:t>or</a:t>
            </a:r>
            <a:r>
              <a:rPr sz="1000" b="0" spc="30" dirty="0">
                <a:solidFill>
                  <a:srgbClr val="343B3C"/>
                </a:solidFill>
                <a:latin typeface="Calibri Light"/>
                <a:cs typeface="Calibri Light"/>
              </a:rPr>
              <a:t> </a:t>
            </a:r>
            <a:r>
              <a:rPr sz="1000" b="0" dirty="0">
                <a:solidFill>
                  <a:srgbClr val="343B3C"/>
                </a:solidFill>
                <a:latin typeface="Calibri Light"/>
                <a:cs typeface="Calibri Light"/>
              </a:rPr>
              <a:t>to</a:t>
            </a:r>
            <a:r>
              <a:rPr sz="1000" b="0" spc="30" dirty="0">
                <a:solidFill>
                  <a:srgbClr val="343B3C"/>
                </a:solidFill>
                <a:latin typeface="Calibri Light"/>
                <a:cs typeface="Calibri Light"/>
              </a:rPr>
              <a:t> </a:t>
            </a:r>
            <a:r>
              <a:rPr sz="1000" b="0" dirty="0">
                <a:solidFill>
                  <a:srgbClr val="343B3C"/>
                </a:solidFill>
                <a:latin typeface="Calibri Light"/>
                <a:cs typeface="Calibri Light"/>
              </a:rPr>
              <a:t>U.S.</a:t>
            </a:r>
            <a:r>
              <a:rPr sz="1000" b="0" spc="30" dirty="0">
                <a:solidFill>
                  <a:srgbClr val="343B3C"/>
                </a:solidFill>
                <a:latin typeface="Calibri Light"/>
                <a:cs typeface="Calibri Light"/>
              </a:rPr>
              <a:t> </a:t>
            </a:r>
            <a:r>
              <a:rPr sz="1000" b="0" dirty="0">
                <a:solidFill>
                  <a:srgbClr val="343B3C"/>
                </a:solidFill>
                <a:latin typeface="Calibri Light"/>
                <a:cs typeface="Calibri Light"/>
              </a:rPr>
              <a:t>Persons.</a:t>
            </a:r>
            <a:r>
              <a:rPr sz="1000" b="0" spc="30" dirty="0">
                <a:solidFill>
                  <a:srgbClr val="343B3C"/>
                </a:solidFill>
                <a:latin typeface="Calibri Light"/>
                <a:cs typeface="Calibri Light"/>
              </a:rPr>
              <a:t> </a:t>
            </a:r>
            <a:r>
              <a:rPr sz="1000" b="0" dirty="0">
                <a:solidFill>
                  <a:srgbClr val="343B3C"/>
                </a:solidFill>
                <a:latin typeface="Calibri Light"/>
                <a:cs typeface="Calibri Light"/>
              </a:rPr>
              <a:t>Nor</a:t>
            </a:r>
            <a:r>
              <a:rPr sz="1000" b="0" spc="30" dirty="0">
                <a:solidFill>
                  <a:srgbClr val="343B3C"/>
                </a:solidFill>
                <a:latin typeface="Calibri Light"/>
                <a:cs typeface="Calibri Light"/>
              </a:rPr>
              <a:t> </a:t>
            </a:r>
            <a:r>
              <a:rPr sz="1000" b="0" dirty="0">
                <a:solidFill>
                  <a:srgbClr val="343B3C"/>
                </a:solidFill>
                <a:latin typeface="Calibri Light"/>
                <a:cs typeface="Calibri Light"/>
              </a:rPr>
              <a:t>shall</a:t>
            </a:r>
            <a:r>
              <a:rPr sz="1000" b="0" spc="30" dirty="0">
                <a:solidFill>
                  <a:srgbClr val="343B3C"/>
                </a:solidFill>
                <a:latin typeface="Calibri Light"/>
                <a:cs typeface="Calibri Light"/>
              </a:rPr>
              <a:t> </a:t>
            </a:r>
            <a:r>
              <a:rPr sz="1000" b="0" dirty="0">
                <a:solidFill>
                  <a:srgbClr val="343B3C"/>
                </a:solidFill>
                <a:latin typeface="Calibri Light"/>
                <a:cs typeface="Calibri Light"/>
              </a:rPr>
              <a:t>this</a:t>
            </a:r>
            <a:r>
              <a:rPr sz="1000" b="0" spc="3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30" dirty="0">
                <a:solidFill>
                  <a:srgbClr val="343B3C"/>
                </a:solidFill>
                <a:latin typeface="Calibri Light"/>
                <a:cs typeface="Calibri Light"/>
              </a:rPr>
              <a:t> </a:t>
            </a:r>
            <a:r>
              <a:rPr sz="1000" b="0" dirty="0">
                <a:solidFill>
                  <a:srgbClr val="343B3C"/>
                </a:solidFill>
                <a:latin typeface="Calibri Light"/>
                <a:cs typeface="Calibri Light"/>
              </a:rPr>
              <a:t>report</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dirty="0">
                <a:solidFill>
                  <a:srgbClr val="343B3C"/>
                </a:solidFill>
                <a:latin typeface="Calibri Light"/>
                <a:cs typeface="Calibri Light"/>
              </a:rPr>
              <a:t>any</a:t>
            </a:r>
            <a:r>
              <a:rPr sz="1000" b="0" spc="30" dirty="0">
                <a:solidFill>
                  <a:srgbClr val="343B3C"/>
                </a:solidFill>
                <a:latin typeface="Calibri Light"/>
                <a:cs typeface="Calibri Light"/>
              </a:rPr>
              <a:t> </a:t>
            </a:r>
            <a:r>
              <a:rPr sz="1000" b="0" dirty="0">
                <a:solidFill>
                  <a:srgbClr val="343B3C"/>
                </a:solidFill>
                <a:latin typeface="Calibri Light"/>
                <a:cs typeface="Calibri Light"/>
              </a:rPr>
              <a:t>part</a:t>
            </a:r>
            <a:r>
              <a:rPr sz="1000" b="0" spc="30"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it</a:t>
            </a:r>
            <a:r>
              <a:rPr sz="1000" b="0" spc="30" dirty="0">
                <a:solidFill>
                  <a:srgbClr val="343B3C"/>
                </a:solidFill>
                <a:latin typeface="Calibri Light"/>
                <a:cs typeface="Calibri Light"/>
              </a:rPr>
              <a:t> </a:t>
            </a:r>
            <a:r>
              <a:rPr sz="1000" b="0" dirty="0">
                <a:solidFill>
                  <a:srgbClr val="343B3C"/>
                </a:solidFill>
                <a:latin typeface="Calibri Light"/>
                <a:cs typeface="Calibri Light"/>
              </a:rPr>
              <a:t>nor</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0" dirty="0">
                <a:solidFill>
                  <a:srgbClr val="343B3C"/>
                </a:solidFill>
                <a:latin typeface="Calibri Light"/>
                <a:cs typeface="Calibri Light"/>
              </a:rPr>
              <a:t> </a:t>
            </a:r>
            <a:r>
              <a:rPr sz="1000" b="0" dirty="0">
                <a:solidFill>
                  <a:srgbClr val="343B3C"/>
                </a:solidFill>
                <a:latin typeface="Calibri Light"/>
                <a:cs typeface="Calibri Light"/>
              </a:rPr>
              <a:t>fact</a:t>
            </a:r>
            <a:r>
              <a:rPr sz="1000" b="0" spc="30"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its</a:t>
            </a:r>
            <a:r>
              <a:rPr sz="1000" b="0" spc="35" dirty="0">
                <a:solidFill>
                  <a:srgbClr val="343B3C"/>
                </a:solidFill>
                <a:latin typeface="Calibri Light"/>
                <a:cs typeface="Calibri Light"/>
              </a:rPr>
              <a:t> </a:t>
            </a:r>
            <a:r>
              <a:rPr sz="1000" b="0" dirty="0">
                <a:solidFill>
                  <a:srgbClr val="343B3C"/>
                </a:solidFill>
                <a:latin typeface="Calibri Light"/>
                <a:cs typeface="Calibri Light"/>
              </a:rPr>
              <a:t>distribution</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0" dirty="0">
                <a:solidFill>
                  <a:srgbClr val="343B3C"/>
                </a:solidFill>
                <a:latin typeface="Calibri Light"/>
                <a:cs typeface="Calibri Light"/>
              </a:rPr>
              <a:t> </a:t>
            </a:r>
            <a:r>
              <a:rPr sz="1000" b="0" dirty="0">
                <a:solidFill>
                  <a:srgbClr val="343B3C"/>
                </a:solidFill>
                <a:latin typeface="Calibri Light"/>
                <a:cs typeface="Calibri Light"/>
              </a:rPr>
              <a:t>publication</a:t>
            </a:r>
            <a:r>
              <a:rPr sz="1000" b="0" spc="30" dirty="0">
                <a:solidFill>
                  <a:srgbClr val="343B3C"/>
                </a:solidFill>
                <a:latin typeface="Calibri Light"/>
                <a:cs typeface="Calibri Light"/>
              </a:rPr>
              <a:t> </a:t>
            </a:r>
            <a:r>
              <a:rPr sz="1000" b="0" dirty="0">
                <a:solidFill>
                  <a:srgbClr val="343B3C"/>
                </a:solidFill>
                <a:latin typeface="Calibri Light"/>
                <a:cs typeface="Calibri Light"/>
              </a:rPr>
              <a:t>(on</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0" dirty="0">
                <a:solidFill>
                  <a:srgbClr val="343B3C"/>
                </a:solidFill>
                <a:latin typeface="Calibri Light"/>
                <a:cs typeface="Calibri Light"/>
              </a:rPr>
              <a:t> </a:t>
            </a:r>
            <a:r>
              <a:rPr sz="1000" b="0" dirty="0">
                <a:solidFill>
                  <a:srgbClr val="343B3C"/>
                </a:solidFill>
                <a:latin typeface="Calibri Light"/>
                <a:cs typeface="Calibri Light"/>
              </a:rPr>
              <a:t>Company’s</a:t>
            </a:r>
            <a:r>
              <a:rPr sz="1000" b="0" spc="30" dirty="0">
                <a:solidFill>
                  <a:srgbClr val="343B3C"/>
                </a:solidFill>
                <a:latin typeface="Calibri Light"/>
                <a:cs typeface="Calibri Light"/>
              </a:rPr>
              <a:t> </a:t>
            </a:r>
            <a:r>
              <a:rPr sz="1000" b="0" dirty="0">
                <a:solidFill>
                  <a:srgbClr val="343B3C"/>
                </a:solidFill>
                <a:latin typeface="Calibri Light"/>
                <a:cs typeface="Calibri Light"/>
              </a:rPr>
              <a:t>website</a:t>
            </a:r>
            <a:r>
              <a:rPr sz="1000" b="0" spc="30" dirty="0">
                <a:solidFill>
                  <a:srgbClr val="343B3C"/>
                </a:solidFill>
                <a:latin typeface="Calibri Light"/>
                <a:cs typeface="Calibri Light"/>
              </a:rPr>
              <a:t> </a:t>
            </a:r>
            <a:r>
              <a:rPr sz="1000" b="0" spc="-25" dirty="0">
                <a:solidFill>
                  <a:srgbClr val="343B3C"/>
                </a:solidFill>
                <a:latin typeface="Calibri Light"/>
                <a:cs typeface="Calibri Light"/>
              </a:rPr>
              <a:t>or </a:t>
            </a:r>
            <a:r>
              <a:rPr sz="1000" b="0" dirty="0">
                <a:solidFill>
                  <a:srgbClr val="343B3C"/>
                </a:solidFill>
                <a:latin typeface="Calibri Light"/>
                <a:cs typeface="Calibri Light"/>
              </a:rPr>
              <a:t>otherwise)</a:t>
            </a:r>
            <a:r>
              <a:rPr sz="1000" b="0" spc="-20" dirty="0">
                <a:solidFill>
                  <a:srgbClr val="343B3C"/>
                </a:solidFill>
                <a:latin typeface="Calibri Light"/>
                <a:cs typeface="Calibri Light"/>
              </a:rPr>
              <a:t> </a:t>
            </a:r>
            <a:r>
              <a:rPr sz="1000" b="0" dirty="0">
                <a:solidFill>
                  <a:srgbClr val="343B3C"/>
                </a:solidFill>
                <a:latin typeface="Calibri Light"/>
                <a:cs typeface="Calibri Light"/>
              </a:rPr>
              <a:t>form</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basis</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of,</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20" dirty="0">
                <a:solidFill>
                  <a:srgbClr val="343B3C"/>
                </a:solidFill>
                <a:latin typeface="Calibri Light"/>
                <a:cs typeface="Calibri Light"/>
              </a:rPr>
              <a:t> </a:t>
            </a:r>
            <a:r>
              <a:rPr sz="1000" b="0" dirty="0">
                <a:solidFill>
                  <a:srgbClr val="343B3C"/>
                </a:solidFill>
                <a:latin typeface="Calibri Light"/>
                <a:cs typeface="Calibri Light"/>
              </a:rPr>
              <a:t>relied</a:t>
            </a:r>
            <a:r>
              <a:rPr sz="1000" b="0" spc="-15" dirty="0">
                <a:solidFill>
                  <a:srgbClr val="343B3C"/>
                </a:solidFill>
                <a:latin typeface="Calibri Light"/>
                <a:cs typeface="Calibri Light"/>
              </a:rPr>
              <a:t> </a:t>
            </a:r>
            <a:r>
              <a:rPr sz="1000" b="0" dirty="0">
                <a:solidFill>
                  <a:srgbClr val="343B3C"/>
                </a:solidFill>
                <a:latin typeface="Calibri Light"/>
                <a:cs typeface="Calibri Light"/>
              </a:rPr>
              <a:t>on</a:t>
            </a:r>
            <a:r>
              <a:rPr sz="1000" b="0" spc="-15"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connection</a:t>
            </a:r>
            <a:r>
              <a:rPr sz="1000" b="0" spc="-15" dirty="0">
                <a:solidFill>
                  <a:srgbClr val="343B3C"/>
                </a:solidFill>
                <a:latin typeface="Calibri Light"/>
                <a:cs typeface="Calibri Light"/>
              </a:rPr>
              <a:t> </a:t>
            </a:r>
            <a:r>
              <a:rPr sz="1000" b="0" dirty="0">
                <a:solidFill>
                  <a:srgbClr val="343B3C"/>
                </a:solidFill>
                <a:latin typeface="Calibri Light"/>
                <a:cs typeface="Calibri Light"/>
              </a:rPr>
              <a:t>with,</a:t>
            </a:r>
            <a:r>
              <a:rPr sz="1000" b="0" spc="-15" dirty="0">
                <a:solidFill>
                  <a:srgbClr val="343B3C"/>
                </a:solidFill>
                <a:latin typeface="Calibri Light"/>
                <a:cs typeface="Calibri Light"/>
              </a:rPr>
              <a:t> </a:t>
            </a:r>
            <a:r>
              <a:rPr sz="1000" b="0" dirty="0">
                <a:solidFill>
                  <a:srgbClr val="343B3C"/>
                </a:solidFill>
                <a:latin typeface="Calibri Light"/>
                <a:cs typeface="Calibri Light"/>
              </a:rPr>
              <a:t>any</a:t>
            </a:r>
            <a:r>
              <a:rPr sz="1000" b="0" spc="-20" dirty="0">
                <a:solidFill>
                  <a:srgbClr val="343B3C"/>
                </a:solidFill>
                <a:latin typeface="Calibri Light"/>
                <a:cs typeface="Calibri Light"/>
              </a:rPr>
              <a:t> </a:t>
            </a:r>
            <a:r>
              <a:rPr sz="1000" b="0" dirty="0">
                <a:solidFill>
                  <a:srgbClr val="343B3C"/>
                </a:solidFill>
                <a:latin typeface="Calibri Light"/>
                <a:cs typeface="Calibri Light"/>
              </a:rPr>
              <a:t>contract</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investment</a:t>
            </a:r>
            <a:r>
              <a:rPr sz="1000" b="0" spc="-15" dirty="0">
                <a:solidFill>
                  <a:srgbClr val="343B3C"/>
                </a:solidFill>
                <a:latin typeface="Calibri Light"/>
                <a:cs typeface="Calibri Light"/>
              </a:rPr>
              <a:t> </a:t>
            </a:r>
            <a:r>
              <a:rPr sz="1000" b="0" dirty="0">
                <a:solidFill>
                  <a:srgbClr val="343B3C"/>
                </a:solidFill>
                <a:latin typeface="Calibri Light"/>
                <a:cs typeface="Calibri Light"/>
              </a:rPr>
              <a:t>decision</a:t>
            </a:r>
            <a:r>
              <a:rPr sz="1000" b="0" spc="-15"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relation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Securities.</a:t>
            </a:r>
            <a:r>
              <a:rPr sz="1000" b="0" spc="-20" dirty="0">
                <a:solidFill>
                  <a:srgbClr val="343B3C"/>
                </a:solidFill>
                <a:latin typeface="Calibri Light"/>
                <a:cs typeface="Calibri Light"/>
              </a:rPr>
              <a:t> </a:t>
            </a:r>
            <a:r>
              <a:rPr sz="1000" b="0" dirty="0">
                <a:solidFill>
                  <a:srgbClr val="343B3C"/>
                </a:solidFill>
                <a:latin typeface="Calibri Light"/>
                <a:cs typeface="Calibri Light"/>
              </a:rPr>
              <a:t>This</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monthly </a:t>
            </a:r>
            <a:r>
              <a:rPr sz="1000" b="0" dirty="0">
                <a:solidFill>
                  <a:srgbClr val="343B3C"/>
                </a:solidFill>
                <a:latin typeface="Calibri Light"/>
                <a:cs typeface="Calibri Light"/>
              </a:rPr>
              <a:t>report</a:t>
            </a:r>
            <a:r>
              <a:rPr sz="1000" b="0" spc="-5" dirty="0">
                <a:solidFill>
                  <a:srgbClr val="343B3C"/>
                </a:solidFill>
                <a:latin typeface="Calibri Light"/>
                <a:cs typeface="Calibri Light"/>
              </a:rPr>
              <a:t> </a:t>
            </a:r>
            <a:r>
              <a:rPr sz="1000" b="0" dirty="0">
                <a:solidFill>
                  <a:srgbClr val="343B3C"/>
                </a:solidFill>
                <a:latin typeface="Calibri Light"/>
                <a:cs typeface="Calibri Light"/>
              </a:rPr>
              <a:t>does</a:t>
            </a:r>
            <a:r>
              <a:rPr sz="1000" b="0" spc="-5" dirty="0">
                <a:solidFill>
                  <a:srgbClr val="343B3C"/>
                </a:solidFill>
                <a:latin typeface="Calibri Light"/>
                <a:cs typeface="Calibri Light"/>
              </a:rPr>
              <a:t> </a:t>
            </a:r>
            <a:r>
              <a:rPr sz="1000" b="0" dirty="0">
                <a:solidFill>
                  <a:srgbClr val="343B3C"/>
                </a:solidFill>
                <a:latin typeface="Calibri Light"/>
                <a:cs typeface="Calibri Light"/>
              </a:rPr>
              <a:t>not</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constitute</a:t>
            </a:r>
            <a:r>
              <a:rPr sz="1000" b="0" spc="-5" dirty="0">
                <a:solidFill>
                  <a:srgbClr val="343B3C"/>
                </a:solidFill>
                <a:latin typeface="Calibri Light"/>
                <a:cs typeface="Calibri Light"/>
              </a:rPr>
              <a:t> </a:t>
            </a:r>
            <a:r>
              <a:rPr sz="1000" b="0" dirty="0">
                <a:solidFill>
                  <a:srgbClr val="343B3C"/>
                </a:solidFill>
                <a:latin typeface="Calibri Light"/>
                <a:cs typeface="Calibri Light"/>
              </a:rPr>
              <a:t>a</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recommendation</a:t>
            </a:r>
            <a:r>
              <a:rPr sz="1000" b="0" spc="-5" dirty="0">
                <a:solidFill>
                  <a:srgbClr val="343B3C"/>
                </a:solidFill>
                <a:latin typeface="Calibri Light"/>
                <a:cs typeface="Calibri Light"/>
              </a:rPr>
              <a:t> </a:t>
            </a:r>
            <a:r>
              <a:rPr sz="1000" b="0" dirty="0">
                <a:solidFill>
                  <a:srgbClr val="343B3C"/>
                </a:solidFill>
                <a:latin typeface="Calibri Light"/>
                <a:cs typeface="Calibri Light"/>
              </a:rPr>
              <a:t>to</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buy,</a:t>
            </a:r>
            <a:r>
              <a:rPr sz="1000" b="0" dirty="0">
                <a:solidFill>
                  <a:srgbClr val="343B3C"/>
                </a:solidFill>
                <a:latin typeface="Calibri Light"/>
                <a:cs typeface="Calibri Light"/>
              </a:rPr>
              <a:t> sell</a:t>
            </a:r>
            <a:r>
              <a:rPr sz="1000" b="0" spc="-5" dirty="0">
                <a:solidFill>
                  <a:srgbClr val="343B3C"/>
                </a:solidFill>
                <a:latin typeface="Calibri Light"/>
                <a:cs typeface="Calibri Light"/>
              </a:rPr>
              <a:t> </a:t>
            </a:r>
            <a:r>
              <a:rPr sz="1000" b="0" dirty="0">
                <a:solidFill>
                  <a:srgbClr val="343B3C"/>
                </a:solidFill>
                <a:latin typeface="Calibri Light"/>
                <a:cs typeface="Calibri Light"/>
              </a:rPr>
              <a:t>or</a:t>
            </a:r>
            <a:r>
              <a:rPr sz="1000" b="0" spc="-5" dirty="0">
                <a:solidFill>
                  <a:srgbClr val="343B3C"/>
                </a:solidFill>
                <a:latin typeface="Calibri Light"/>
                <a:cs typeface="Calibri Light"/>
              </a:rPr>
              <a:t> </a:t>
            </a:r>
            <a:r>
              <a:rPr sz="1000" b="0" dirty="0">
                <a:solidFill>
                  <a:srgbClr val="343B3C"/>
                </a:solidFill>
                <a:latin typeface="Calibri Light"/>
                <a:cs typeface="Calibri Light"/>
              </a:rPr>
              <a:t>hold</a:t>
            </a:r>
            <a:r>
              <a:rPr sz="1000" b="0" spc="-5" dirty="0">
                <a:solidFill>
                  <a:srgbClr val="343B3C"/>
                </a:solidFill>
                <a:latin typeface="Calibri Light"/>
                <a:cs typeface="Calibri Light"/>
              </a:rPr>
              <a:t> </a:t>
            </a:r>
            <a:r>
              <a:rPr sz="1000" b="0" dirty="0">
                <a:solidFill>
                  <a:srgbClr val="343B3C"/>
                </a:solidFill>
                <a:latin typeface="Calibri Light"/>
                <a:cs typeface="Calibri Light"/>
              </a:rPr>
              <a:t>the</a:t>
            </a:r>
            <a:r>
              <a:rPr sz="1000" b="0" spc="-5" dirty="0">
                <a:solidFill>
                  <a:srgbClr val="343B3C"/>
                </a:solidFill>
                <a:latin typeface="Calibri Light"/>
                <a:cs typeface="Calibri Light"/>
              </a:rPr>
              <a:t> </a:t>
            </a:r>
            <a:r>
              <a:rPr sz="1000" b="0" dirty="0">
                <a:solidFill>
                  <a:srgbClr val="343B3C"/>
                </a:solidFill>
                <a:latin typeface="Calibri Light"/>
                <a:cs typeface="Calibri Light"/>
              </a:rPr>
              <a:t>Securities.</a:t>
            </a:r>
            <a:r>
              <a:rPr sz="1000" b="0" spc="-5" dirty="0">
                <a:solidFill>
                  <a:srgbClr val="343B3C"/>
                </a:solidFill>
                <a:latin typeface="Calibri Light"/>
                <a:cs typeface="Calibri Light"/>
              </a:rPr>
              <a:t> </a:t>
            </a:r>
            <a:r>
              <a:rPr sz="1000" b="0" dirty="0">
                <a:solidFill>
                  <a:srgbClr val="343B3C"/>
                </a:solidFill>
                <a:latin typeface="Calibri Light"/>
                <a:cs typeface="Calibri Light"/>
              </a:rPr>
              <a:t>The</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dirty="0">
                <a:solidFill>
                  <a:srgbClr val="343B3C"/>
                </a:solidFill>
                <a:latin typeface="Calibri Light"/>
                <a:cs typeface="Calibri Light"/>
              </a:rPr>
              <a:t> contained</a:t>
            </a:r>
            <a:r>
              <a:rPr sz="1000" b="0" spc="-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5" dirty="0">
                <a:solidFill>
                  <a:srgbClr val="343B3C"/>
                </a:solidFill>
                <a:latin typeface="Calibri Light"/>
                <a:cs typeface="Calibri Light"/>
              </a:rPr>
              <a:t> </a:t>
            </a:r>
            <a:r>
              <a:rPr sz="1000" b="0" dirty="0">
                <a:solidFill>
                  <a:srgbClr val="343B3C"/>
                </a:solidFill>
                <a:latin typeface="Calibri Light"/>
                <a:cs typeface="Calibri Light"/>
              </a:rPr>
              <a:t>is</a:t>
            </a:r>
            <a:r>
              <a:rPr sz="1000" b="0" spc="-5" dirty="0">
                <a:solidFill>
                  <a:srgbClr val="343B3C"/>
                </a:solidFill>
                <a:latin typeface="Calibri Light"/>
                <a:cs typeface="Calibri Light"/>
              </a:rPr>
              <a:t> </a:t>
            </a:r>
            <a:r>
              <a:rPr sz="1000" b="0" dirty="0">
                <a:solidFill>
                  <a:srgbClr val="343B3C"/>
                </a:solidFill>
                <a:latin typeface="Calibri Light"/>
                <a:cs typeface="Calibri Light"/>
              </a:rPr>
              <a:t>for</a:t>
            </a:r>
            <a:r>
              <a:rPr sz="1000" b="0" spc="-5" dirty="0">
                <a:solidFill>
                  <a:srgbClr val="343B3C"/>
                </a:solidFill>
                <a:latin typeface="Calibri Light"/>
                <a:cs typeface="Calibri Light"/>
              </a:rPr>
              <a:t> </a:t>
            </a:r>
            <a:r>
              <a:rPr sz="1000" b="0" dirty="0">
                <a:solidFill>
                  <a:srgbClr val="343B3C"/>
                </a:solidFill>
                <a:latin typeface="Calibri Light"/>
                <a:cs typeface="Calibri Light"/>
              </a:rPr>
              <a:t>information</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purposes </a:t>
            </a:r>
            <a:r>
              <a:rPr sz="1000" b="0" dirty="0">
                <a:solidFill>
                  <a:srgbClr val="343B3C"/>
                </a:solidFill>
                <a:latin typeface="Calibri Light"/>
                <a:cs typeface="Calibri Light"/>
              </a:rPr>
              <a:t>only,</a:t>
            </a:r>
            <a:r>
              <a:rPr sz="1000" b="0" spc="50" dirty="0">
                <a:solidFill>
                  <a:srgbClr val="343B3C"/>
                </a:solidFill>
                <a:latin typeface="Calibri Light"/>
                <a:cs typeface="Calibri Light"/>
              </a:rPr>
              <a:t> </a:t>
            </a:r>
            <a:r>
              <a:rPr sz="1000" b="0" dirty="0">
                <a:solidFill>
                  <a:srgbClr val="343B3C"/>
                </a:solidFill>
                <a:latin typeface="Calibri Light"/>
                <a:cs typeface="Calibri Light"/>
              </a:rPr>
              <a:t>does</a:t>
            </a:r>
            <a:r>
              <a:rPr sz="1000" b="0" spc="55" dirty="0">
                <a:solidFill>
                  <a:srgbClr val="343B3C"/>
                </a:solidFill>
                <a:latin typeface="Calibri Light"/>
                <a:cs typeface="Calibri Light"/>
              </a:rPr>
              <a:t> </a:t>
            </a:r>
            <a:r>
              <a:rPr sz="1000" b="0" dirty="0">
                <a:solidFill>
                  <a:srgbClr val="343B3C"/>
                </a:solidFill>
                <a:latin typeface="Calibri Light"/>
                <a:cs typeface="Calibri Light"/>
              </a:rPr>
              <a:t>not</a:t>
            </a:r>
            <a:r>
              <a:rPr sz="1000" b="0" spc="50" dirty="0">
                <a:solidFill>
                  <a:srgbClr val="343B3C"/>
                </a:solidFill>
                <a:latin typeface="Calibri Light"/>
                <a:cs typeface="Calibri Light"/>
              </a:rPr>
              <a:t> </a:t>
            </a:r>
            <a:r>
              <a:rPr sz="1000" b="0" dirty="0">
                <a:solidFill>
                  <a:srgbClr val="343B3C"/>
                </a:solidFill>
                <a:latin typeface="Calibri Light"/>
                <a:cs typeface="Calibri Light"/>
              </a:rPr>
              <a:t>purport</a:t>
            </a:r>
            <a:r>
              <a:rPr sz="1000" b="0" spc="50" dirty="0">
                <a:solidFill>
                  <a:srgbClr val="343B3C"/>
                </a:solidFill>
                <a:latin typeface="Calibri Light"/>
                <a:cs typeface="Calibri Light"/>
              </a:rPr>
              <a:t> </a:t>
            </a:r>
            <a:r>
              <a:rPr sz="1000" b="0" dirty="0">
                <a:solidFill>
                  <a:srgbClr val="343B3C"/>
                </a:solidFill>
                <a:latin typeface="Calibri Light"/>
                <a:cs typeface="Calibri Light"/>
              </a:rPr>
              <a:t>to</a:t>
            </a:r>
            <a:r>
              <a:rPr sz="1000" b="0" spc="50" dirty="0">
                <a:solidFill>
                  <a:srgbClr val="343B3C"/>
                </a:solidFill>
                <a:latin typeface="Calibri Light"/>
                <a:cs typeface="Calibri Light"/>
              </a:rPr>
              <a:t> </a:t>
            </a:r>
            <a:r>
              <a:rPr sz="1000" b="0" dirty="0">
                <a:solidFill>
                  <a:srgbClr val="343B3C"/>
                </a:solidFill>
                <a:latin typeface="Calibri Light"/>
                <a:cs typeface="Calibri Light"/>
              </a:rPr>
              <a:t>contain</a:t>
            </a:r>
            <a:r>
              <a:rPr sz="1000" b="0" spc="55" dirty="0">
                <a:solidFill>
                  <a:srgbClr val="343B3C"/>
                </a:solidFill>
                <a:latin typeface="Calibri Light"/>
                <a:cs typeface="Calibri Light"/>
              </a:rPr>
              <a:t> </a:t>
            </a:r>
            <a:r>
              <a:rPr sz="1000" b="0" dirty="0">
                <a:solidFill>
                  <a:srgbClr val="343B3C"/>
                </a:solidFill>
                <a:latin typeface="Calibri Light"/>
                <a:cs typeface="Calibri Light"/>
              </a:rPr>
              <a:t>all</a:t>
            </a:r>
            <a:r>
              <a:rPr sz="1000" b="0" spc="50" dirty="0">
                <a:solidFill>
                  <a:srgbClr val="343B3C"/>
                </a:solidFill>
                <a:latin typeface="Calibri Light"/>
                <a:cs typeface="Calibri Light"/>
              </a:rPr>
              <a:t> </a:t>
            </a:r>
            <a:r>
              <a:rPr sz="1000" b="0" dirty="0">
                <a:solidFill>
                  <a:srgbClr val="343B3C"/>
                </a:solidFill>
                <a:latin typeface="Calibri Light"/>
                <a:cs typeface="Calibri Light"/>
              </a:rPr>
              <a:t>the</a:t>
            </a:r>
            <a:r>
              <a:rPr sz="1000" b="0" spc="55" dirty="0">
                <a:solidFill>
                  <a:srgbClr val="343B3C"/>
                </a:solidFill>
                <a:latin typeface="Calibri Light"/>
                <a:cs typeface="Calibri Light"/>
              </a:rPr>
              <a:t> </a:t>
            </a:r>
            <a:r>
              <a:rPr sz="1000" b="0" dirty="0">
                <a:solidFill>
                  <a:srgbClr val="343B3C"/>
                </a:solidFill>
                <a:latin typeface="Calibri Light"/>
                <a:cs typeface="Calibri Light"/>
              </a:rPr>
              <a:t>information</a:t>
            </a:r>
            <a:r>
              <a:rPr sz="1000" b="0" spc="50" dirty="0">
                <a:solidFill>
                  <a:srgbClr val="343B3C"/>
                </a:solidFill>
                <a:latin typeface="Calibri Light"/>
                <a:cs typeface="Calibri Light"/>
              </a:rPr>
              <a:t> </a:t>
            </a:r>
            <a:r>
              <a:rPr sz="1000" b="0" dirty="0">
                <a:solidFill>
                  <a:srgbClr val="343B3C"/>
                </a:solidFill>
                <a:latin typeface="Calibri Light"/>
                <a:cs typeface="Calibri Light"/>
              </a:rPr>
              <a:t>that</a:t>
            </a:r>
            <a:r>
              <a:rPr sz="1000" b="0" spc="55" dirty="0">
                <a:solidFill>
                  <a:srgbClr val="343B3C"/>
                </a:solidFill>
                <a:latin typeface="Calibri Light"/>
                <a:cs typeface="Calibri Light"/>
              </a:rPr>
              <a:t> </a:t>
            </a:r>
            <a:r>
              <a:rPr sz="1000" b="0" dirty="0">
                <a:solidFill>
                  <a:srgbClr val="343B3C"/>
                </a:solidFill>
                <a:latin typeface="Calibri Light"/>
                <a:cs typeface="Calibri Light"/>
              </a:rPr>
              <a:t>may</a:t>
            </a:r>
            <a:r>
              <a:rPr sz="1000" b="0" spc="50" dirty="0">
                <a:solidFill>
                  <a:srgbClr val="343B3C"/>
                </a:solidFill>
                <a:latin typeface="Calibri Light"/>
                <a:cs typeface="Calibri Light"/>
              </a:rPr>
              <a:t> </a:t>
            </a:r>
            <a:r>
              <a:rPr sz="1000" b="0" dirty="0">
                <a:solidFill>
                  <a:srgbClr val="343B3C"/>
                </a:solidFill>
                <a:latin typeface="Calibri Light"/>
                <a:cs typeface="Calibri Light"/>
              </a:rPr>
              <a:t>be</a:t>
            </a:r>
            <a:r>
              <a:rPr sz="1000" b="0" spc="55" dirty="0">
                <a:solidFill>
                  <a:srgbClr val="343B3C"/>
                </a:solidFill>
                <a:latin typeface="Calibri Light"/>
                <a:cs typeface="Calibri Light"/>
              </a:rPr>
              <a:t> </a:t>
            </a:r>
            <a:r>
              <a:rPr sz="1000" b="0" dirty="0">
                <a:solidFill>
                  <a:srgbClr val="343B3C"/>
                </a:solidFill>
                <a:latin typeface="Calibri Light"/>
                <a:cs typeface="Calibri Light"/>
              </a:rPr>
              <a:t>required</a:t>
            </a:r>
            <a:r>
              <a:rPr sz="1000" b="0" spc="50" dirty="0">
                <a:solidFill>
                  <a:srgbClr val="343B3C"/>
                </a:solidFill>
                <a:latin typeface="Calibri Light"/>
                <a:cs typeface="Calibri Light"/>
              </a:rPr>
              <a:t> </a:t>
            </a:r>
            <a:r>
              <a:rPr sz="1000" b="0" dirty="0">
                <a:solidFill>
                  <a:srgbClr val="343B3C"/>
                </a:solidFill>
                <a:latin typeface="Calibri Light"/>
                <a:cs typeface="Calibri Light"/>
              </a:rPr>
              <a:t>to</a:t>
            </a:r>
            <a:r>
              <a:rPr sz="1000" b="0" spc="55" dirty="0">
                <a:solidFill>
                  <a:srgbClr val="343B3C"/>
                </a:solidFill>
                <a:latin typeface="Calibri Light"/>
                <a:cs typeface="Calibri Light"/>
              </a:rPr>
              <a:t> </a:t>
            </a:r>
            <a:r>
              <a:rPr sz="1000" b="0" dirty="0">
                <a:solidFill>
                  <a:srgbClr val="343B3C"/>
                </a:solidFill>
                <a:latin typeface="Calibri Light"/>
                <a:cs typeface="Calibri Light"/>
              </a:rPr>
              <a:t>evaluate</a:t>
            </a:r>
            <a:r>
              <a:rPr sz="1000" b="0" spc="50" dirty="0">
                <a:solidFill>
                  <a:srgbClr val="343B3C"/>
                </a:solidFill>
                <a:latin typeface="Calibri Light"/>
                <a:cs typeface="Calibri Light"/>
              </a:rPr>
              <a:t> </a:t>
            </a:r>
            <a:r>
              <a:rPr sz="1000" b="0" dirty="0">
                <a:solidFill>
                  <a:srgbClr val="343B3C"/>
                </a:solidFill>
                <a:latin typeface="Calibri Light"/>
                <a:cs typeface="Calibri Light"/>
              </a:rPr>
              <a:t>the</a:t>
            </a:r>
            <a:r>
              <a:rPr sz="1000" b="0" spc="5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55" dirty="0">
                <a:solidFill>
                  <a:srgbClr val="343B3C"/>
                </a:solidFill>
                <a:latin typeface="Calibri Light"/>
                <a:cs typeface="Calibri Light"/>
              </a:rPr>
              <a:t> </a:t>
            </a:r>
            <a:r>
              <a:rPr sz="1000" b="0" dirty="0">
                <a:solidFill>
                  <a:srgbClr val="343B3C"/>
                </a:solidFill>
                <a:latin typeface="Calibri Light"/>
                <a:cs typeface="Calibri Light"/>
              </a:rPr>
              <a:t>or</a:t>
            </a:r>
            <a:r>
              <a:rPr sz="1000" b="0" spc="50" dirty="0">
                <a:solidFill>
                  <a:srgbClr val="343B3C"/>
                </a:solidFill>
                <a:latin typeface="Calibri Light"/>
                <a:cs typeface="Calibri Light"/>
              </a:rPr>
              <a:t> </a:t>
            </a:r>
            <a:r>
              <a:rPr sz="1000" b="0" dirty="0">
                <a:solidFill>
                  <a:srgbClr val="343B3C"/>
                </a:solidFill>
                <a:latin typeface="Calibri Light"/>
                <a:cs typeface="Calibri Light"/>
              </a:rPr>
              <a:t>any</a:t>
            </a:r>
            <a:r>
              <a:rPr sz="1000" b="0" spc="55" dirty="0">
                <a:solidFill>
                  <a:srgbClr val="343B3C"/>
                </a:solidFill>
                <a:latin typeface="Calibri Light"/>
                <a:cs typeface="Calibri Light"/>
              </a:rPr>
              <a:t> </a:t>
            </a:r>
            <a:r>
              <a:rPr sz="1000" b="0" dirty="0">
                <a:solidFill>
                  <a:srgbClr val="343B3C"/>
                </a:solidFill>
                <a:latin typeface="Calibri Light"/>
                <a:cs typeface="Calibri Light"/>
              </a:rPr>
              <a:t>other</a:t>
            </a:r>
            <a:r>
              <a:rPr sz="1000" b="0" spc="50" dirty="0">
                <a:solidFill>
                  <a:srgbClr val="343B3C"/>
                </a:solidFill>
                <a:latin typeface="Calibri Light"/>
                <a:cs typeface="Calibri Light"/>
              </a:rPr>
              <a:t> </a:t>
            </a:r>
            <a:r>
              <a:rPr sz="1000" b="0" dirty="0">
                <a:solidFill>
                  <a:srgbClr val="343B3C"/>
                </a:solidFill>
                <a:latin typeface="Calibri Light"/>
                <a:cs typeface="Calibri Light"/>
              </a:rPr>
              <a:t>entity</a:t>
            </a:r>
            <a:r>
              <a:rPr sz="1000" b="0" spc="55" dirty="0">
                <a:solidFill>
                  <a:srgbClr val="343B3C"/>
                </a:solidFill>
                <a:latin typeface="Calibri Light"/>
                <a:cs typeface="Calibri Light"/>
              </a:rPr>
              <a:t> </a:t>
            </a:r>
            <a:r>
              <a:rPr sz="1000" b="0" dirty="0">
                <a:solidFill>
                  <a:srgbClr val="343B3C"/>
                </a:solidFill>
                <a:latin typeface="Calibri Light"/>
                <a:cs typeface="Calibri Light"/>
              </a:rPr>
              <a:t>or</a:t>
            </a:r>
            <a:r>
              <a:rPr sz="1000" b="0" spc="50" dirty="0">
                <a:solidFill>
                  <a:srgbClr val="343B3C"/>
                </a:solidFill>
                <a:latin typeface="Calibri Light"/>
                <a:cs typeface="Calibri Light"/>
              </a:rPr>
              <a:t> </a:t>
            </a:r>
            <a:r>
              <a:rPr sz="1000" b="0" dirty="0">
                <a:solidFill>
                  <a:srgbClr val="343B3C"/>
                </a:solidFill>
                <a:latin typeface="Calibri Light"/>
                <a:cs typeface="Calibri Light"/>
              </a:rPr>
              <a:t>their</a:t>
            </a:r>
            <a:r>
              <a:rPr sz="1000" b="0" spc="55" dirty="0">
                <a:solidFill>
                  <a:srgbClr val="343B3C"/>
                </a:solidFill>
                <a:latin typeface="Calibri Light"/>
                <a:cs typeface="Calibri Light"/>
              </a:rPr>
              <a:t> </a:t>
            </a:r>
            <a:r>
              <a:rPr sz="1000" b="0" spc="-10" dirty="0">
                <a:solidFill>
                  <a:srgbClr val="343B3C"/>
                </a:solidFill>
                <a:latin typeface="Calibri Light"/>
                <a:cs typeface="Calibri Light"/>
              </a:rPr>
              <a:t>respective </a:t>
            </a:r>
            <a:r>
              <a:rPr sz="1000" b="0" dirty="0">
                <a:solidFill>
                  <a:srgbClr val="343B3C"/>
                </a:solidFill>
                <a:latin typeface="Calibri Light"/>
                <a:cs typeface="Calibri Light"/>
              </a:rPr>
              <a:t>financial</a:t>
            </a:r>
            <a:r>
              <a:rPr sz="1000" b="0" spc="10" dirty="0">
                <a:solidFill>
                  <a:srgbClr val="343B3C"/>
                </a:solidFill>
                <a:latin typeface="Calibri Light"/>
                <a:cs typeface="Calibri Light"/>
              </a:rPr>
              <a:t> </a:t>
            </a:r>
            <a:r>
              <a:rPr sz="1000" b="0" dirty="0">
                <a:solidFill>
                  <a:srgbClr val="343B3C"/>
                </a:solidFill>
                <a:latin typeface="Calibri Light"/>
                <a:cs typeface="Calibri Light"/>
              </a:rPr>
              <a:t>positions.</a:t>
            </a:r>
            <a:r>
              <a:rPr sz="1000" b="0" spc="15" dirty="0">
                <a:solidFill>
                  <a:srgbClr val="343B3C"/>
                </a:solidFill>
                <a:latin typeface="Calibri Light"/>
                <a:cs typeface="Calibri Light"/>
              </a:rPr>
              <a:t> </a:t>
            </a:r>
            <a:r>
              <a:rPr sz="1000" b="0" dirty="0">
                <a:solidFill>
                  <a:srgbClr val="343B3C"/>
                </a:solidFill>
                <a:latin typeface="Calibri Light"/>
                <a:cs typeface="Calibri Light"/>
              </a:rPr>
              <a:t>This</a:t>
            </a:r>
            <a:r>
              <a:rPr sz="1000" b="0" spc="1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1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15" dirty="0">
                <a:solidFill>
                  <a:srgbClr val="343B3C"/>
                </a:solidFill>
                <a:latin typeface="Calibri Light"/>
                <a:cs typeface="Calibri Light"/>
              </a:rPr>
              <a:t> </a:t>
            </a:r>
            <a:r>
              <a:rPr sz="1000" b="0" dirty="0">
                <a:solidFill>
                  <a:srgbClr val="343B3C"/>
                </a:solidFill>
                <a:latin typeface="Calibri Light"/>
                <a:cs typeface="Calibri Light"/>
              </a:rPr>
              <a:t>speaks</a:t>
            </a:r>
            <a:r>
              <a:rPr sz="1000" b="0" spc="10" dirty="0">
                <a:solidFill>
                  <a:srgbClr val="343B3C"/>
                </a:solidFill>
                <a:latin typeface="Calibri Light"/>
                <a:cs typeface="Calibri Light"/>
              </a:rPr>
              <a:t> </a:t>
            </a:r>
            <a:r>
              <a:rPr sz="1000" b="0" dirty="0">
                <a:solidFill>
                  <a:srgbClr val="343B3C"/>
                </a:solidFill>
                <a:latin typeface="Calibri Light"/>
                <a:cs typeface="Calibri Light"/>
              </a:rPr>
              <a:t>only</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a:t>
            </a:r>
            <a:r>
              <a:rPr sz="1000" b="0" dirty="0">
                <a:solidFill>
                  <a:srgbClr val="343B3C"/>
                </a:solidFill>
                <a:latin typeface="Calibri Light"/>
                <a:cs typeface="Calibri Light"/>
              </a:rPr>
              <a:t>its</a:t>
            </a:r>
            <a:r>
              <a:rPr sz="1000" b="0" spc="15" dirty="0">
                <a:solidFill>
                  <a:srgbClr val="343B3C"/>
                </a:solidFill>
                <a:latin typeface="Calibri Light"/>
                <a:cs typeface="Calibri Light"/>
              </a:rPr>
              <a:t> </a:t>
            </a:r>
            <a:r>
              <a:rPr sz="1000" b="0" dirty="0">
                <a:solidFill>
                  <a:srgbClr val="343B3C"/>
                </a:solidFill>
                <a:latin typeface="Calibri Light"/>
                <a:cs typeface="Calibri Light"/>
              </a:rPr>
              <a:t>date</a:t>
            </a:r>
            <a:r>
              <a:rPr sz="1000" b="0" spc="15" dirty="0">
                <a:solidFill>
                  <a:srgbClr val="343B3C"/>
                </a:solidFill>
                <a:latin typeface="Calibri Light"/>
                <a:cs typeface="Calibri Light"/>
              </a:rPr>
              <a:t> </a:t>
            </a:r>
            <a:r>
              <a:rPr sz="1000" b="0" dirty="0">
                <a:solidFill>
                  <a:srgbClr val="343B3C"/>
                </a:solidFill>
                <a:latin typeface="Calibri Light"/>
                <a:cs typeface="Calibri Light"/>
              </a:rPr>
              <a:t>and</a:t>
            </a:r>
            <a:r>
              <a:rPr sz="1000" b="0" spc="10" dirty="0">
                <a:solidFill>
                  <a:srgbClr val="343B3C"/>
                </a:solidFill>
                <a:latin typeface="Calibri Light"/>
                <a:cs typeface="Calibri Light"/>
              </a:rPr>
              <a:t> </a:t>
            </a:r>
            <a:r>
              <a:rPr sz="1000" b="0" dirty="0">
                <a:solidFill>
                  <a:srgbClr val="343B3C"/>
                </a:solidFill>
                <a:latin typeface="Calibri Light"/>
                <a:cs typeface="Calibri Light"/>
              </a:rPr>
              <a:t>neither</a:t>
            </a:r>
            <a:r>
              <a:rPr sz="1000" b="0" spc="1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10" dirty="0">
                <a:solidFill>
                  <a:srgbClr val="343B3C"/>
                </a:solidFill>
                <a:latin typeface="Calibri Light"/>
                <a:cs typeface="Calibri Light"/>
              </a:rPr>
              <a:t> </a:t>
            </a:r>
            <a:r>
              <a:rPr sz="1000" b="0" dirty="0">
                <a:solidFill>
                  <a:srgbClr val="343B3C"/>
                </a:solidFill>
                <a:latin typeface="Calibri Light"/>
                <a:cs typeface="Calibri Light"/>
              </a:rPr>
              <a:t>nor</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10" dirty="0">
                <a:solidFill>
                  <a:srgbClr val="343B3C"/>
                </a:solidFill>
                <a:latin typeface="Calibri Light"/>
                <a:cs typeface="Calibri Light"/>
              </a:rPr>
              <a:t> </a:t>
            </a:r>
            <a:r>
              <a:rPr sz="1000" b="0" dirty="0">
                <a:solidFill>
                  <a:srgbClr val="343B3C"/>
                </a:solidFill>
                <a:latin typeface="Calibri Light"/>
                <a:cs typeface="Calibri Light"/>
              </a:rPr>
              <a:t>is</a:t>
            </a:r>
            <a:r>
              <a:rPr sz="1000" b="0" spc="15" dirty="0">
                <a:solidFill>
                  <a:srgbClr val="343B3C"/>
                </a:solidFill>
                <a:latin typeface="Calibri Light"/>
                <a:cs typeface="Calibri Light"/>
              </a:rPr>
              <a:t> </a:t>
            </a:r>
            <a:r>
              <a:rPr sz="1000" b="0" dirty="0">
                <a:solidFill>
                  <a:srgbClr val="343B3C"/>
                </a:solidFill>
                <a:latin typeface="Calibri Light"/>
                <a:cs typeface="Calibri Light"/>
              </a:rPr>
              <a:t>under</a:t>
            </a:r>
            <a:r>
              <a:rPr sz="1000" b="0" spc="15" dirty="0">
                <a:solidFill>
                  <a:srgbClr val="343B3C"/>
                </a:solidFill>
                <a:latin typeface="Calibri Light"/>
                <a:cs typeface="Calibri Light"/>
              </a:rPr>
              <a:t> </a:t>
            </a:r>
            <a:r>
              <a:rPr sz="1000" b="0" dirty="0">
                <a:solidFill>
                  <a:srgbClr val="343B3C"/>
                </a:solidFill>
                <a:latin typeface="Calibri Light"/>
                <a:cs typeface="Calibri Light"/>
              </a:rPr>
              <a:t>any</a:t>
            </a:r>
            <a:r>
              <a:rPr sz="1000" b="0" spc="10" dirty="0">
                <a:solidFill>
                  <a:srgbClr val="343B3C"/>
                </a:solidFill>
                <a:latin typeface="Calibri Light"/>
                <a:cs typeface="Calibri Light"/>
              </a:rPr>
              <a:t> </a:t>
            </a:r>
            <a:r>
              <a:rPr sz="1000" b="0" dirty="0">
                <a:solidFill>
                  <a:srgbClr val="343B3C"/>
                </a:solidFill>
                <a:latin typeface="Calibri Light"/>
                <a:cs typeface="Calibri Light"/>
              </a:rPr>
              <a:t>obligation</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0" dirty="0">
                <a:solidFill>
                  <a:srgbClr val="343B3C"/>
                </a:solidFill>
                <a:latin typeface="Calibri Light"/>
                <a:cs typeface="Calibri Light"/>
              </a:rPr>
              <a:t> </a:t>
            </a:r>
            <a:r>
              <a:rPr sz="1000" b="0" dirty="0">
                <a:solidFill>
                  <a:srgbClr val="343B3C"/>
                </a:solidFill>
                <a:latin typeface="Calibri Light"/>
                <a:cs typeface="Calibri Light"/>
              </a:rPr>
              <a:t>update</a:t>
            </a:r>
            <a:r>
              <a:rPr sz="1000" b="0" spc="15" dirty="0">
                <a:solidFill>
                  <a:srgbClr val="343B3C"/>
                </a:solidFill>
                <a:latin typeface="Calibri Light"/>
                <a:cs typeface="Calibri Light"/>
              </a:rPr>
              <a:t> </a:t>
            </a:r>
            <a:r>
              <a:rPr sz="1000" b="0" spc="-25" dirty="0">
                <a:solidFill>
                  <a:srgbClr val="343B3C"/>
                </a:solidFill>
                <a:latin typeface="Calibri Light"/>
                <a:cs typeface="Calibri Light"/>
              </a:rPr>
              <a:t>the </a:t>
            </a:r>
            <a:r>
              <a:rPr sz="1000" b="0" spc="-10" dirty="0">
                <a:solidFill>
                  <a:srgbClr val="343B3C"/>
                </a:solidFill>
                <a:latin typeface="Calibri Light"/>
                <a:cs typeface="Calibri Light"/>
              </a:rPr>
              <a:t>information</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contained</a:t>
            </a:r>
            <a:r>
              <a:rPr sz="1000" b="0" spc="-2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20" dirty="0">
                <a:solidFill>
                  <a:srgbClr val="343B3C"/>
                </a:solidFill>
                <a:latin typeface="Calibri Light"/>
                <a:cs typeface="Calibri Light"/>
              </a:rPr>
              <a:t> </a:t>
            </a:r>
            <a:r>
              <a:rPr sz="1000" b="0" dirty="0">
                <a:solidFill>
                  <a:srgbClr val="343B3C"/>
                </a:solidFill>
                <a:latin typeface="Calibri Light"/>
                <a:cs typeface="Calibri Light"/>
              </a:rPr>
              <a:t>Certain</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spc="-25"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estimates</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contained</a:t>
            </a:r>
            <a:r>
              <a:rPr sz="1000" b="0" spc="-2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20" dirty="0">
                <a:solidFill>
                  <a:srgbClr val="343B3C"/>
                </a:solidFill>
                <a:latin typeface="Calibri Light"/>
                <a:cs typeface="Calibri Light"/>
              </a:rPr>
              <a:t> </a:t>
            </a:r>
            <a:r>
              <a:rPr sz="1000" b="0" dirty="0">
                <a:solidFill>
                  <a:srgbClr val="343B3C"/>
                </a:solidFill>
                <a:latin typeface="Calibri Light"/>
                <a:cs typeface="Calibri Light"/>
              </a:rPr>
              <a:t>are</a:t>
            </a:r>
            <a:r>
              <a:rPr sz="1000" b="0" spc="-25" dirty="0">
                <a:solidFill>
                  <a:srgbClr val="343B3C"/>
                </a:solidFill>
                <a:latin typeface="Calibri Light"/>
                <a:cs typeface="Calibri Light"/>
              </a:rPr>
              <a:t> </a:t>
            </a:r>
            <a:r>
              <a:rPr sz="1000" b="0" dirty="0">
                <a:solidFill>
                  <a:srgbClr val="343B3C"/>
                </a:solidFill>
                <a:latin typeface="Calibri Light"/>
                <a:cs typeface="Calibri Light"/>
              </a:rPr>
              <a:t>originated</a:t>
            </a:r>
            <a:r>
              <a:rPr sz="1000" b="0" spc="-25" dirty="0">
                <a:solidFill>
                  <a:srgbClr val="343B3C"/>
                </a:solidFill>
                <a:latin typeface="Calibri Light"/>
                <a:cs typeface="Calibri Light"/>
              </a:rPr>
              <a:t> </a:t>
            </a:r>
            <a:r>
              <a:rPr sz="1000" b="0" dirty="0">
                <a:solidFill>
                  <a:srgbClr val="343B3C"/>
                </a:solidFill>
                <a:latin typeface="Calibri Light"/>
                <a:cs typeface="Calibri Light"/>
              </a:rPr>
              <a:t>by</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25" dirty="0">
                <a:solidFill>
                  <a:srgbClr val="343B3C"/>
                </a:solidFill>
                <a:latin typeface="Calibri Light"/>
                <a:cs typeface="Calibri Light"/>
              </a:rPr>
              <a:t> </a:t>
            </a:r>
            <a:r>
              <a:rPr sz="1000" b="0" dirty="0">
                <a:solidFill>
                  <a:srgbClr val="343B3C"/>
                </a:solidFill>
                <a:latin typeface="Calibri Light"/>
                <a:cs typeface="Calibri Light"/>
              </a:rPr>
              <a:t>derived</a:t>
            </a:r>
            <a:r>
              <a:rPr sz="1000" b="0" spc="-25" dirty="0">
                <a:solidFill>
                  <a:srgbClr val="343B3C"/>
                </a:solidFill>
                <a:latin typeface="Calibri Light"/>
                <a:cs typeface="Calibri Light"/>
              </a:rPr>
              <a:t> </a:t>
            </a:r>
            <a:r>
              <a:rPr sz="1000" b="0" dirty="0">
                <a:solidFill>
                  <a:srgbClr val="343B3C"/>
                </a:solidFill>
                <a:latin typeface="Calibri Light"/>
                <a:cs typeface="Calibri Light"/>
              </a:rPr>
              <a:t>from</a:t>
            </a:r>
            <a:r>
              <a:rPr sz="1000" b="0" spc="-20" dirty="0">
                <a:solidFill>
                  <a:srgbClr val="343B3C"/>
                </a:solidFill>
                <a:latin typeface="Calibri Light"/>
                <a:cs typeface="Calibri Light"/>
              </a:rPr>
              <a:t> </a:t>
            </a:r>
            <a:r>
              <a:rPr sz="1000" b="0" dirty="0">
                <a:solidFill>
                  <a:srgbClr val="343B3C"/>
                </a:solidFill>
                <a:latin typeface="Calibri Light"/>
                <a:cs typeface="Calibri Light"/>
              </a:rPr>
              <a:t>third</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parties</a:t>
            </a:r>
            <a:r>
              <a:rPr sz="1000" b="0" spc="-25"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accu- racy</a:t>
            </a:r>
            <a:r>
              <a:rPr sz="1000" b="0" spc="-30" dirty="0">
                <a:solidFill>
                  <a:srgbClr val="343B3C"/>
                </a:solidFill>
                <a:latin typeface="Calibri Light"/>
                <a:cs typeface="Calibri Light"/>
              </a:rPr>
              <a:t> </a:t>
            </a:r>
            <a:r>
              <a:rPr sz="1000" b="0" dirty="0">
                <a:solidFill>
                  <a:srgbClr val="343B3C"/>
                </a:solidFill>
                <a:latin typeface="Calibri Light"/>
                <a:cs typeface="Calibri Light"/>
              </a:rPr>
              <a:t>and</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completeness</a:t>
            </a:r>
            <a:r>
              <a:rPr sz="1000" b="0" spc="-2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such</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spc="-30" dirty="0">
                <a:solidFill>
                  <a:srgbClr val="343B3C"/>
                </a:solidFill>
                <a:latin typeface="Calibri Light"/>
                <a:cs typeface="Calibri Light"/>
              </a:rPr>
              <a:t> </a:t>
            </a:r>
            <a:r>
              <a:rPr sz="1000" b="0" dirty="0">
                <a:solidFill>
                  <a:srgbClr val="343B3C"/>
                </a:solidFill>
                <a:latin typeface="Calibri Light"/>
                <a:cs typeface="Calibri Light"/>
              </a:rPr>
              <a:t>and</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estimates</a:t>
            </a:r>
            <a:r>
              <a:rPr sz="1000" b="0" spc="-25" dirty="0">
                <a:solidFill>
                  <a:srgbClr val="343B3C"/>
                </a:solidFill>
                <a:latin typeface="Calibri Light"/>
                <a:cs typeface="Calibri Light"/>
              </a:rPr>
              <a:t> </a:t>
            </a:r>
            <a:r>
              <a:rPr sz="1000" b="0" dirty="0">
                <a:solidFill>
                  <a:srgbClr val="343B3C"/>
                </a:solidFill>
                <a:latin typeface="Calibri Light"/>
                <a:cs typeface="Calibri Light"/>
              </a:rPr>
              <a:t>has</a:t>
            </a:r>
            <a:r>
              <a:rPr sz="1000" b="0" spc="-30" dirty="0">
                <a:solidFill>
                  <a:srgbClr val="343B3C"/>
                </a:solidFill>
                <a:latin typeface="Calibri Light"/>
                <a:cs typeface="Calibri Light"/>
              </a:rPr>
              <a:t> </a:t>
            </a:r>
            <a:r>
              <a:rPr sz="1000" b="0" dirty="0">
                <a:solidFill>
                  <a:srgbClr val="343B3C"/>
                </a:solidFill>
                <a:latin typeface="Calibri Light"/>
                <a:cs typeface="Calibri Light"/>
              </a:rPr>
              <a:t>not</a:t>
            </a:r>
            <a:r>
              <a:rPr sz="1000" b="0" spc="-25" dirty="0">
                <a:solidFill>
                  <a:srgbClr val="343B3C"/>
                </a:solidFill>
                <a:latin typeface="Calibri Light"/>
                <a:cs typeface="Calibri Light"/>
              </a:rPr>
              <a:t> </a:t>
            </a:r>
            <a:r>
              <a:rPr sz="1000" b="0" dirty="0">
                <a:solidFill>
                  <a:srgbClr val="343B3C"/>
                </a:solidFill>
                <a:latin typeface="Calibri Light"/>
                <a:cs typeface="Calibri Light"/>
              </a:rPr>
              <a:t>been</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verified.</a:t>
            </a:r>
            <a:r>
              <a:rPr sz="1000" b="0" spc="-30" dirty="0">
                <a:solidFill>
                  <a:srgbClr val="343B3C"/>
                </a:solidFill>
                <a:latin typeface="Calibri Light"/>
                <a:cs typeface="Calibri Light"/>
              </a:rPr>
              <a:t> </a:t>
            </a:r>
            <a:r>
              <a:rPr sz="1000" b="0" dirty="0">
                <a:solidFill>
                  <a:srgbClr val="343B3C"/>
                </a:solidFill>
                <a:latin typeface="Calibri Light"/>
                <a:cs typeface="Calibri Light"/>
              </a:rPr>
              <a:t>It</a:t>
            </a:r>
            <a:r>
              <a:rPr sz="1000" b="0" spc="-25" dirty="0">
                <a:solidFill>
                  <a:srgbClr val="343B3C"/>
                </a:solidFill>
                <a:latin typeface="Calibri Light"/>
                <a:cs typeface="Calibri Light"/>
              </a:rPr>
              <a:t> </a:t>
            </a:r>
            <a:r>
              <a:rPr sz="1000" b="0" dirty="0">
                <a:solidFill>
                  <a:srgbClr val="343B3C"/>
                </a:solidFill>
                <a:latin typeface="Calibri Light"/>
                <a:cs typeface="Calibri Light"/>
              </a:rPr>
              <a:t>should</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also</a:t>
            </a:r>
            <a:r>
              <a:rPr sz="1000" b="0" spc="-25" dirty="0">
                <a:solidFill>
                  <a:srgbClr val="343B3C"/>
                </a:solidFill>
                <a:latin typeface="Calibri Light"/>
                <a:cs typeface="Calibri Light"/>
              </a:rPr>
              <a:t> </a:t>
            </a:r>
            <a:r>
              <a:rPr sz="1000" b="0" dirty="0">
                <a:solidFill>
                  <a:srgbClr val="343B3C"/>
                </a:solidFill>
                <a:latin typeface="Calibri Light"/>
                <a:cs typeface="Calibri Light"/>
              </a:rPr>
              <a:t>be</a:t>
            </a:r>
            <a:r>
              <a:rPr sz="1000" b="0" spc="-30" dirty="0">
                <a:solidFill>
                  <a:srgbClr val="343B3C"/>
                </a:solidFill>
                <a:latin typeface="Calibri Light"/>
                <a:cs typeface="Calibri Light"/>
              </a:rPr>
              <a:t> </a:t>
            </a:r>
            <a:r>
              <a:rPr sz="1000" b="0" dirty="0">
                <a:solidFill>
                  <a:srgbClr val="343B3C"/>
                </a:solidFill>
                <a:latin typeface="Calibri Light"/>
                <a:cs typeface="Calibri Light"/>
              </a:rPr>
              <a:t>noted</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that</a:t>
            </a:r>
            <a:r>
              <a:rPr sz="1000" b="0" spc="-25" dirty="0">
                <a:solidFill>
                  <a:srgbClr val="343B3C"/>
                </a:solidFill>
                <a:latin typeface="Calibri Light"/>
                <a:cs typeface="Calibri Light"/>
              </a:rPr>
              <a:t> </a:t>
            </a:r>
            <a:r>
              <a:rPr sz="1000" b="0" dirty="0">
                <a:solidFill>
                  <a:srgbClr val="343B3C"/>
                </a:solidFill>
                <a:latin typeface="Calibri Light"/>
                <a:cs typeface="Calibri Light"/>
              </a:rPr>
              <a:t>the</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financial</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contained </a:t>
            </a:r>
            <a:r>
              <a:rPr sz="1000" b="0" dirty="0">
                <a:solidFill>
                  <a:srgbClr val="343B3C"/>
                </a:solidFill>
                <a:latin typeface="Calibri Light"/>
                <a:cs typeface="Calibri Light"/>
              </a:rPr>
              <a:t>herein</a:t>
            </a:r>
            <a:r>
              <a:rPr sz="1000" b="0" spc="15" dirty="0">
                <a:solidFill>
                  <a:srgbClr val="343B3C"/>
                </a:solidFill>
                <a:latin typeface="Calibri Light"/>
                <a:cs typeface="Calibri Light"/>
              </a:rPr>
              <a:t> </a:t>
            </a:r>
            <a:r>
              <a:rPr sz="1000" b="0" dirty="0">
                <a:solidFill>
                  <a:srgbClr val="343B3C"/>
                </a:solidFill>
                <a:latin typeface="Calibri Light"/>
                <a:cs typeface="Calibri Light"/>
              </a:rPr>
              <a:t>has</a:t>
            </a:r>
            <a:r>
              <a:rPr sz="1000" b="0" spc="20"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been</a:t>
            </a:r>
            <a:r>
              <a:rPr sz="1000" b="0" spc="20" dirty="0">
                <a:solidFill>
                  <a:srgbClr val="343B3C"/>
                </a:solidFill>
                <a:latin typeface="Calibri Light"/>
                <a:cs typeface="Calibri Light"/>
              </a:rPr>
              <a:t> </a:t>
            </a:r>
            <a:r>
              <a:rPr sz="1000" b="0" dirty="0">
                <a:solidFill>
                  <a:srgbClr val="343B3C"/>
                </a:solidFill>
                <a:latin typeface="Calibri Light"/>
                <a:cs typeface="Calibri Light"/>
              </a:rPr>
              <a:t>audited.</a:t>
            </a:r>
            <a:r>
              <a:rPr sz="1000" b="0" spc="20" dirty="0">
                <a:solidFill>
                  <a:srgbClr val="343B3C"/>
                </a:solidFill>
                <a:latin typeface="Calibri Light"/>
                <a:cs typeface="Calibri Light"/>
              </a:rPr>
              <a:t> </a:t>
            </a:r>
            <a:r>
              <a:rPr sz="1000" b="0" dirty="0">
                <a:solidFill>
                  <a:srgbClr val="343B3C"/>
                </a:solidFill>
                <a:latin typeface="Calibri Light"/>
                <a:cs typeface="Calibri Light"/>
              </a:rPr>
              <a:t>No</a:t>
            </a:r>
            <a:r>
              <a:rPr sz="1000" b="0" spc="15" dirty="0">
                <a:solidFill>
                  <a:srgbClr val="343B3C"/>
                </a:solidFill>
                <a:latin typeface="Calibri Light"/>
                <a:cs typeface="Calibri Light"/>
              </a:rPr>
              <a:t> </a:t>
            </a:r>
            <a:r>
              <a:rPr sz="1000" b="0" dirty="0">
                <a:solidFill>
                  <a:srgbClr val="343B3C"/>
                </a:solidFill>
                <a:latin typeface="Calibri Light"/>
                <a:cs typeface="Calibri Light"/>
              </a:rPr>
              <a:t>representation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warranty</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whatsoever,</a:t>
            </a:r>
            <a:r>
              <a:rPr sz="1000" b="0" spc="20" dirty="0">
                <a:solidFill>
                  <a:srgbClr val="343B3C"/>
                </a:solidFill>
                <a:latin typeface="Calibri Light"/>
                <a:cs typeface="Calibri Light"/>
              </a:rPr>
              <a:t> </a:t>
            </a:r>
            <a:r>
              <a:rPr sz="1000" b="0" dirty="0">
                <a:solidFill>
                  <a:srgbClr val="343B3C"/>
                </a:solidFill>
                <a:latin typeface="Calibri Light"/>
                <a:cs typeface="Calibri Light"/>
              </a:rPr>
              <a:t>whether</a:t>
            </a:r>
            <a:r>
              <a:rPr sz="1000" b="0" spc="15" dirty="0">
                <a:solidFill>
                  <a:srgbClr val="343B3C"/>
                </a:solidFill>
                <a:latin typeface="Calibri Light"/>
                <a:cs typeface="Calibri Light"/>
              </a:rPr>
              <a:t> </a:t>
            </a:r>
            <a:r>
              <a:rPr sz="1000" b="0" dirty="0">
                <a:solidFill>
                  <a:srgbClr val="343B3C"/>
                </a:solidFill>
                <a:latin typeface="Calibri Light"/>
                <a:cs typeface="Calibri Light"/>
              </a:rPr>
              <a:t>express</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implied,</a:t>
            </a:r>
            <a:r>
              <a:rPr sz="1000" b="0" spc="20" dirty="0">
                <a:solidFill>
                  <a:srgbClr val="343B3C"/>
                </a:solidFill>
                <a:latin typeface="Calibri Light"/>
                <a:cs typeface="Calibri Light"/>
              </a:rPr>
              <a:t> </a:t>
            </a:r>
            <a:r>
              <a:rPr sz="1000" b="0" dirty="0">
                <a:solidFill>
                  <a:srgbClr val="343B3C"/>
                </a:solidFill>
                <a:latin typeface="Calibri Light"/>
                <a:cs typeface="Calibri Light"/>
              </a:rPr>
              <a:t>is</a:t>
            </a:r>
            <a:r>
              <a:rPr sz="1000" b="0" spc="20" dirty="0">
                <a:solidFill>
                  <a:srgbClr val="343B3C"/>
                </a:solidFill>
                <a:latin typeface="Calibri Light"/>
                <a:cs typeface="Calibri Light"/>
              </a:rPr>
              <a:t> </a:t>
            </a:r>
            <a:r>
              <a:rPr sz="1000" b="0" dirty="0">
                <a:solidFill>
                  <a:srgbClr val="343B3C"/>
                </a:solidFill>
                <a:latin typeface="Calibri Light"/>
                <a:cs typeface="Calibri Light"/>
              </a:rPr>
              <a:t>given</a:t>
            </a:r>
            <a:r>
              <a:rPr sz="1000" b="0" spc="15" dirty="0">
                <a:solidFill>
                  <a:srgbClr val="343B3C"/>
                </a:solidFill>
                <a:latin typeface="Calibri Light"/>
                <a:cs typeface="Calibri Light"/>
              </a:rPr>
              <a:t> </a:t>
            </a:r>
            <a:r>
              <a:rPr sz="1000" b="0" dirty="0">
                <a:solidFill>
                  <a:srgbClr val="343B3C"/>
                </a:solidFill>
                <a:latin typeface="Calibri Light"/>
                <a:cs typeface="Calibri Light"/>
              </a:rPr>
              <a:t>by</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on</a:t>
            </a:r>
            <a:r>
              <a:rPr sz="1000" b="0" spc="20" dirty="0">
                <a:solidFill>
                  <a:srgbClr val="343B3C"/>
                </a:solidFill>
                <a:latin typeface="Calibri Light"/>
                <a:cs typeface="Calibri Light"/>
              </a:rPr>
              <a:t> </a:t>
            </a:r>
            <a:r>
              <a:rPr sz="1000" b="0" dirty="0">
                <a:solidFill>
                  <a:srgbClr val="343B3C"/>
                </a:solidFill>
                <a:latin typeface="Calibri Light"/>
                <a:cs typeface="Calibri Light"/>
              </a:rPr>
              <a:t>behalf</a:t>
            </a:r>
            <a:r>
              <a:rPr sz="1000" b="0" spc="20" dirty="0">
                <a:solidFill>
                  <a:srgbClr val="343B3C"/>
                </a:solidFill>
                <a:latin typeface="Calibri Light"/>
                <a:cs typeface="Calibri Light"/>
              </a:rPr>
              <a:t> </a:t>
            </a:r>
            <a:r>
              <a:rPr sz="1000" b="0" dirty="0">
                <a:solidFill>
                  <a:srgbClr val="343B3C"/>
                </a:solidFill>
                <a:latin typeface="Calibri Light"/>
                <a:cs typeface="Calibri Light"/>
              </a:rPr>
              <a:t>of</a:t>
            </a:r>
            <a:r>
              <a:rPr sz="1000" b="0" spc="1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15" dirty="0">
                <a:solidFill>
                  <a:srgbClr val="343B3C"/>
                </a:solidFill>
                <a:latin typeface="Calibri Light"/>
                <a:cs typeface="Calibri Light"/>
              </a:rPr>
              <a:t> </a:t>
            </a:r>
            <a:r>
              <a:rPr sz="1000" b="0" spc="-25" dirty="0">
                <a:solidFill>
                  <a:srgbClr val="343B3C"/>
                </a:solidFill>
                <a:latin typeface="Calibri Light"/>
                <a:cs typeface="Calibri Light"/>
              </a:rPr>
              <a:t>the </a:t>
            </a:r>
            <a:r>
              <a:rPr sz="1000" b="0" spc="-10" dirty="0">
                <a:solidFill>
                  <a:srgbClr val="343B3C"/>
                </a:solidFill>
                <a:latin typeface="Calibri Light"/>
                <a:cs typeface="Calibri Light"/>
              </a:rPr>
              <a:t>Company,</a:t>
            </a:r>
            <a:r>
              <a:rPr sz="1000" b="0" spc="-15" dirty="0">
                <a:solidFill>
                  <a:srgbClr val="343B3C"/>
                </a:solidFill>
                <a:latin typeface="Calibri Light"/>
                <a:cs typeface="Calibri Light"/>
              </a:rPr>
              <a:t> </a:t>
            </a:r>
            <a:r>
              <a:rPr sz="1000" b="0" dirty="0">
                <a:solidFill>
                  <a:srgbClr val="343B3C"/>
                </a:solidFill>
                <a:latin typeface="Calibri Light"/>
                <a:cs typeface="Calibri Light"/>
              </a:rPr>
              <a:t>their</a:t>
            </a:r>
            <a:r>
              <a:rPr sz="1000" b="0" spc="-10" dirty="0">
                <a:solidFill>
                  <a:srgbClr val="343B3C"/>
                </a:solidFill>
                <a:latin typeface="Calibri Light"/>
                <a:cs typeface="Calibri Light"/>
              </a:rPr>
              <a:t> affiliates,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their</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respective </a:t>
            </a:r>
            <a:r>
              <a:rPr sz="1000" b="0" dirty="0">
                <a:solidFill>
                  <a:srgbClr val="343B3C"/>
                </a:solidFill>
                <a:latin typeface="Calibri Light"/>
                <a:cs typeface="Calibri Light"/>
              </a:rPr>
              <a:t>directors,</a:t>
            </a:r>
            <a:r>
              <a:rPr sz="1000" b="0" spc="-10" dirty="0">
                <a:solidFill>
                  <a:srgbClr val="343B3C"/>
                </a:solidFill>
                <a:latin typeface="Calibri Light"/>
                <a:cs typeface="Calibri Light"/>
              </a:rPr>
              <a:t> officers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employees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any</a:t>
            </a:r>
            <a:r>
              <a:rPr sz="1000" b="0" spc="-10" dirty="0">
                <a:solidFill>
                  <a:srgbClr val="343B3C"/>
                </a:solidFill>
                <a:latin typeface="Calibri Light"/>
                <a:cs typeface="Calibri Light"/>
              </a:rPr>
              <a:t> </a:t>
            </a:r>
            <a:r>
              <a:rPr sz="1000" b="0" dirty="0">
                <a:solidFill>
                  <a:srgbClr val="343B3C"/>
                </a:solidFill>
                <a:latin typeface="Calibri Light"/>
                <a:cs typeface="Calibri Light"/>
              </a:rPr>
              <a:t>other</a:t>
            </a:r>
            <a:r>
              <a:rPr sz="1000" b="0" spc="-15" dirty="0">
                <a:solidFill>
                  <a:srgbClr val="343B3C"/>
                </a:solidFill>
                <a:latin typeface="Calibri Light"/>
                <a:cs typeface="Calibri Light"/>
              </a:rPr>
              <a:t> </a:t>
            </a:r>
            <a:r>
              <a:rPr sz="1000" b="0" dirty="0">
                <a:solidFill>
                  <a:srgbClr val="343B3C"/>
                </a:solidFill>
                <a:latin typeface="Calibri Light"/>
                <a:cs typeface="Calibri Light"/>
              </a:rPr>
              <a:t>person</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0" dirty="0">
                <a:solidFill>
                  <a:srgbClr val="343B3C"/>
                </a:solidFill>
                <a:latin typeface="Calibri Light"/>
                <a:cs typeface="Calibri Light"/>
              </a:rPr>
              <a:t> </a:t>
            </a:r>
            <a:r>
              <a:rPr sz="1000" b="0" dirty="0">
                <a:solidFill>
                  <a:srgbClr val="343B3C"/>
                </a:solidFill>
                <a:latin typeface="Calibri Light"/>
                <a:cs typeface="Calibri Light"/>
              </a:rPr>
              <a:t>(a)</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accuracy</a:t>
            </a:r>
            <a:r>
              <a:rPr sz="1000" b="0" spc="-1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completeness</a:t>
            </a:r>
            <a:r>
              <a:rPr sz="1000" b="0" spc="-10"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a:t>
            </a:r>
            <a:r>
              <a:rPr sz="1000" b="0" spc="-25" dirty="0">
                <a:solidFill>
                  <a:srgbClr val="343B3C"/>
                </a:solidFill>
                <a:latin typeface="Calibri Light"/>
                <a:cs typeface="Calibri Light"/>
              </a:rPr>
              <a:t>the </a:t>
            </a:r>
            <a:r>
              <a:rPr sz="1000" b="0" spc="-10" dirty="0">
                <a:solidFill>
                  <a:srgbClr val="343B3C"/>
                </a:solidFill>
                <a:latin typeface="Calibri Light"/>
                <a:cs typeface="Calibri Light"/>
              </a:rPr>
              <a:t>information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(b)</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opinions</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contained</a:t>
            </a:r>
            <a:r>
              <a:rPr sz="1000" b="0" spc="-25"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this</a:t>
            </a:r>
            <a:r>
              <a:rPr sz="1000" b="0" spc="-2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2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15" dirty="0">
                <a:solidFill>
                  <a:srgbClr val="343B3C"/>
                </a:solidFill>
                <a:latin typeface="Calibri Light"/>
                <a:cs typeface="Calibri Light"/>
              </a:rPr>
              <a:t> </a:t>
            </a:r>
            <a:r>
              <a:rPr sz="1000" b="0" dirty="0">
                <a:solidFill>
                  <a:srgbClr val="343B3C"/>
                </a:solidFill>
                <a:latin typeface="Calibri Light"/>
                <a:cs typeface="Calibri Light"/>
              </a:rPr>
              <a:t>None</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Company,</a:t>
            </a:r>
            <a:r>
              <a:rPr sz="1000" b="0" spc="-15" dirty="0">
                <a:solidFill>
                  <a:srgbClr val="343B3C"/>
                </a:solidFill>
                <a:latin typeface="Calibri Light"/>
                <a:cs typeface="Calibri Light"/>
              </a:rPr>
              <a:t> </a:t>
            </a:r>
            <a:r>
              <a:rPr sz="1000" b="0" dirty="0">
                <a:solidFill>
                  <a:srgbClr val="343B3C"/>
                </a:solidFill>
                <a:latin typeface="Calibri Light"/>
                <a:cs typeface="Calibri Light"/>
              </a:rPr>
              <a:t>any</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sz="1000" b="0" dirty="0">
                <a:solidFill>
                  <a:srgbClr val="343B3C"/>
                </a:solidFill>
                <a:latin typeface="Calibri Light"/>
                <a:cs typeface="Calibri Light"/>
              </a:rPr>
              <a:t>their</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affiliates,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dirty="0">
                <a:solidFill>
                  <a:srgbClr val="343B3C"/>
                </a:solidFill>
                <a:latin typeface="Calibri Light"/>
                <a:cs typeface="Calibri Light"/>
              </a:rPr>
              <a:t>their</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respective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direc- </a:t>
            </a:r>
            <a:r>
              <a:rPr sz="1000" b="0" dirty="0">
                <a:solidFill>
                  <a:srgbClr val="343B3C"/>
                </a:solidFill>
                <a:latin typeface="Calibri Light"/>
                <a:cs typeface="Calibri Light"/>
              </a:rPr>
              <a:t>tors,</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officers</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employees</a:t>
            </a:r>
            <a:r>
              <a:rPr sz="1000" b="0" spc="-25"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dirty="0">
                <a:solidFill>
                  <a:srgbClr val="343B3C"/>
                </a:solidFill>
                <a:latin typeface="Calibri Light"/>
                <a:cs typeface="Calibri Light"/>
              </a:rPr>
              <a:t>any</a:t>
            </a:r>
            <a:r>
              <a:rPr sz="1000" b="0" spc="-20" dirty="0">
                <a:solidFill>
                  <a:srgbClr val="343B3C"/>
                </a:solidFill>
                <a:latin typeface="Calibri Light"/>
                <a:cs typeface="Calibri Light"/>
              </a:rPr>
              <a:t> </a:t>
            </a:r>
            <a:r>
              <a:rPr sz="1000" b="0" dirty="0">
                <a:solidFill>
                  <a:srgbClr val="343B3C"/>
                </a:solidFill>
                <a:latin typeface="Calibri Light"/>
                <a:cs typeface="Calibri Light"/>
              </a:rPr>
              <a:t>other</a:t>
            </a:r>
            <a:r>
              <a:rPr sz="1000" b="0" spc="-25" dirty="0">
                <a:solidFill>
                  <a:srgbClr val="343B3C"/>
                </a:solidFill>
                <a:latin typeface="Calibri Light"/>
                <a:cs typeface="Calibri Light"/>
              </a:rPr>
              <a:t> </a:t>
            </a:r>
            <a:r>
              <a:rPr sz="1000" b="0" dirty="0">
                <a:solidFill>
                  <a:srgbClr val="343B3C"/>
                </a:solidFill>
                <a:latin typeface="Calibri Light"/>
                <a:cs typeface="Calibri Light"/>
              </a:rPr>
              <a:t>person</a:t>
            </a:r>
            <a:r>
              <a:rPr sz="1000" b="0" spc="-20" dirty="0">
                <a:solidFill>
                  <a:srgbClr val="343B3C"/>
                </a:solidFill>
                <a:latin typeface="Calibri Light"/>
                <a:cs typeface="Calibri Light"/>
              </a:rPr>
              <a:t> </a:t>
            </a:r>
            <a:r>
              <a:rPr sz="1000" b="0" dirty="0">
                <a:solidFill>
                  <a:srgbClr val="343B3C"/>
                </a:solidFill>
                <a:latin typeface="Calibri Light"/>
                <a:cs typeface="Calibri Light"/>
              </a:rPr>
              <a:t>accepts</a:t>
            </a:r>
            <a:r>
              <a:rPr sz="1000" b="0" spc="-20" dirty="0">
                <a:solidFill>
                  <a:srgbClr val="343B3C"/>
                </a:solidFill>
                <a:latin typeface="Calibri Light"/>
                <a:cs typeface="Calibri Light"/>
              </a:rPr>
              <a:t> </a:t>
            </a:r>
            <a:r>
              <a:rPr sz="1000" b="0" dirty="0">
                <a:solidFill>
                  <a:srgbClr val="343B3C"/>
                </a:solidFill>
                <a:latin typeface="Calibri Light"/>
                <a:cs typeface="Calibri Light"/>
              </a:rPr>
              <a:t>any</a:t>
            </a:r>
            <a:r>
              <a:rPr sz="1000" b="0" spc="-25" dirty="0">
                <a:solidFill>
                  <a:srgbClr val="343B3C"/>
                </a:solidFill>
                <a:latin typeface="Calibri Light"/>
                <a:cs typeface="Calibri Light"/>
              </a:rPr>
              <a:t> </a:t>
            </a:r>
            <a:r>
              <a:rPr sz="1000" b="0" dirty="0">
                <a:solidFill>
                  <a:srgbClr val="343B3C"/>
                </a:solidFill>
                <a:latin typeface="Calibri Light"/>
                <a:cs typeface="Calibri Light"/>
              </a:rPr>
              <a:t>liability</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whatsoever</a:t>
            </a:r>
            <a:r>
              <a:rPr sz="1000" b="0" spc="-20" dirty="0">
                <a:solidFill>
                  <a:srgbClr val="343B3C"/>
                </a:solidFill>
                <a:latin typeface="Calibri Light"/>
                <a:cs typeface="Calibri Light"/>
              </a:rPr>
              <a:t> </a:t>
            </a:r>
            <a:r>
              <a:rPr sz="1000" b="0" dirty="0">
                <a:solidFill>
                  <a:srgbClr val="343B3C"/>
                </a:solidFill>
                <a:latin typeface="Calibri Light"/>
                <a:cs typeface="Calibri Light"/>
              </a:rPr>
              <a:t>for</a:t>
            </a:r>
            <a:r>
              <a:rPr sz="1000" b="0" spc="-25" dirty="0">
                <a:solidFill>
                  <a:srgbClr val="343B3C"/>
                </a:solidFill>
                <a:latin typeface="Calibri Light"/>
                <a:cs typeface="Calibri Light"/>
              </a:rPr>
              <a:t> </a:t>
            </a:r>
            <a:r>
              <a:rPr sz="1000" b="0" dirty="0">
                <a:solidFill>
                  <a:srgbClr val="343B3C"/>
                </a:solidFill>
                <a:latin typeface="Calibri Light"/>
                <a:cs typeface="Calibri Light"/>
              </a:rPr>
              <a:t>any</a:t>
            </a:r>
            <a:r>
              <a:rPr sz="1000" b="0" spc="-20" dirty="0">
                <a:solidFill>
                  <a:srgbClr val="343B3C"/>
                </a:solidFill>
                <a:latin typeface="Calibri Light"/>
                <a:cs typeface="Calibri Light"/>
              </a:rPr>
              <a:t> </a:t>
            </a:r>
            <a:r>
              <a:rPr sz="1000" b="0" dirty="0">
                <a:solidFill>
                  <a:srgbClr val="343B3C"/>
                </a:solidFill>
                <a:latin typeface="Calibri Light"/>
                <a:cs typeface="Calibri Light"/>
              </a:rPr>
              <a:t>such</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spc="-25"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dirty="0">
                <a:solidFill>
                  <a:srgbClr val="343B3C"/>
                </a:solidFill>
                <a:latin typeface="Calibri Light"/>
                <a:cs typeface="Calibri Light"/>
              </a:rPr>
              <a:t>opinions.</a:t>
            </a:r>
            <a:r>
              <a:rPr sz="1000" b="0" spc="-20" dirty="0">
                <a:solidFill>
                  <a:srgbClr val="343B3C"/>
                </a:solidFill>
                <a:latin typeface="Calibri Light"/>
                <a:cs typeface="Calibri Light"/>
              </a:rPr>
              <a:t> </a:t>
            </a:r>
            <a:r>
              <a:rPr sz="1000" b="0" dirty="0">
                <a:solidFill>
                  <a:srgbClr val="343B3C"/>
                </a:solidFill>
                <a:latin typeface="Calibri Light"/>
                <a:cs typeface="Calibri Light"/>
              </a:rPr>
              <a:t>Nothing</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contained</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herein </a:t>
            </a:r>
            <a:r>
              <a:rPr sz="1000" b="0" dirty="0">
                <a:solidFill>
                  <a:srgbClr val="343B3C"/>
                </a:solidFill>
                <a:latin typeface="Calibri Light"/>
                <a:cs typeface="Calibri Light"/>
              </a:rPr>
              <a:t>shall</a:t>
            </a:r>
            <a:r>
              <a:rPr sz="1000" b="0" spc="-10" dirty="0">
                <a:solidFill>
                  <a:srgbClr val="343B3C"/>
                </a:solidFill>
                <a:latin typeface="Calibri Light"/>
                <a:cs typeface="Calibri Light"/>
              </a:rPr>
              <a:t> </a:t>
            </a:r>
            <a:r>
              <a:rPr sz="1000" b="0" dirty="0">
                <a:solidFill>
                  <a:srgbClr val="343B3C"/>
                </a:solidFill>
                <a:latin typeface="Calibri Light"/>
                <a:cs typeface="Calibri Light"/>
              </a:rPr>
              <a:t>be</a:t>
            </a:r>
            <a:r>
              <a:rPr sz="1000" b="0" spc="-10" dirty="0">
                <a:solidFill>
                  <a:srgbClr val="343B3C"/>
                </a:solidFill>
                <a:latin typeface="Calibri Light"/>
                <a:cs typeface="Calibri Light"/>
              </a:rPr>
              <a:t> </a:t>
            </a:r>
            <a:r>
              <a:rPr sz="1000" b="0" dirty="0">
                <a:solidFill>
                  <a:srgbClr val="343B3C"/>
                </a:solidFill>
                <a:latin typeface="Calibri Light"/>
                <a:cs typeface="Calibri Light"/>
              </a:rPr>
              <a:t>relied</a:t>
            </a:r>
            <a:r>
              <a:rPr sz="1000" b="0" spc="-10" dirty="0">
                <a:solidFill>
                  <a:srgbClr val="343B3C"/>
                </a:solidFill>
                <a:latin typeface="Calibri Light"/>
                <a:cs typeface="Calibri Light"/>
              </a:rPr>
              <a:t> </a:t>
            </a:r>
            <a:r>
              <a:rPr sz="1000" b="0" dirty="0">
                <a:solidFill>
                  <a:srgbClr val="343B3C"/>
                </a:solidFill>
                <a:latin typeface="Calibri Light"/>
                <a:cs typeface="Calibri Light"/>
              </a:rPr>
              <a:t>upon</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10" dirty="0">
                <a:solidFill>
                  <a:srgbClr val="343B3C"/>
                </a:solidFill>
                <a:latin typeface="Calibri Light"/>
                <a:cs typeface="Calibri Light"/>
              </a:rPr>
              <a:t> </a:t>
            </a:r>
            <a:r>
              <a:rPr sz="1000" b="0" dirty="0">
                <a:solidFill>
                  <a:srgbClr val="343B3C"/>
                </a:solidFill>
                <a:latin typeface="Calibri Light"/>
                <a:cs typeface="Calibri Light"/>
              </a:rPr>
              <a:t>a</a:t>
            </a:r>
            <a:r>
              <a:rPr sz="1000" b="0" spc="-10" dirty="0">
                <a:solidFill>
                  <a:srgbClr val="343B3C"/>
                </a:solidFill>
                <a:latin typeface="Calibri Light"/>
                <a:cs typeface="Calibri Light"/>
              </a:rPr>
              <a:t> </a:t>
            </a:r>
            <a:r>
              <a:rPr sz="1000" b="0" dirty="0">
                <a:solidFill>
                  <a:srgbClr val="343B3C"/>
                </a:solidFill>
                <a:latin typeface="Calibri Light"/>
                <a:cs typeface="Calibri Light"/>
              </a:rPr>
              <a:t>promise</a:t>
            </a:r>
            <a:r>
              <a:rPr sz="1000" b="0" spc="-10"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representation </a:t>
            </a:r>
            <a:r>
              <a:rPr sz="1000" b="0" dirty="0">
                <a:solidFill>
                  <a:srgbClr val="343B3C"/>
                </a:solidFill>
                <a:latin typeface="Calibri Light"/>
                <a:cs typeface="Calibri Light"/>
              </a:rPr>
              <a:t>whether</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10" dirty="0">
                <a:solidFill>
                  <a:srgbClr val="343B3C"/>
                </a:solidFill>
                <a:latin typeface="Calibri Light"/>
                <a:cs typeface="Calibri Light"/>
              </a:rPr>
              <a:t> </a:t>
            </a:r>
            <a:r>
              <a:rPr sz="1000" b="0" dirty="0">
                <a:solidFill>
                  <a:srgbClr val="343B3C"/>
                </a:solidFill>
                <a:latin typeface="Calibri Light"/>
                <a:cs typeface="Calibri Light"/>
              </a:rPr>
              <a:t>to</a:t>
            </a:r>
            <a:r>
              <a:rPr sz="1000" b="0" spc="-10" dirty="0">
                <a:solidFill>
                  <a:srgbClr val="343B3C"/>
                </a:solidFill>
                <a:latin typeface="Calibri Light"/>
                <a:cs typeface="Calibri Light"/>
              </a:rPr>
              <a:t> </a:t>
            </a:r>
            <a:r>
              <a:rPr sz="1000" b="0" dirty="0">
                <a:solidFill>
                  <a:srgbClr val="343B3C"/>
                </a:solidFill>
                <a:latin typeface="Calibri Light"/>
                <a:cs typeface="Calibri Light"/>
              </a:rPr>
              <a:t>past</a:t>
            </a:r>
            <a:r>
              <a:rPr sz="1000" b="0" spc="-10"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future</a:t>
            </a:r>
            <a:r>
              <a:rPr sz="1000" b="0" spc="-10" dirty="0">
                <a:solidFill>
                  <a:srgbClr val="343B3C"/>
                </a:solidFill>
                <a:latin typeface="Calibri Light"/>
                <a:cs typeface="Calibri Light"/>
              </a:rPr>
              <a:t> </a:t>
            </a:r>
            <a:r>
              <a:rPr sz="1000" b="0" dirty="0">
                <a:solidFill>
                  <a:srgbClr val="343B3C"/>
                </a:solidFill>
                <a:latin typeface="Calibri Light"/>
                <a:cs typeface="Calibri Light"/>
              </a:rPr>
              <a:t>performance</a:t>
            </a:r>
            <a:r>
              <a:rPr sz="1000" b="0" spc="-10"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0" dirty="0">
                <a:solidFill>
                  <a:srgbClr val="343B3C"/>
                </a:solidFill>
                <a:latin typeface="Calibri Light"/>
                <a:cs typeface="Calibri Light"/>
              </a:rPr>
              <a:t> Company, </a:t>
            </a:r>
            <a:r>
              <a:rPr sz="1000" b="0" dirty="0">
                <a:solidFill>
                  <a:srgbClr val="343B3C"/>
                </a:solidFill>
                <a:latin typeface="Calibri Light"/>
                <a:cs typeface="Calibri Light"/>
              </a:rPr>
              <a:t>any</a:t>
            </a:r>
            <a:r>
              <a:rPr sz="1000" b="0" spc="-5" dirty="0">
                <a:solidFill>
                  <a:srgbClr val="343B3C"/>
                </a:solidFill>
                <a:latin typeface="Calibri Light"/>
                <a:cs typeface="Calibri Light"/>
              </a:rPr>
              <a:t> </a:t>
            </a:r>
            <a:r>
              <a:rPr sz="1000" b="0" dirty="0">
                <a:solidFill>
                  <a:srgbClr val="343B3C"/>
                </a:solidFill>
                <a:latin typeface="Calibri Light"/>
                <a:cs typeface="Calibri Light"/>
              </a:rPr>
              <a:t>other</a:t>
            </a:r>
            <a:r>
              <a:rPr sz="1000" b="0" spc="-10" dirty="0">
                <a:solidFill>
                  <a:srgbClr val="343B3C"/>
                </a:solidFill>
                <a:latin typeface="Calibri Light"/>
                <a:cs typeface="Calibri Light"/>
              </a:rPr>
              <a:t> entity, </a:t>
            </a:r>
            <a:r>
              <a:rPr sz="1000" b="0" dirty="0">
                <a:solidFill>
                  <a:srgbClr val="343B3C"/>
                </a:solidFill>
                <a:latin typeface="Calibri Light"/>
                <a:cs typeface="Calibri Light"/>
              </a:rPr>
              <a:t>any</a:t>
            </a:r>
            <a:r>
              <a:rPr sz="1000" b="0" spc="-10" dirty="0">
                <a:solidFill>
                  <a:srgbClr val="343B3C"/>
                </a:solidFill>
                <a:latin typeface="Calibri Light"/>
                <a:cs typeface="Calibri Light"/>
              </a:rPr>
              <a:t> Securities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asset</a:t>
            </a:r>
            <a:r>
              <a:rPr sz="1000" b="0" spc="-35" dirty="0">
                <a:solidFill>
                  <a:srgbClr val="343B3C"/>
                </a:solidFill>
                <a:latin typeface="Calibri Light"/>
                <a:cs typeface="Calibri Light"/>
              </a:rPr>
              <a:t> </a:t>
            </a:r>
            <a:r>
              <a:rPr sz="1000" b="0" dirty="0">
                <a:solidFill>
                  <a:srgbClr val="343B3C"/>
                </a:solidFill>
                <a:latin typeface="Calibri Light"/>
                <a:cs typeface="Calibri Light"/>
              </a:rPr>
              <a:t>class</a:t>
            </a:r>
            <a:r>
              <a:rPr sz="1000" b="0" spc="-30" dirty="0">
                <a:solidFill>
                  <a:srgbClr val="343B3C"/>
                </a:solidFill>
                <a:latin typeface="Calibri Light"/>
                <a:cs typeface="Calibri Light"/>
              </a:rPr>
              <a:t> </a:t>
            </a:r>
            <a:r>
              <a:rPr sz="1000" b="0" dirty="0">
                <a:solidFill>
                  <a:srgbClr val="343B3C"/>
                </a:solidFill>
                <a:latin typeface="Calibri Light"/>
                <a:cs typeface="Calibri Light"/>
              </a:rPr>
              <a:t>in</a:t>
            </a:r>
            <a:r>
              <a:rPr sz="1000" b="0" spc="-35"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Company’s</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portfolio.</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figures</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provided</a:t>
            </a:r>
            <a:r>
              <a:rPr sz="1000" b="0" spc="-35" dirty="0">
                <a:solidFill>
                  <a:srgbClr val="343B3C"/>
                </a:solidFill>
                <a:latin typeface="Calibri Light"/>
                <a:cs typeface="Calibri Light"/>
              </a:rPr>
              <a:t> </a:t>
            </a:r>
            <a:r>
              <a:rPr sz="1000" b="0" dirty="0">
                <a:solidFill>
                  <a:srgbClr val="343B3C"/>
                </a:solidFill>
                <a:latin typeface="Calibri Light"/>
                <a:cs typeface="Calibri Light"/>
              </a:rPr>
              <a:t>that</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relate</a:t>
            </a:r>
            <a:r>
              <a:rPr sz="1000" b="0" spc="-35" dirty="0">
                <a:solidFill>
                  <a:srgbClr val="343B3C"/>
                </a:solidFill>
                <a:latin typeface="Calibri Light"/>
                <a:cs typeface="Calibri Light"/>
              </a:rPr>
              <a:t> </a:t>
            </a:r>
            <a:r>
              <a:rPr sz="1000" b="0" dirty="0">
                <a:solidFill>
                  <a:srgbClr val="343B3C"/>
                </a:solidFill>
                <a:latin typeface="Calibri Light"/>
                <a:cs typeface="Calibri Light"/>
              </a:rPr>
              <a:t>to</a:t>
            </a:r>
            <a:r>
              <a:rPr sz="1000" b="0" spc="-35" dirty="0">
                <a:solidFill>
                  <a:srgbClr val="343B3C"/>
                </a:solidFill>
                <a:latin typeface="Calibri Light"/>
                <a:cs typeface="Calibri Light"/>
              </a:rPr>
              <a:t> </a:t>
            </a:r>
            <a:r>
              <a:rPr sz="1000" b="0" dirty="0">
                <a:solidFill>
                  <a:srgbClr val="343B3C"/>
                </a:solidFill>
                <a:latin typeface="Calibri Light"/>
                <a:cs typeface="Calibri Light"/>
              </a:rPr>
              <a:t>past</a:t>
            </a:r>
            <a:r>
              <a:rPr sz="1000" b="0" spc="-35" dirty="0">
                <a:solidFill>
                  <a:srgbClr val="343B3C"/>
                </a:solidFill>
                <a:latin typeface="Calibri Light"/>
                <a:cs typeface="Calibri Light"/>
              </a:rPr>
              <a:t> </a:t>
            </a:r>
            <a:r>
              <a:rPr sz="1000" b="0" dirty="0">
                <a:solidFill>
                  <a:srgbClr val="343B3C"/>
                </a:solidFill>
                <a:latin typeface="Calibri Light"/>
                <a:cs typeface="Calibri Light"/>
              </a:rPr>
              <a:t>months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years</a:t>
            </a:r>
            <a:r>
              <a:rPr sz="1000" b="0" spc="-35" dirty="0">
                <a:solidFill>
                  <a:srgbClr val="343B3C"/>
                </a:solidFill>
                <a:latin typeface="Calibri Light"/>
                <a:cs typeface="Calibri Light"/>
              </a:rPr>
              <a:t> </a:t>
            </a:r>
            <a:r>
              <a:rPr sz="1000" b="0" dirty="0">
                <a:solidFill>
                  <a:srgbClr val="343B3C"/>
                </a:solidFill>
                <a:latin typeface="Calibri Light"/>
                <a:cs typeface="Calibri Light"/>
              </a:rPr>
              <a:t>and</a:t>
            </a:r>
            <a:r>
              <a:rPr sz="1000" b="0" spc="-35" dirty="0">
                <a:solidFill>
                  <a:srgbClr val="343B3C"/>
                </a:solidFill>
                <a:latin typeface="Calibri Light"/>
                <a:cs typeface="Calibri Light"/>
              </a:rPr>
              <a:t> </a:t>
            </a:r>
            <a:r>
              <a:rPr sz="1000" b="0" dirty="0">
                <a:solidFill>
                  <a:srgbClr val="343B3C"/>
                </a:solidFill>
                <a:latin typeface="Calibri Light"/>
                <a:cs typeface="Calibri Light"/>
              </a:rPr>
              <a:t>past</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performance</a:t>
            </a:r>
            <a:r>
              <a:rPr sz="1000" b="0" spc="-35" dirty="0">
                <a:solidFill>
                  <a:srgbClr val="343B3C"/>
                </a:solidFill>
                <a:latin typeface="Calibri Light"/>
                <a:cs typeface="Calibri Light"/>
              </a:rPr>
              <a:t> </a:t>
            </a:r>
            <a:r>
              <a:rPr sz="1000" b="0" dirty="0">
                <a:solidFill>
                  <a:srgbClr val="343B3C"/>
                </a:solidFill>
                <a:latin typeface="Calibri Light"/>
                <a:cs typeface="Calibri Light"/>
              </a:rPr>
              <a:t>cannot</a:t>
            </a:r>
            <a:r>
              <a:rPr sz="1000" b="0" spc="-35" dirty="0">
                <a:solidFill>
                  <a:srgbClr val="343B3C"/>
                </a:solidFill>
                <a:latin typeface="Calibri Light"/>
                <a:cs typeface="Calibri Light"/>
              </a:rPr>
              <a:t> </a:t>
            </a:r>
            <a:r>
              <a:rPr sz="1000" b="0" dirty="0">
                <a:solidFill>
                  <a:srgbClr val="343B3C"/>
                </a:solidFill>
                <a:latin typeface="Calibri Light"/>
                <a:cs typeface="Calibri Light"/>
              </a:rPr>
              <a:t>be</a:t>
            </a:r>
            <a:r>
              <a:rPr sz="1000" b="0" spc="-35" dirty="0">
                <a:solidFill>
                  <a:srgbClr val="343B3C"/>
                </a:solidFill>
                <a:latin typeface="Calibri Light"/>
                <a:cs typeface="Calibri Light"/>
              </a:rPr>
              <a:t> </a:t>
            </a:r>
            <a:r>
              <a:rPr sz="1000" b="0" dirty="0">
                <a:solidFill>
                  <a:srgbClr val="343B3C"/>
                </a:solidFill>
                <a:latin typeface="Calibri Light"/>
                <a:cs typeface="Calibri Light"/>
              </a:rPr>
              <a:t>relied</a:t>
            </a:r>
            <a:r>
              <a:rPr sz="1000" b="0" spc="-30" dirty="0">
                <a:solidFill>
                  <a:srgbClr val="343B3C"/>
                </a:solidFill>
                <a:latin typeface="Calibri Light"/>
                <a:cs typeface="Calibri Light"/>
              </a:rPr>
              <a:t> </a:t>
            </a:r>
            <a:r>
              <a:rPr sz="1000" b="0" spc="-25" dirty="0">
                <a:solidFill>
                  <a:srgbClr val="343B3C"/>
                </a:solidFill>
                <a:latin typeface="Calibri Light"/>
                <a:cs typeface="Calibri Light"/>
              </a:rPr>
              <a:t>on </a:t>
            </a:r>
            <a:r>
              <a:rPr sz="1000" b="0" dirty="0">
                <a:solidFill>
                  <a:srgbClr val="343B3C"/>
                </a:solidFill>
                <a:latin typeface="Calibri Light"/>
                <a:cs typeface="Calibri Light"/>
              </a:rPr>
              <a:t>as</a:t>
            </a:r>
            <a:r>
              <a:rPr sz="1000" b="0" spc="-20" dirty="0">
                <a:solidFill>
                  <a:srgbClr val="343B3C"/>
                </a:solidFill>
                <a:latin typeface="Calibri Light"/>
                <a:cs typeface="Calibri Light"/>
              </a:rPr>
              <a:t> </a:t>
            </a:r>
            <a:r>
              <a:rPr sz="1000" b="0" dirty="0">
                <a:solidFill>
                  <a:srgbClr val="343B3C"/>
                </a:solidFill>
                <a:latin typeface="Calibri Light"/>
                <a:cs typeface="Calibri Light"/>
              </a:rPr>
              <a:t>a</a:t>
            </a:r>
            <a:r>
              <a:rPr sz="1000" b="0" spc="-15" dirty="0">
                <a:solidFill>
                  <a:srgbClr val="343B3C"/>
                </a:solidFill>
                <a:latin typeface="Calibri Light"/>
                <a:cs typeface="Calibri Light"/>
              </a:rPr>
              <a:t> </a:t>
            </a:r>
            <a:r>
              <a:rPr sz="1000" b="0" dirty="0">
                <a:solidFill>
                  <a:srgbClr val="343B3C"/>
                </a:solidFill>
                <a:latin typeface="Calibri Light"/>
                <a:cs typeface="Calibri Light"/>
              </a:rPr>
              <a:t>guide</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future</a:t>
            </a:r>
            <a:r>
              <a:rPr sz="1000" b="0" spc="-15" dirty="0">
                <a:solidFill>
                  <a:srgbClr val="343B3C"/>
                </a:solidFill>
                <a:latin typeface="Calibri Light"/>
                <a:cs typeface="Calibri Light"/>
              </a:rPr>
              <a:t> </a:t>
            </a:r>
            <a:r>
              <a:rPr sz="1000" b="0" dirty="0">
                <a:solidFill>
                  <a:srgbClr val="343B3C"/>
                </a:solidFill>
                <a:latin typeface="Calibri Light"/>
                <a:cs typeface="Calibri Light"/>
              </a:rPr>
              <a:t>performance</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construed</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a</a:t>
            </a:r>
            <a:r>
              <a:rPr sz="1000" b="0" spc="-15" dirty="0">
                <a:solidFill>
                  <a:srgbClr val="343B3C"/>
                </a:solidFill>
                <a:latin typeface="Calibri Light"/>
                <a:cs typeface="Calibri Light"/>
              </a:rPr>
              <a:t> </a:t>
            </a:r>
            <a:r>
              <a:rPr sz="1000" b="0" dirty="0">
                <a:solidFill>
                  <a:srgbClr val="343B3C"/>
                </a:solidFill>
                <a:latin typeface="Calibri Light"/>
                <a:cs typeface="Calibri Light"/>
              </a:rPr>
              <a:t>reliable</a:t>
            </a:r>
            <a:r>
              <a:rPr sz="1000" b="0" spc="-20" dirty="0">
                <a:solidFill>
                  <a:srgbClr val="343B3C"/>
                </a:solidFill>
                <a:latin typeface="Calibri Light"/>
                <a:cs typeface="Calibri Light"/>
              </a:rPr>
              <a:t> </a:t>
            </a:r>
            <a:r>
              <a:rPr sz="1000" b="0" dirty="0">
                <a:solidFill>
                  <a:srgbClr val="343B3C"/>
                </a:solidFill>
                <a:latin typeface="Calibri Light"/>
                <a:cs typeface="Calibri Light"/>
              </a:rPr>
              <a:t>indicator</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future</a:t>
            </a:r>
            <a:r>
              <a:rPr sz="1000" b="0" spc="-15" dirty="0">
                <a:solidFill>
                  <a:srgbClr val="343B3C"/>
                </a:solidFill>
                <a:latin typeface="Calibri Light"/>
                <a:cs typeface="Calibri Light"/>
              </a:rPr>
              <a:t> </a:t>
            </a:r>
            <a:r>
              <a:rPr sz="1000" b="0" dirty="0">
                <a:solidFill>
                  <a:srgbClr val="343B3C"/>
                </a:solidFill>
                <a:latin typeface="Calibri Light"/>
                <a:cs typeface="Calibri Light"/>
              </a:rPr>
              <a:t>performance.</a:t>
            </a:r>
            <a:r>
              <a:rPr sz="1000" b="0" spc="-15" dirty="0">
                <a:solidFill>
                  <a:srgbClr val="343B3C"/>
                </a:solidFill>
                <a:latin typeface="Calibri Light"/>
                <a:cs typeface="Calibri Light"/>
              </a:rPr>
              <a:t> </a:t>
            </a:r>
            <a:r>
              <a:rPr sz="1000" b="0" dirty="0">
                <a:solidFill>
                  <a:srgbClr val="343B3C"/>
                </a:solidFill>
                <a:latin typeface="Calibri Light"/>
                <a:cs typeface="Calibri Light"/>
              </a:rPr>
              <a:t>Throughout</a:t>
            </a:r>
            <a:r>
              <a:rPr sz="1000" b="0" spc="-15" dirty="0">
                <a:solidFill>
                  <a:srgbClr val="343B3C"/>
                </a:solidFill>
                <a:latin typeface="Calibri Light"/>
                <a:cs typeface="Calibri Light"/>
              </a:rPr>
              <a:t> </a:t>
            </a:r>
            <a:r>
              <a:rPr sz="1000" b="0" dirty="0">
                <a:solidFill>
                  <a:srgbClr val="343B3C"/>
                </a:solidFill>
                <a:latin typeface="Calibri Light"/>
                <a:cs typeface="Calibri Light"/>
              </a:rPr>
              <a:t>this</a:t>
            </a:r>
            <a:r>
              <a:rPr sz="1000" b="0" spc="-15" dirty="0">
                <a:solidFill>
                  <a:srgbClr val="343B3C"/>
                </a:solidFill>
                <a:latin typeface="Calibri Light"/>
                <a:cs typeface="Calibri Light"/>
              </a:rPr>
              <a:t> </a:t>
            </a:r>
            <a:r>
              <a:rPr sz="1000" b="0" spc="-20" dirty="0">
                <a:solidFill>
                  <a:srgbClr val="343B3C"/>
                </a:solidFill>
                <a:latin typeface="Calibri Light"/>
                <a:cs typeface="Calibri Light"/>
              </a:rPr>
              <a:t>review,</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citation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specific </a:t>
            </a:r>
            <a:r>
              <a:rPr sz="1000" b="0" dirty="0">
                <a:solidFill>
                  <a:srgbClr val="343B3C"/>
                </a:solidFill>
                <a:latin typeface="Calibri Light"/>
                <a:cs typeface="Calibri Light"/>
              </a:rPr>
              <a:t>trades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strategies</a:t>
            </a:r>
            <a:r>
              <a:rPr sz="1000" b="0" spc="-15" dirty="0">
                <a:solidFill>
                  <a:srgbClr val="343B3C"/>
                </a:solidFill>
                <a:latin typeface="Calibri Light"/>
                <a:cs typeface="Calibri Light"/>
              </a:rPr>
              <a:t> </a:t>
            </a:r>
            <a:r>
              <a:rPr sz="1000" b="0" dirty="0">
                <a:solidFill>
                  <a:srgbClr val="343B3C"/>
                </a:solidFill>
                <a:latin typeface="Calibri Light"/>
                <a:cs typeface="Calibri Light"/>
              </a:rPr>
              <a:t>is</a:t>
            </a:r>
            <a:r>
              <a:rPr sz="1000" b="0" spc="-15" dirty="0">
                <a:solidFill>
                  <a:srgbClr val="343B3C"/>
                </a:solidFill>
                <a:latin typeface="Calibri Light"/>
                <a:cs typeface="Calibri Light"/>
              </a:rPr>
              <a:t> </a:t>
            </a:r>
            <a:r>
              <a:rPr sz="1000" b="0" dirty="0">
                <a:solidFill>
                  <a:srgbClr val="343B3C"/>
                </a:solidFill>
                <a:latin typeface="Calibri Light"/>
                <a:cs typeface="Calibri Light"/>
              </a:rPr>
              <a:t>intended</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illustrate</a:t>
            </a:r>
            <a:r>
              <a:rPr sz="1000" b="0" spc="-15" dirty="0">
                <a:solidFill>
                  <a:srgbClr val="343B3C"/>
                </a:solidFill>
                <a:latin typeface="Calibri Light"/>
                <a:cs typeface="Calibri Light"/>
              </a:rPr>
              <a:t> </a:t>
            </a:r>
            <a:r>
              <a:rPr sz="1000" b="0" dirty="0">
                <a:solidFill>
                  <a:srgbClr val="343B3C"/>
                </a:solidFill>
                <a:latin typeface="Calibri Light"/>
                <a:cs typeface="Calibri Light"/>
              </a:rPr>
              <a:t>some</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investment</a:t>
            </a:r>
            <a:r>
              <a:rPr sz="1000" b="0" spc="-20" dirty="0">
                <a:solidFill>
                  <a:srgbClr val="343B3C"/>
                </a:solidFill>
                <a:latin typeface="Calibri Light"/>
                <a:cs typeface="Calibri Light"/>
              </a:rPr>
              <a:t> </a:t>
            </a:r>
            <a:r>
              <a:rPr sz="1000" b="0" dirty="0">
                <a:solidFill>
                  <a:srgbClr val="343B3C"/>
                </a:solidFill>
                <a:latin typeface="Calibri Light"/>
                <a:cs typeface="Calibri Light"/>
              </a:rPr>
              <a:t>methodologies</a:t>
            </a:r>
            <a:r>
              <a:rPr sz="1000" b="0" spc="-15" dirty="0">
                <a:solidFill>
                  <a:srgbClr val="343B3C"/>
                </a:solidFill>
                <a:latin typeface="Calibri Light"/>
                <a:cs typeface="Calibri Light"/>
              </a:rPr>
              <a:t> </a:t>
            </a:r>
            <a:r>
              <a:rPr sz="1000" b="0" dirty="0">
                <a:solidFill>
                  <a:srgbClr val="343B3C"/>
                </a:solidFill>
                <a:latin typeface="Calibri Light"/>
                <a:cs typeface="Calibri Light"/>
              </a:rPr>
              <a:t>and</a:t>
            </a:r>
            <a:r>
              <a:rPr sz="1000" b="0" spc="-15" dirty="0">
                <a:solidFill>
                  <a:srgbClr val="343B3C"/>
                </a:solidFill>
                <a:latin typeface="Calibri Light"/>
                <a:cs typeface="Calibri Light"/>
              </a:rPr>
              <a:t> </a:t>
            </a:r>
            <a:r>
              <a:rPr sz="1000" b="0" dirty="0">
                <a:solidFill>
                  <a:srgbClr val="343B3C"/>
                </a:solidFill>
                <a:latin typeface="Calibri Light"/>
                <a:cs typeface="Calibri Light"/>
              </a:rPr>
              <a:t>philosophies</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Company,</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implemented</a:t>
            </a:r>
            <a:r>
              <a:rPr sz="1000" b="0" spc="-15" dirty="0">
                <a:solidFill>
                  <a:srgbClr val="343B3C"/>
                </a:solidFill>
                <a:latin typeface="Calibri Light"/>
                <a:cs typeface="Calibri Light"/>
              </a:rPr>
              <a:t> </a:t>
            </a:r>
            <a:r>
              <a:rPr sz="1000" b="0" dirty="0">
                <a:solidFill>
                  <a:srgbClr val="343B3C"/>
                </a:solidFill>
                <a:latin typeface="Calibri Light"/>
                <a:cs typeface="Calibri Light"/>
              </a:rPr>
              <a:t>by</a:t>
            </a:r>
            <a:r>
              <a:rPr sz="1000" b="0" spc="-15" dirty="0">
                <a:solidFill>
                  <a:srgbClr val="343B3C"/>
                </a:solidFill>
                <a:latin typeface="Calibri Light"/>
                <a:cs typeface="Calibri Light"/>
              </a:rPr>
              <a:t> </a:t>
            </a:r>
            <a:r>
              <a:rPr lang="en-US" sz="1000" b="0" spc="-25" dirty="0">
                <a:solidFill>
                  <a:srgbClr val="343B3C"/>
                </a:solidFill>
                <a:latin typeface="Calibri Light"/>
                <a:cs typeface="Calibri Light"/>
              </a:rPr>
              <a:t>BNPP AM</a:t>
            </a:r>
            <a:r>
              <a:rPr sz="1000" b="0" dirty="0">
                <a:solidFill>
                  <a:srgbClr val="343B3C"/>
                </a:solidFill>
                <a:latin typeface="Calibri Light"/>
                <a:cs typeface="Calibri Light"/>
              </a:rPr>
              <a:t>.</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historical</a:t>
            </a:r>
            <a:r>
              <a:rPr sz="1000" b="0" spc="-25" dirty="0">
                <a:solidFill>
                  <a:srgbClr val="343B3C"/>
                </a:solidFill>
                <a:latin typeface="Calibri Light"/>
                <a:cs typeface="Calibri Light"/>
              </a:rPr>
              <a:t> </a:t>
            </a:r>
            <a:r>
              <a:rPr sz="1000" b="0" dirty="0">
                <a:solidFill>
                  <a:srgbClr val="343B3C"/>
                </a:solidFill>
                <a:latin typeface="Calibri Light"/>
                <a:cs typeface="Calibri Light"/>
              </a:rPr>
              <a:t>success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2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20" dirty="0">
                <a:solidFill>
                  <a:srgbClr val="343B3C"/>
                </a:solidFill>
                <a:latin typeface="Calibri Light"/>
                <a:cs typeface="Calibri Light"/>
              </a:rPr>
              <a:t>’s</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belief</a:t>
            </a:r>
            <a:r>
              <a:rPr sz="1000" b="0" spc="-30" dirty="0">
                <a:solidFill>
                  <a:srgbClr val="343B3C"/>
                </a:solidFill>
                <a:latin typeface="Calibri Light"/>
                <a:cs typeface="Calibri Light"/>
              </a:rPr>
              <a:t> </a:t>
            </a:r>
            <a:r>
              <a:rPr sz="1000" b="0" dirty="0">
                <a:solidFill>
                  <a:srgbClr val="343B3C"/>
                </a:solidFill>
                <a:latin typeface="Calibri Light"/>
                <a:cs typeface="Calibri Light"/>
              </a:rPr>
              <a:t>in</a:t>
            </a:r>
            <a:r>
              <a:rPr sz="1000" b="0" spc="-25"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dirty="0">
                <a:solidFill>
                  <a:srgbClr val="343B3C"/>
                </a:solidFill>
                <a:latin typeface="Calibri Light"/>
                <a:cs typeface="Calibri Light"/>
              </a:rPr>
              <a:t>future</a:t>
            </a:r>
            <a:r>
              <a:rPr sz="1000" b="0" spc="-30" dirty="0">
                <a:solidFill>
                  <a:srgbClr val="343B3C"/>
                </a:solidFill>
                <a:latin typeface="Calibri Light"/>
                <a:cs typeface="Calibri Light"/>
              </a:rPr>
              <a:t> </a:t>
            </a:r>
            <a:r>
              <a:rPr sz="1000" b="0" dirty="0">
                <a:solidFill>
                  <a:srgbClr val="343B3C"/>
                </a:solidFill>
                <a:latin typeface="Calibri Light"/>
                <a:cs typeface="Calibri Light"/>
              </a:rPr>
              <a:t>success,</a:t>
            </a:r>
            <a:r>
              <a:rPr sz="1000" b="0" spc="-2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any</a:t>
            </a:r>
            <a:r>
              <a:rPr sz="1000" b="0" spc="-2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these</a:t>
            </a:r>
            <a:r>
              <a:rPr sz="1000" b="0" spc="-25" dirty="0">
                <a:solidFill>
                  <a:srgbClr val="343B3C"/>
                </a:solidFill>
                <a:latin typeface="Calibri Light"/>
                <a:cs typeface="Calibri Light"/>
              </a:rPr>
              <a:t> </a:t>
            </a:r>
            <a:r>
              <a:rPr sz="1000" b="0" dirty="0">
                <a:solidFill>
                  <a:srgbClr val="343B3C"/>
                </a:solidFill>
                <a:latin typeface="Calibri Light"/>
                <a:cs typeface="Calibri Light"/>
              </a:rPr>
              <a:t>trades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strategies</a:t>
            </a:r>
            <a:r>
              <a:rPr sz="1000" b="0" spc="-30" dirty="0">
                <a:solidFill>
                  <a:srgbClr val="343B3C"/>
                </a:solidFill>
                <a:latin typeface="Calibri Light"/>
                <a:cs typeface="Calibri Light"/>
              </a:rPr>
              <a:t> </a:t>
            </a:r>
            <a:r>
              <a:rPr sz="1000" b="0" dirty="0">
                <a:solidFill>
                  <a:srgbClr val="343B3C"/>
                </a:solidFill>
                <a:latin typeface="Calibri Light"/>
                <a:cs typeface="Calibri Light"/>
              </a:rPr>
              <a:t>is</a:t>
            </a:r>
            <a:r>
              <a:rPr sz="1000" b="0" spc="-25" dirty="0">
                <a:solidFill>
                  <a:srgbClr val="343B3C"/>
                </a:solidFill>
                <a:latin typeface="Calibri Light"/>
                <a:cs typeface="Calibri Light"/>
              </a:rPr>
              <a:t> </a:t>
            </a:r>
            <a:r>
              <a:rPr sz="1000" b="0" dirty="0">
                <a:solidFill>
                  <a:srgbClr val="343B3C"/>
                </a:solidFill>
                <a:latin typeface="Calibri Light"/>
                <a:cs typeface="Calibri Light"/>
              </a:rPr>
              <a:t>not</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indicative</a:t>
            </a:r>
            <a:r>
              <a:rPr sz="1000" b="0" spc="-25" dirty="0">
                <a:solidFill>
                  <a:srgbClr val="343B3C"/>
                </a:solidFill>
                <a:latin typeface="Calibri Light"/>
                <a:cs typeface="Calibri Light"/>
              </a:rPr>
              <a:t> </a:t>
            </a:r>
            <a:r>
              <a:rPr sz="1000" b="0" spc="-30" dirty="0">
                <a:solidFill>
                  <a:srgbClr val="343B3C"/>
                </a:solidFill>
                <a:latin typeface="Calibri Light"/>
                <a:cs typeface="Calibri Light"/>
              </a:rPr>
              <a:t>of, </a:t>
            </a:r>
            <a:r>
              <a:rPr sz="1000" b="0" dirty="0">
                <a:solidFill>
                  <a:srgbClr val="343B3C"/>
                </a:solidFill>
                <a:latin typeface="Calibri Light"/>
                <a:cs typeface="Calibri Light"/>
              </a:rPr>
              <a:t>and</a:t>
            </a:r>
            <a:r>
              <a:rPr sz="1000" b="0" spc="-25" dirty="0">
                <a:solidFill>
                  <a:srgbClr val="343B3C"/>
                </a:solidFill>
                <a:latin typeface="Calibri Light"/>
                <a:cs typeface="Calibri Light"/>
              </a:rPr>
              <a:t> </a:t>
            </a:r>
            <a:r>
              <a:rPr sz="1000" b="0" dirty="0">
                <a:solidFill>
                  <a:srgbClr val="343B3C"/>
                </a:solidFill>
                <a:latin typeface="Calibri Light"/>
                <a:cs typeface="Calibri Light"/>
              </a:rPr>
              <a:t>has</a:t>
            </a:r>
            <a:r>
              <a:rPr sz="1000" b="0" spc="-30" dirty="0">
                <a:solidFill>
                  <a:srgbClr val="343B3C"/>
                </a:solidFill>
                <a:latin typeface="Calibri Light"/>
                <a:cs typeface="Calibri Light"/>
              </a:rPr>
              <a:t> </a:t>
            </a:r>
            <a:r>
              <a:rPr sz="1000" b="0" dirty="0">
                <a:solidFill>
                  <a:srgbClr val="343B3C"/>
                </a:solidFill>
                <a:latin typeface="Calibri Light"/>
                <a:cs typeface="Calibri Light"/>
              </a:rPr>
              <a:t>no</a:t>
            </a:r>
            <a:r>
              <a:rPr sz="1000" b="0" spc="-25" dirty="0">
                <a:solidFill>
                  <a:srgbClr val="343B3C"/>
                </a:solidFill>
                <a:latin typeface="Calibri Light"/>
                <a:cs typeface="Calibri Light"/>
              </a:rPr>
              <a:t> </a:t>
            </a:r>
            <a:r>
              <a:rPr sz="1000" b="0" dirty="0">
                <a:solidFill>
                  <a:srgbClr val="343B3C"/>
                </a:solidFill>
                <a:latin typeface="Calibri Light"/>
                <a:cs typeface="Calibri Light"/>
              </a:rPr>
              <a:t>bearing</a:t>
            </a:r>
            <a:r>
              <a:rPr sz="1000" b="0" spc="-25" dirty="0">
                <a:solidFill>
                  <a:srgbClr val="343B3C"/>
                </a:solidFill>
                <a:latin typeface="Calibri Light"/>
                <a:cs typeface="Calibri Light"/>
              </a:rPr>
              <a:t> on, </a:t>
            </a:r>
            <a:r>
              <a:rPr sz="1000" b="0" dirty="0">
                <a:solidFill>
                  <a:srgbClr val="343B3C"/>
                </a:solidFill>
                <a:latin typeface="Calibri Light"/>
                <a:cs typeface="Calibri Light"/>
              </a:rPr>
              <a:t>future</a:t>
            </a:r>
            <a:r>
              <a:rPr sz="1000" b="0" spc="-5" dirty="0">
                <a:solidFill>
                  <a:srgbClr val="343B3C"/>
                </a:solidFill>
                <a:latin typeface="Calibri Light"/>
                <a:cs typeface="Calibri Light"/>
              </a:rPr>
              <a:t> </a:t>
            </a:r>
            <a:r>
              <a:rPr sz="1000" b="0" dirty="0">
                <a:solidFill>
                  <a:srgbClr val="343B3C"/>
                </a:solidFill>
                <a:latin typeface="Calibri Light"/>
                <a:cs typeface="Calibri Light"/>
              </a:rPr>
              <a:t>results.</a:t>
            </a:r>
            <a:r>
              <a:rPr sz="1000" b="0" spc="-5" dirty="0">
                <a:solidFill>
                  <a:srgbClr val="343B3C"/>
                </a:solidFill>
                <a:latin typeface="Calibri Light"/>
                <a:cs typeface="Calibri Light"/>
              </a:rPr>
              <a:t> </a:t>
            </a:r>
            <a:r>
              <a:rPr sz="1000" b="0" dirty="0">
                <a:solidFill>
                  <a:srgbClr val="343B3C"/>
                </a:solidFill>
                <a:latin typeface="Calibri Light"/>
                <a:cs typeface="Calibri Light"/>
              </a:rPr>
              <a:t>No statement in this</a:t>
            </a:r>
            <a:r>
              <a:rPr sz="1000" b="0" spc="-1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5" dirty="0">
                <a:solidFill>
                  <a:srgbClr val="343B3C"/>
                </a:solidFill>
                <a:latin typeface="Calibri Light"/>
                <a:cs typeface="Calibri Light"/>
              </a:rPr>
              <a:t> </a:t>
            </a:r>
            <a:r>
              <a:rPr sz="1000" b="0" dirty="0">
                <a:solidFill>
                  <a:srgbClr val="343B3C"/>
                </a:solidFill>
                <a:latin typeface="Calibri Light"/>
                <a:cs typeface="Calibri Light"/>
              </a:rPr>
              <a:t>report is intended to</a:t>
            </a:r>
            <a:r>
              <a:rPr sz="1000" b="0" spc="-5" dirty="0">
                <a:solidFill>
                  <a:srgbClr val="343B3C"/>
                </a:solidFill>
                <a:latin typeface="Calibri Light"/>
                <a:cs typeface="Calibri Light"/>
              </a:rPr>
              <a:t> </a:t>
            </a:r>
            <a:r>
              <a:rPr sz="1000" b="0" dirty="0">
                <a:solidFill>
                  <a:srgbClr val="343B3C"/>
                </a:solidFill>
                <a:latin typeface="Calibri Light"/>
                <a:cs typeface="Calibri Light"/>
              </a:rPr>
              <a:t>be nor may be construed</a:t>
            </a:r>
            <a:r>
              <a:rPr sz="1000" b="0" spc="-5" dirty="0">
                <a:solidFill>
                  <a:srgbClr val="343B3C"/>
                </a:solidFill>
                <a:latin typeface="Calibri Light"/>
                <a:cs typeface="Calibri Light"/>
              </a:rPr>
              <a:t> </a:t>
            </a:r>
            <a:r>
              <a:rPr sz="1000" b="0" dirty="0">
                <a:solidFill>
                  <a:srgbClr val="343B3C"/>
                </a:solidFill>
                <a:latin typeface="Calibri Light"/>
                <a:cs typeface="Calibri Light"/>
              </a:rPr>
              <a:t>as</a:t>
            </a:r>
            <a:r>
              <a:rPr sz="1000" b="0" spc="-5" dirty="0">
                <a:solidFill>
                  <a:srgbClr val="343B3C"/>
                </a:solidFill>
                <a:latin typeface="Calibri Light"/>
                <a:cs typeface="Calibri Light"/>
              </a:rPr>
              <a:t> </a:t>
            </a:r>
            <a:r>
              <a:rPr sz="1000" b="0" dirty="0">
                <a:solidFill>
                  <a:srgbClr val="343B3C"/>
                </a:solidFill>
                <a:latin typeface="Calibri Light"/>
                <a:cs typeface="Calibri Light"/>
              </a:rPr>
              <a:t>a profit </a:t>
            </a:r>
            <a:r>
              <a:rPr sz="1000" b="0" spc="-10" dirty="0">
                <a:solidFill>
                  <a:srgbClr val="343B3C"/>
                </a:solidFill>
                <a:latin typeface="Calibri Light"/>
                <a:cs typeface="Calibri Light"/>
              </a:rPr>
              <a:t>forecast</a:t>
            </a:r>
            <a:r>
              <a:rPr sz="1000" b="0" dirty="0">
                <a:solidFill>
                  <a:srgbClr val="343B3C"/>
                </a:solidFill>
                <a:latin typeface="Calibri Light"/>
                <a:cs typeface="Calibri Light"/>
              </a:rPr>
              <a:t> and</a:t>
            </a:r>
            <a:r>
              <a:rPr sz="1000" b="0" spc="-5" dirty="0">
                <a:solidFill>
                  <a:srgbClr val="343B3C"/>
                </a:solidFill>
                <a:latin typeface="Calibri Light"/>
                <a:cs typeface="Calibri Light"/>
              </a:rPr>
              <a:t> </a:t>
            </a:r>
            <a:r>
              <a:rPr sz="1000" b="0" dirty="0">
                <a:solidFill>
                  <a:srgbClr val="343B3C"/>
                </a:solidFill>
                <a:latin typeface="Calibri Light"/>
                <a:cs typeface="Calibri Light"/>
              </a:rPr>
              <a:t>there</a:t>
            </a:r>
            <a:r>
              <a:rPr sz="1000" b="0" spc="-5" dirty="0">
                <a:solidFill>
                  <a:srgbClr val="343B3C"/>
                </a:solidFill>
                <a:latin typeface="Calibri Light"/>
                <a:cs typeface="Calibri Light"/>
              </a:rPr>
              <a:t> </a:t>
            </a:r>
            <a:r>
              <a:rPr sz="1000" b="0" dirty="0">
                <a:solidFill>
                  <a:srgbClr val="343B3C"/>
                </a:solidFill>
                <a:latin typeface="Calibri Light"/>
                <a:cs typeface="Calibri Light"/>
              </a:rPr>
              <a:t>can be no </a:t>
            </a:r>
            <a:r>
              <a:rPr sz="1000" b="0" spc="-10" dirty="0">
                <a:solidFill>
                  <a:srgbClr val="343B3C"/>
                </a:solidFill>
                <a:latin typeface="Calibri Light"/>
                <a:cs typeface="Calibri Light"/>
              </a:rPr>
              <a:t>assurance </a:t>
            </a:r>
            <a:r>
              <a:rPr sz="1000" b="0" dirty="0">
                <a:solidFill>
                  <a:srgbClr val="343B3C"/>
                </a:solidFill>
                <a:latin typeface="Calibri Light"/>
                <a:cs typeface="Calibri Light"/>
              </a:rPr>
              <a:t>that</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assumptions</a:t>
            </a:r>
            <a:r>
              <a:rPr sz="1000" b="0" spc="-15" dirty="0">
                <a:solidFill>
                  <a:srgbClr val="343B3C"/>
                </a:solidFill>
                <a:latin typeface="Calibri Light"/>
                <a:cs typeface="Calibri Light"/>
              </a:rPr>
              <a:t> </a:t>
            </a:r>
            <a:r>
              <a:rPr sz="1000" b="0" dirty="0">
                <a:solidFill>
                  <a:srgbClr val="343B3C"/>
                </a:solidFill>
                <a:latin typeface="Calibri Light"/>
                <a:cs typeface="Calibri Light"/>
              </a:rPr>
              <a:t>described</a:t>
            </a:r>
            <a:r>
              <a:rPr sz="1000" b="0" spc="-20" dirty="0">
                <a:solidFill>
                  <a:srgbClr val="343B3C"/>
                </a:solidFill>
                <a:latin typeface="Calibri Light"/>
                <a:cs typeface="Calibri Light"/>
              </a:rPr>
              <a:t> </a:t>
            </a:r>
            <a:r>
              <a:rPr sz="1000" b="0" dirty="0">
                <a:solidFill>
                  <a:srgbClr val="343B3C"/>
                </a:solidFill>
                <a:latin typeface="Calibri Light"/>
                <a:cs typeface="Calibri Light"/>
              </a:rPr>
              <a:t>herein,</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returns</a:t>
            </a:r>
            <a:r>
              <a:rPr sz="1000" b="0" spc="-20"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dirty="0">
                <a:solidFill>
                  <a:srgbClr val="343B3C"/>
                </a:solidFill>
                <a:latin typeface="Calibri Light"/>
                <a:cs typeface="Calibri Light"/>
              </a:rPr>
              <a:t>targets</a:t>
            </a:r>
            <a:r>
              <a:rPr sz="1000" b="0" spc="-15" dirty="0">
                <a:solidFill>
                  <a:srgbClr val="343B3C"/>
                </a:solidFill>
                <a:latin typeface="Calibri Light"/>
                <a:cs typeface="Calibri Light"/>
              </a:rPr>
              <a:t> </a:t>
            </a:r>
            <a:r>
              <a:rPr sz="1000" b="0" dirty="0">
                <a:solidFill>
                  <a:srgbClr val="343B3C"/>
                </a:solidFill>
                <a:latin typeface="Calibri Light"/>
                <a:cs typeface="Calibri Light"/>
              </a:rPr>
              <a:t>(including</a:t>
            </a:r>
            <a:r>
              <a:rPr sz="1000" b="0" spc="-20" dirty="0">
                <a:solidFill>
                  <a:srgbClr val="343B3C"/>
                </a:solidFill>
                <a:latin typeface="Calibri Light"/>
                <a:cs typeface="Calibri Light"/>
              </a:rPr>
              <a:t> </a:t>
            </a:r>
            <a:r>
              <a:rPr sz="1000" b="0" dirty="0">
                <a:solidFill>
                  <a:srgbClr val="343B3C"/>
                </a:solidFill>
                <a:latin typeface="Calibri Light"/>
                <a:cs typeface="Calibri Light"/>
              </a:rPr>
              <a:t>without</a:t>
            </a:r>
            <a:r>
              <a:rPr sz="1000" b="0" spc="-20" dirty="0">
                <a:solidFill>
                  <a:srgbClr val="343B3C"/>
                </a:solidFill>
                <a:latin typeface="Calibri Light"/>
                <a:cs typeface="Calibri Light"/>
              </a:rPr>
              <a:t> </a:t>
            </a:r>
            <a:r>
              <a:rPr sz="1000" b="0" dirty="0">
                <a:solidFill>
                  <a:srgbClr val="343B3C"/>
                </a:solidFill>
                <a:latin typeface="Calibri Light"/>
                <a:cs typeface="Calibri Light"/>
              </a:rPr>
              <a:t>limitation</a:t>
            </a:r>
            <a:r>
              <a:rPr sz="1000" b="0" spc="-15" dirty="0">
                <a:solidFill>
                  <a:srgbClr val="343B3C"/>
                </a:solidFill>
                <a:latin typeface="Calibri Light"/>
                <a:cs typeface="Calibri Light"/>
              </a:rPr>
              <a:t> </a:t>
            </a:r>
            <a:r>
              <a:rPr sz="1000" b="0" dirty="0">
                <a:solidFill>
                  <a:srgbClr val="343B3C"/>
                </a:solidFill>
                <a:latin typeface="Calibri Light"/>
                <a:cs typeface="Calibri Light"/>
              </a:rPr>
              <a:t>target</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portfolio</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composition) indicated</a:t>
            </a:r>
            <a:r>
              <a:rPr sz="1000" b="0" spc="-1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15" dirty="0">
                <a:solidFill>
                  <a:srgbClr val="343B3C"/>
                </a:solidFill>
                <a:latin typeface="Calibri Light"/>
                <a:cs typeface="Calibri Light"/>
              </a:rPr>
              <a:t> </a:t>
            </a:r>
            <a:r>
              <a:rPr sz="1000" b="0" spc="-20" dirty="0">
                <a:solidFill>
                  <a:srgbClr val="343B3C"/>
                </a:solidFill>
                <a:latin typeface="Calibri Light"/>
                <a:cs typeface="Calibri Light"/>
              </a:rPr>
              <a:t>will </a:t>
            </a:r>
            <a:r>
              <a:rPr sz="1000" b="0" dirty="0">
                <a:solidFill>
                  <a:srgbClr val="343B3C"/>
                </a:solidFill>
                <a:latin typeface="Calibri Light"/>
                <a:cs typeface="Calibri Light"/>
              </a:rPr>
              <a:t>be</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achieved.</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views</a:t>
            </a:r>
            <a:r>
              <a:rPr sz="1000" b="0" spc="-15"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dirty="0">
                <a:solidFill>
                  <a:srgbClr val="343B3C"/>
                </a:solidFill>
                <a:latin typeface="Calibri Light"/>
                <a:cs typeface="Calibri Light"/>
              </a:rPr>
              <a:t>opinions</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expressed</a:t>
            </a:r>
            <a:r>
              <a:rPr sz="1000" b="0" spc="-1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include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forward-</a:t>
            </a:r>
            <a:r>
              <a:rPr sz="1000" b="0" dirty="0">
                <a:solidFill>
                  <a:srgbClr val="343B3C"/>
                </a:solidFill>
                <a:latin typeface="Calibri Light"/>
                <a:cs typeface="Calibri Light"/>
              </a:rPr>
              <a:t>looking</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statements</a:t>
            </a:r>
            <a:r>
              <a:rPr sz="1000" b="0" spc="-15" dirty="0">
                <a:solidFill>
                  <a:srgbClr val="343B3C"/>
                </a:solidFill>
                <a:latin typeface="Calibri Light"/>
                <a:cs typeface="Calibri Light"/>
              </a:rPr>
              <a:t> </a:t>
            </a:r>
            <a:r>
              <a:rPr sz="1000" b="0" dirty="0">
                <a:solidFill>
                  <a:srgbClr val="343B3C"/>
                </a:solidFill>
                <a:latin typeface="Calibri Light"/>
                <a:cs typeface="Calibri Light"/>
              </a:rPr>
              <a:t>which</a:t>
            </a:r>
            <a:r>
              <a:rPr sz="1000" b="0" spc="-15" dirty="0">
                <a:solidFill>
                  <a:srgbClr val="343B3C"/>
                </a:solidFill>
                <a:latin typeface="Calibri Light"/>
                <a:cs typeface="Calibri Light"/>
              </a:rPr>
              <a:t> </a:t>
            </a:r>
            <a:r>
              <a:rPr sz="1000" b="0" dirty="0">
                <a:solidFill>
                  <a:srgbClr val="343B3C"/>
                </a:solidFill>
                <a:latin typeface="Calibri Light"/>
                <a:cs typeface="Calibri Light"/>
              </a:rPr>
              <a:t>may</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dirty="0">
                <a:solidFill>
                  <a:srgbClr val="343B3C"/>
                </a:solidFill>
                <a:latin typeface="Calibri Light"/>
                <a:cs typeface="Calibri Light"/>
              </a:rPr>
              <a:t>may</a:t>
            </a:r>
            <a:r>
              <a:rPr sz="1000" b="0" spc="-15"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accurate.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Forward-looking </a:t>
            </a:r>
            <a:r>
              <a:rPr sz="1000" b="0" dirty="0">
                <a:solidFill>
                  <a:srgbClr val="343B3C"/>
                </a:solidFill>
                <a:latin typeface="Calibri Light"/>
                <a:cs typeface="Calibri Light"/>
              </a:rPr>
              <a:t>statements</a:t>
            </a:r>
            <a:r>
              <a:rPr sz="1000" b="0" spc="40" dirty="0">
                <a:solidFill>
                  <a:srgbClr val="343B3C"/>
                </a:solidFill>
                <a:latin typeface="Calibri Light"/>
                <a:cs typeface="Calibri Light"/>
              </a:rPr>
              <a:t> </a:t>
            </a:r>
            <a:r>
              <a:rPr sz="1000" b="0" dirty="0">
                <a:solidFill>
                  <a:srgbClr val="343B3C"/>
                </a:solidFill>
                <a:latin typeface="Calibri Light"/>
                <a:cs typeface="Calibri Light"/>
              </a:rPr>
              <a:t>can</a:t>
            </a:r>
            <a:r>
              <a:rPr sz="1000" b="0" spc="45" dirty="0">
                <a:solidFill>
                  <a:srgbClr val="343B3C"/>
                </a:solidFill>
                <a:latin typeface="Calibri Light"/>
                <a:cs typeface="Calibri Light"/>
              </a:rPr>
              <a:t> </a:t>
            </a:r>
            <a:r>
              <a:rPr sz="1000" b="0" dirty="0">
                <a:solidFill>
                  <a:srgbClr val="343B3C"/>
                </a:solidFill>
                <a:latin typeface="Calibri Light"/>
                <a:cs typeface="Calibri Light"/>
              </a:rPr>
              <a:t>be</a:t>
            </a:r>
            <a:r>
              <a:rPr sz="1000" b="0" spc="40" dirty="0">
                <a:solidFill>
                  <a:srgbClr val="343B3C"/>
                </a:solidFill>
                <a:latin typeface="Calibri Light"/>
                <a:cs typeface="Calibri Light"/>
              </a:rPr>
              <a:t> </a:t>
            </a:r>
            <a:r>
              <a:rPr sz="1000" b="0" dirty="0">
                <a:solidFill>
                  <a:srgbClr val="343B3C"/>
                </a:solidFill>
                <a:latin typeface="Calibri Light"/>
                <a:cs typeface="Calibri Light"/>
              </a:rPr>
              <a:t>identified</a:t>
            </a:r>
            <a:r>
              <a:rPr sz="1000" b="0" spc="45" dirty="0">
                <a:solidFill>
                  <a:srgbClr val="343B3C"/>
                </a:solidFill>
                <a:latin typeface="Calibri Light"/>
                <a:cs typeface="Calibri Light"/>
              </a:rPr>
              <a:t> </a:t>
            </a:r>
            <a:r>
              <a:rPr sz="1000" b="0" dirty="0">
                <a:solidFill>
                  <a:srgbClr val="343B3C"/>
                </a:solidFill>
                <a:latin typeface="Calibri Light"/>
                <a:cs typeface="Calibri Light"/>
              </a:rPr>
              <a:t>by</a:t>
            </a:r>
            <a:r>
              <a:rPr sz="1000" b="0" spc="40" dirty="0">
                <a:solidFill>
                  <a:srgbClr val="343B3C"/>
                </a:solidFill>
                <a:latin typeface="Calibri Light"/>
                <a:cs typeface="Calibri Light"/>
              </a:rPr>
              <a:t> </a:t>
            </a:r>
            <a:r>
              <a:rPr sz="1000" b="0" dirty="0">
                <a:solidFill>
                  <a:srgbClr val="343B3C"/>
                </a:solidFill>
                <a:latin typeface="Calibri Light"/>
                <a:cs typeface="Calibri Light"/>
              </a:rPr>
              <a:t>words</a:t>
            </a:r>
            <a:r>
              <a:rPr sz="1000" b="0" spc="45" dirty="0">
                <a:solidFill>
                  <a:srgbClr val="343B3C"/>
                </a:solidFill>
                <a:latin typeface="Calibri Light"/>
                <a:cs typeface="Calibri Light"/>
              </a:rPr>
              <a:t> </a:t>
            </a:r>
            <a:r>
              <a:rPr sz="1000" b="0" dirty="0">
                <a:solidFill>
                  <a:srgbClr val="343B3C"/>
                </a:solidFill>
                <a:latin typeface="Calibri Light"/>
                <a:cs typeface="Calibri Light"/>
              </a:rPr>
              <a:t>like</a:t>
            </a:r>
            <a:r>
              <a:rPr sz="1000" b="0" spc="45" dirty="0">
                <a:solidFill>
                  <a:srgbClr val="343B3C"/>
                </a:solidFill>
                <a:latin typeface="Calibri Light"/>
                <a:cs typeface="Calibri Light"/>
              </a:rPr>
              <a:t> </a:t>
            </a:r>
            <a:r>
              <a:rPr sz="1000" b="0" spc="-10" dirty="0">
                <a:solidFill>
                  <a:srgbClr val="343B3C"/>
                </a:solidFill>
                <a:latin typeface="Calibri Light"/>
                <a:cs typeface="Calibri Light"/>
              </a:rPr>
              <a:t>’’believe’’,</a:t>
            </a:r>
            <a:r>
              <a:rPr sz="1000" b="0" spc="40" dirty="0">
                <a:solidFill>
                  <a:srgbClr val="343B3C"/>
                </a:solidFill>
                <a:latin typeface="Calibri Light"/>
                <a:cs typeface="Calibri Light"/>
              </a:rPr>
              <a:t> </a:t>
            </a:r>
            <a:r>
              <a:rPr sz="1000" b="0" spc="-10" dirty="0">
                <a:solidFill>
                  <a:srgbClr val="343B3C"/>
                </a:solidFill>
                <a:latin typeface="Calibri Light"/>
                <a:cs typeface="Calibri Light"/>
              </a:rPr>
              <a:t>‘’expect’’,</a:t>
            </a:r>
            <a:r>
              <a:rPr sz="1000" b="0" spc="45" dirty="0">
                <a:solidFill>
                  <a:srgbClr val="343B3C"/>
                </a:solidFill>
                <a:latin typeface="Calibri Light"/>
                <a:cs typeface="Calibri Light"/>
              </a:rPr>
              <a:t> </a:t>
            </a:r>
            <a:r>
              <a:rPr sz="1000" b="0" spc="-10" dirty="0">
                <a:solidFill>
                  <a:srgbClr val="343B3C"/>
                </a:solidFill>
                <a:latin typeface="Calibri Light"/>
                <a:cs typeface="Calibri Light"/>
              </a:rPr>
              <a:t>‘’anticipate’’,</a:t>
            </a:r>
            <a:r>
              <a:rPr sz="1000" b="0" spc="40" dirty="0">
                <a:solidFill>
                  <a:srgbClr val="343B3C"/>
                </a:solidFill>
                <a:latin typeface="Calibri Light"/>
                <a:cs typeface="Calibri Light"/>
              </a:rPr>
              <a:t> </a:t>
            </a:r>
            <a:r>
              <a:rPr sz="1000" b="0" dirty="0">
                <a:solidFill>
                  <a:srgbClr val="343B3C"/>
                </a:solidFill>
                <a:latin typeface="Calibri Light"/>
                <a:cs typeface="Calibri Light"/>
              </a:rPr>
              <a:t>or</a:t>
            </a:r>
            <a:r>
              <a:rPr sz="1000" b="0" spc="45" dirty="0">
                <a:solidFill>
                  <a:srgbClr val="343B3C"/>
                </a:solidFill>
                <a:latin typeface="Calibri Light"/>
                <a:cs typeface="Calibri Light"/>
              </a:rPr>
              <a:t> </a:t>
            </a:r>
            <a:r>
              <a:rPr sz="1000" b="0" dirty="0">
                <a:solidFill>
                  <a:srgbClr val="343B3C"/>
                </a:solidFill>
                <a:latin typeface="Calibri Light"/>
                <a:cs typeface="Calibri Light"/>
              </a:rPr>
              <a:t>similar</a:t>
            </a:r>
            <a:r>
              <a:rPr sz="1000" b="0" spc="40" dirty="0">
                <a:solidFill>
                  <a:srgbClr val="343B3C"/>
                </a:solidFill>
                <a:latin typeface="Calibri Light"/>
                <a:cs typeface="Calibri Light"/>
              </a:rPr>
              <a:t> </a:t>
            </a:r>
            <a:r>
              <a:rPr sz="1000" b="0" dirty="0">
                <a:solidFill>
                  <a:srgbClr val="343B3C"/>
                </a:solidFill>
                <a:latin typeface="Calibri Light"/>
                <a:cs typeface="Calibri Light"/>
              </a:rPr>
              <a:t>expressions.</a:t>
            </a:r>
            <a:r>
              <a:rPr sz="1000" b="0" spc="35" dirty="0">
                <a:solidFill>
                  <a:srgbClr val="343B3C"/>
                </a:solidFill>
                <a:latin typeface="Calibri Light"/>
                <a:cs typeface="Calibri Light"/>
              </a:rPr>
              <a:t> </a:t>
            </a:r>
            <a:r>
              <a:rPr sz="1000" b="0" dirty="0">
                <a:solidFill>
                  <a:srgbClr val="343B3C"/>
                </a:solidFill>
                <a:latin typeface="Calibri Light"/>
                <a:cs typeface="Calibri Light"/>
              </a:rPr>
              <a:t>You</a:t>
            </a:r>
            <a:r>
              <a:rPr sz="1000" b="0" spc="45" dirty="0">
                <a:solidFill>
                  <a:srgbClr val="343B3C"/>
                </a:solidFill>
                <a:latin typeface="Calibri Light"/>
                <a:cs typeface="Calibri Light"/>
              </a:rPr>
              <a:t> </a:t>
            </a:r>
            <a:r>
              <a:rPr sz="1000" b="0" dirty="0">
                <a:solidFill>
                  <a:srgbClr val="343B3C"/>
                </a:solidFill>
                <a:latin typeface="Calibri Light"/>
                <a:cs typeface="Calibri Light"/>
              </a:rPr>
              <a:t>should</a:t>
            </a:r>
            <a:r>
              <a:rPr sz="1000" b="0" spc="35" dirty="0">
                <a:solidFill>
                  <a:srgbClr val="343B3C"/>
                </a:solidFill>
                <a:latin typeface="Calibri Light"/>
                <a:cs typeface="Calibri Light"/>
              </a:rPr>
              <a:t> </a:t>
            </a:r>
            <a:r>
              <a:rPr sz="1000" b="0" dirty="0">
                <a:solidFill>
                  <a:srgbClr val="343B3C"/>
                </a:solidFill>
                <a:latin typeface="Calibri Light"/>
                <a:cs typeface="Calibri Light"/>
              </a:rPr>
              <a:t>not</a:t>
            </a:r>
            <a:r>
              <a:rPr sz="1000" b="0" spc="45" dirty="0">
                <a:solidFill>
                  <a:srgbClr val="343B3C"/>
                </a:solidFill>
                <a:latin typeface="Calibri Light"/>
                <a:cs typeface="Calibri Light"/>
              </a:rPr>
              <a:t> </a:t>
            </a:r>
            <a:r>
              <a:rPr sz="1000" b="0" dirty="0">
                <a:solidFill>
                  <a:srgbClr val="343B3C"/>
                </a:solidFill>
                <a:latin typeface="Calibri Light"/>
                <a:cs typeface="Calibri Light"/>
              </a:rPr>
              <a:t>place</a:t>
            </a:r>
            <a:r>
              <a:rPr sz="1000" b="0" spc="40" dirty="0">
                <a:solidFill>
                  <a:srgbClr val="343B3C"/>
                </a:solidFill>
                <a:latin typeface="Calibri Light"/>
                <a:cs typeface="Calibri Light"/>
              </a:rPr>
              <a:t> </a:t>
            </a:r>
            <a:r>
              <a:rPr sz="1000" b="0" dirty="0">
                <a:solidFill>
                  <a:srgbClr val="343B3C"/>
                </a:solidFill>
                <a:latin typeface="Calibri Light"/>
                <a:cs typeface="Calibri Light"/>
              </a:rPr>
              <a:t>undue</a:t>
            </a:r>
            <a:r>
              <a:rPr sz="1000" b="0" spc="40" dirty="0">
                <a:solidFill>
                  <a:srgbClr val="343B3C"/>
                </a:solidFill>
                <a:latin typeface="Calibri Light"/>
                <a:cs typeface="Calibri Light"/>
              </a:rPr>
              <a:t> </a:t>
            </a:r>
            <a:r>
              <a:rPr sz="1000" b="0" dirty="0">
                <a:solidFill>
                  <a:srgbClr val="343B3C"/>
                </a:solidFill>
                <a:latin typeface="Calibri Light"/>
                <a:cs typeface="Calibri Light"/>
              </a:rPr>
              <a:t>reliance</a:t>
            </a:r>
            <a:r>
              <a:rPr sz="1000" b="0" spc="40" dirty="0">
                <a:solidFill>
                  <a:srgbClr val="343B3C"/>
                </a:solidFill>
                <a:latin typeface="Calibri Light"/>
                <a:cs typeface="Calibri Light"/>
              </a:rPr>
              <a:t> </a:t>
            </a:r>
            <a:r>
              <a:rPr sz="1000" b="0" spc="-25" dirty="0">
                <a:solidFill>
                  <a:srgbClr val="343B3C"/>
                </a:solidFill>
                <a:latin typeface="Calibri Light"/>
                <a:cs typeface="Calibri Light"/>
              </a:rPr>
              <a:t>on </a:t>
            </a:r>
            <a:r>
              <a:rPr sz="1000" b="0" spc="-10" dirty="0">
                <a:solidFill>
                  <a:srgbClr val="343B3C"/>
                </a:solidFill>
                <a:latin typeface="Calibri Light"/>
                <a:cs typeface="Calibri Light"/>
              </a:rPr>
              <a:t>forward-</a:t>
            </a:r>
            <a:r>
              <a:rPr sz="1000" b="0" dirty="0">
                <a:solidFill>
                  <a:srgbClr val="343B3C"/>
                </a:solidFill>
                <a:latin typeface="Calibri Light"/>
                <a:cs typeface="Calibri Light"/>
              </a:rPr>
              <a:t>looking</a:t>
            </a:r>
            <a:r>
              <a:rPr sz="1000" b="0" spc="35" dirty="0">
                <a:solidFill>
                  <a:srgbClr val="343B3C"/>
                </a:solidFill>
                <a:latin typeface="Calibri Light"/>
                <a:cs typeface="Calibri Light"/>
              </a:rPr>
              <a:t> </a:t>
            </a:r>
            <a:r>
              <a:rPr sz="1000" b="0" dirty="0">
                <a:solidFill>
                  <a:srgbClr val="343B3C"/>
                </a:solidFill>
                <a:latin typeface="Calibri Light"/>
                <a:cs typeface="Calibri Light"/>
              </a:rPr>
              <a:t>statements,</a:t>
            </a:r>
            <a:r>
              <a:rPr sz="1000" b="0" spc="35" dirty="0">
                <a:solidFill>
                  <a:srgbClr val="343B3C"/>
                </a:solidFill>
                <a:latin typeface="Calibri Light"/>
                <a:cs typeface="Calibri Light"/>
              </a:rPr>
              <a:t> </a:t>
            </a:r>
            <a:r>
              <a:rPr sz="1000" b="0" dirty="0">
                <a:solidFill>
                  <a:srgbClr val="343B3C"/>
                </a:solidFill>
                <a:latin typeface="Calibri Light"/>
                <a:cs typeface="Calibri Light"/>
              </a:rPr>
              <a:t>which</a:t>
            </a:r>
            <a:r>
              <a:rPr sz="1000" b="0" spc="40" dirty="0">
                <a:solidFill>
                  <a:srgbClr val="343B3C"/>
                </a:solidFill>
                <a:latin typeface="Calibri Light"/>
                <a:cs typeface="Calibri Light"/>
              </a:rPr>
              <a:t> </a:t>
            </a:r>
            <a:r>
              <a:rPr sz="1000" b="0" dirty="0">
                <a:solidFill>
                  <a:srgbClr val="343B3C"/>
                </a:solidFill>
                <a:latin typeface="Calibri Light"/>
                <a:cs typeface="Calibri Light"/>
              </a:rPr>
              <a:t>are</a:t>
            </a:r>
            <a:r>
              <a:rPr sz="1000" b="0" spc="35" dirty="0">
                <a:solidFill>
                  <a:srgbClr val="343B3C"/>
                </a:solidFill>
                <a:latin typeface="Calibri Light"/>
                <a:cs typeface="Calibri Light"/>
              </a:rPr>
              <a:t> </a:t>
            </a:r>
            <a:r>
              <a:rPr sz="1000" b="0" dirty="0">
                <a:solidFill>
                  <a:srgbClr val="343B3C"/>
                </a:solidFill>
                <a:latin typeface="Calibri Light"/>
                <a:cs typeface="Calibri Light"/>
              </a:rPr>
              <a:t>current</a:t>
            </a:r>
            <a:r>
              <a:rPr sz="1000" b="0" spc="40" dirty="0">
                <a:solidFill>
                  <a:srgbClr val="343B3C"/>
                </a:solidFill>
                <a:latin typeface="Calibri Light"/>
                <a:cs typeface="Calibri Light"/>
              </a:rPr>
              <a:t> </a:t>
            </a:r>
            <a:r>
              <a:rPr sz="1000" b="0" dirty="0">
                <a:solidFill>
                  <a:srgbClr val="343B3C"/>
                </a:solidFill>
                <a:latin typeface="Calibri Light"/>
                <a:cs typeface="Calibri Light"/>
              </a:rPr>
              <a:t>as</a:t>
            </a:r>
            <a:r>
              <a:rPr sz="1000" b="0" spc="35" dirty="0">
                <a:solidFill>
                  <a:srgbClr val="343B3C"/>
                </a:solidFill>
                <a:latin typeface="Calibri Light"/>
                <a:cs typeface="Calibri Light"/>
              </a:rPr>
              <a:t> </a:t>
            </a:r>
            <a:r>
              <a:rPr sz="1000" b="0" dirty="0">
                <a:solidFill>
                  <a:srgbClr val="343B3C"/>
                </a:solidFill>
                <a:latin typeface="Calibri Light"/>
                <a:cs typeface="Calibri Light"/>
              </a:rPr>
              <a:t>of</a:t>
            </a:r>
            <a:r>
              <a:rPr sz="1000" b="0" spc="40"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dirty="0">
                <a:solidFill>
                  <a:srgbClr val="343B3C"/>
                </a:solidFill>
                <a:latin typeface="Calibri Light"/>
                <a:cs typeface="Calibri Light"/>
              </a:rPr>
              <a:t>date</a:t>
            </a:r>
            <a:r>
              <a:rPr sz="1000" b="0" spc="40" dirty="0">
                <a:solidFill>
                  <a:srgbClr val="343B3C"/>
                </a:solidFill>
                <a:latin typeface="Calibri Light"/>
                <a:cs typeface="Calibri Light"/>
              </a:rPr>
              <a:t> </a:t>
            </a:r>
            <a:r>
              <a:rPr sz="1000" b="0" dirty="0">
                <a:solidFill>
                  <a:srgbClr val="343B3C"/>
                </a:solidFill>
                <a:latin typeface="Calibri Light"/>
                <a:cs typeface="Calibri Light"/>
              </a:rPr>
              <a:t>of</a:t>
            </a:r>
            <a:r>
              <a:rPr sz="1000" b="0" spc="35" dirty="0">
                <a:solidFill>
                  <a:srgbClr val="343B3C"/>
                </a:solidFill>
                <a:latin typeface="Calibri Light"/>
                <a:cs typeface="Calibri Light"/>
              </a:rPr>
              <a:t> </a:t>
            </a:r>
            <a:r>
              <a:rPr sz="1000" b="0" dirty="0">
                <a:solidFill>
                  <a:srgbClr val="343B3C"/>
                </a:solidFill>
                <a:latin typeface="Calibri Light"/>
                <a:cs typeface="Calibri Light"/>
              </a:rPr>
              <a:t>this</a:t>
            </a:r>
            <a:r>
              <a:rPr sz="1000" b="0" spc="3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3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35" dirty="0">
                <a:solidFill>
                  <a:srgbClr val="343B3C"/>
                </a:solidFill>
                <a:latin typeface="Calibri Light"/>
                <a:cs typeface="Calibri Light"/>
              </a:rPr>
              <a:t> </a:t>
            </a:r>
            <a:r>
              <a:rPr sz="1000" b="0" dirty="0">
                <a:solidFill>
                  <a:srgbClr val="343B3C"/>
                </a:solidFill>
                <a:latin typeface="Calibri Light"/>
                <a:cs typeface="Calibri Light"/>
              </a:rPr>
              <a:t>disclaims</a:t>
            </a:r>
            <a:r>
              <a:rPr sz="1000" b="0" spc="35" dirty="0">
                <a:solidFill>
                  <a:srgbClr val="343B3C"/>
                </a:solidFill>
                <a:latin typeface="Calibri Light"/>
                <a:cs typeface="Calibri Light"/>
              </a:rPr>
              <a:t> </a:t>
            </a:r>
            <a:r>
              <a:rPr sz="1000" b="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dirty="0">
                <a:solidFill>
                  <a:srgbClr val="343B3C"/>
                </a:solidFill>
                <a:latin typeface="Calibri Light"/>
                <a:cs typeface="Calibri Light"/>
              </a:rPr>
              <a:t>obligation</a:t>
            </a:r>
            <a:r>
              <a:rPr sz="1000" b="0" spc="40" dirty="0">
                <a:solidFill>
                  <a:srgbClr val="343B3C"/>
                </a:solidFill>
                <a:latin typeface="Calibri Light"/>
                <a:cs typeface="Calibri Light"/>
              </a:rPr>
              <a:t> </a:t>
            </a:r>
            <a:r>
              <a:rPr sz="1000" b="0" dirty="0">
                <a:solidFill>
                  <a:srgbClr val="343B3C"/>
                </a:solidFill>
                <a:latin typeface="Calibri Light"/>
                <a:cs typeface="Calibri Light"/>
              </a:rPr>
              <a:t>to</a:t>
            </a:r>
            <a:r>
              <a:rPr sz="1000" b="0" spc="35" dirty="0">
                <a:solidFill>
                  <a:srgbClr val="343B3C"/>
                </a:solidFill>
                <a:latin typeface="Calibri Light"/>
                <a:cs typeface="Calibri Light"/>
              </a:rPr>
              <a:t> </a:t>
            </a:r>
            <a:r>
              <a:rPr sz="1000" b="0" dirty="0">
                <a:solidFill>
                  <a:srgbClr val="343B3C"/>
                </a:solidFill>
                <a:latin typeface="Calibri Light"/>
                <a:cs typeface="Calibri Light"/>
              </a:rPr>
              <a:t>update</a:t>
            </a:r>
            <a:r>
              <a:rPr sz="1000" b="0" spc="4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dirty="0">
                <a:solidFill>
                  <a:srgbClr val="343B3C"/>
                </a:solidFill>
                <a:latin typeface="Calibri Light"/>
                <a:cs typeface="Calibri Light"/>
              </a:rPr>
              <a:t>alter</a:t>
            </a:r>
            <a:r>
              <a:rPr sz="1000" b="0" spc="40" dirty="0">
                <a:solidFill>
                  <a:srgbClr val="343B3C"/>
                </a:solidFill>
                <a:latin typeface="Calibri Light"/>
                <a:cs typeface="Calibri Light"/>
              </a:rPr>
              <a:t> </a:t>
            </a:r>
            <a:r>
              <a:rPr sz="1000" b="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forward- </a:t>
            </a:r>
            <a:r>
              <a:rPr sz="1000" b="0" dirty="0">
                <a:solidFill>
                  <a:srgbClr val="343B3C"/>
                </a:solidFill>
                <a:latin typeface="Calibri Light"/>
                <a:cs typeface="Calibri Light"/>
              </a:rPr>
              <a:t>looking</a:t>
            </a:r>
            <a:r>
              <a:rPr sz="1000" b="0" spc="-10" dirty="0">
                <a:solidFill>
                  <a:srgbClr val="343B3C"/>
                </a:solidFill>
                <a:latin typeface="Calibri Light"/>
                <a:cs typeface="Calibri Light"/>
              </a:rPr>
              <a:t> </a:t>
            </a:r>
            <a:r>
              <a:rPr sz="1000" b="0" dirty="0">
                <a:solidFill>
                  <a:srgbClr val="343B3C"/>
                </a:solidFill>
                <a:latin typeface="Calibri Light"/>
                <a:cs typeface="Calibri Light"/>
              </a:rPr>
              <a:t>statements,</a:t>
            </a:r>
            <a:r>
              <a:rPr sz="1000" b="0" spc="-5" dirty="0">
                <a:solidFill>
                  <a:srgbClr val="343B3C"/>
                </a:solidFill>
                <a:latin typeface="Calibri Light"/>
                <a:cs typeface="Calibri Light"/>
              </a:rPr>
              <a:t> </a:t>
            </a:r>
            <a:r>
              <a:rPr sz="1000" b="0" dirty="0">
                <a:solidFill>
                  <a:srgbClr val="343B3C"/>
                </a:solidFill>
                <a:latin typeface="Calibri Light"/>
                <a:cs typeface="Calibri Light"/>
              </a:rPr>
              <a:t>whether</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5" dirty="0">
                <a:solidFill>
                  <a:srgbClr val="343B3C"/>
                </a:solidFill>
                <a:latin typeface="Calibri Light"/>
                <a:cs typeface="Calibri Light"/>
              </a:rPr>
              <a:t> </a:t>
            </a:r>
            <a:r>
              <a:rPr sz="1000" b="0" dirty="0">
                <a:solidFill>
                  <a:srgbClr val="343B3C"/>
                </a:solidFill>
                <a:latin typeface="Calibri Light"/>
                <a:cs typeface="Calibri Light"/>
              </a:rPr>
              <a:t>a</a:t>
            </a:r>
            <a:r>
              <a:rPr sz="1000" b="0" spc="-5" dirty="0">
                <a:solidFill>
                  <a:srgbClr val="343B3C"/>
                </a:solidFill>
                <a:latin typeface="Calibri Light"/>
                <a:cs typeface="Calibri Light"/>
              </a:rPr>
              <a:t> </a:t>
            </a:r>
            <a:r>
              <a:rPr sz="1000" b="0" dirty="0">
                <a:solidFill>
                  <a:srgbClr val="343B3C"/>
                </a:solidFill>
                <a:latin typeface="Calibri Light"/>
                <a:cs typeface="Calibri Light"/>
              </a:rPr>
              <a:t>result</a:t>
            </a:r>
            <a:r>
              <a:rPr sz="1000" b="0" spc="-10" dirty="0">
                <a:solidFill>
                  <a:srgbClr val="343B3C"/>
                </a:solidFill>
                <a:latin typeface="Calibri Light"/>
                <a:cs typeface="Calibri Light"/>
              </a:rPr>
              <a:t> </a:t>
            </a:r>
            <a:r>
              <a:rPr sz="1000" b="0" dirty="0">
                <a:solidFill>
                  <a:srgbClr val="343B3C"/>
                </a:solidFill>
                <a:latin typeface="Calibri Light"/>
                <a:cs typeface="Calibri Light"/>
              </a:rPr>
              <a:t>of</a:t>
            </a:r>
            <a:r>
              <a:rPr sz="1000" b="0" spc="-5" dirty="0">
                <a:solidFill>
                  <a:srgbClr val="343B3C"/>
                </a:solidFill>
                <a:latin typeface="Calibri Light"/>
                <a:cs typeface="Calibri Light"/>
              </a:rPr>
              <a:t> </a:t>
            </a:r>
            <a:r>
              <a:rPr sz="1000" b="0" dirty="0">
                <a:solidFill>
                  <a:srgbClr val="343B3C"/>
                </a:solidFill>
                <a:latin typeface="Calibri Light"/>
                <a:cs typeface="Calibri Light"/>
              </a:rPr>
              <a:t>new</a:t>
            </a:r>
            <a:r>
              <a:rPr sz="1000" b="0" spc="-10" dirty="0">
                <a:solidFill>
                  <a:srgbClr val="343B3C"/>
                </a:solidFill>
                <a:latin typeface="Calibri Light"/>
                <a:cs typeface="Calibri Light"/>
              </a:rPr>
              <a:t> information,</a:t>
            </a:r>
            <a:r>
              <a:rPr sz="1000" b="0" spc="-5" dirty="0">
                <a:solidFill>
                  <a:srgbClr val="343B3C"/>
                </a:solidFill>
                <a:latin typeface="Calibri Light"/>
                <a:cs typeface="Calibri Light"/>
              </a:rPr>
              <a:t> </a:t>
            </a:r>
            <a:r>
              <a:rPr sz="1000" b="0" dirty="0">
                <a:solidFill>
                  <a:srgbClr val="343B3C"/>
                </a:solidFill>
                <a:latin typeface="Calibri Light"/>
                <a:cs typeface="Calibri Light"/>
              </a:rPr>
              <a:t>future</a:t>
            </a:r>
            <a:r>
              <a:rPr sz="1000" b="0" spc="-5" dirty="0">
                <a:solidFill>
                  <a:srgbClr val="343B3C"/>
                </a:solidFill>
                <a:latin typeface="Calibri Light"/>
                <a:cs typeface="Calibri Light"/>
              </a:rPr>
              <a:t> </a:t>
            </a:r>
            <a:r>
              <a:rPr sz="1000" b="0" dirty="0">
                <a:solidFill>
                  <a:srgbClr val="343B3C"/>
                </a:solidFill>
                <a:latin typeface="Calibri Light"/>
                <a:cs typeface="Calibri Light"/>
              </a:rPr>
              <a:t>events</a:t>
            </a:r>
            <a:r>
              <a:rPr sz="1000" b="0" spc="-10" dirty="0">
                <a:solidFill>
                  <a:srgbClr val="343B3C"/>
                </a:solidFill>
                <a:latin typeface="Calibri Light"/>
                <a:cs typeface="Calibri Light"/>
              </a:rPr>
              <a:t> </a:t>
            </a:r>
            <a:r>
              <a:rPr sz="1000" b="0" dirty="0">
                <a:solidFill>
                  <a:srgbClr val="343B3C"/>
                </a:solidFill>
                <a:latin typeface="Calibri Light"/>
                <a:cs typeface="Calibri Light"/>
              </a:rPr>
              <a:t>or</a:t>
            </a:r>
            <a:r>
              <a:rPr sz="1000" b="0" spc="-5" dirty="0">
                <a:solidFill>
                  <a:srgbClr val="343B3C"/>
                </a:solidFill>
                <a:latin typeface="Calibri Light"/>
                <a:cs typeface="Calibri Light"/>
              </a:rPr>
              <a:t> </a:t>
            </a:r>
            <a:r>
              <a:rPr sz="1000" b="0" dirty="0">
                <a:solidFill>
                  <a:srgbClr val="343B3C"/>
                </a:solidFill>
                <a:latin typeface="Calibri Light"/>
                <a:cs typeface="Calibri Light"/>
              </a:rPr>
              <a:t>otherwise.</a:t>
            </a:r>
            <a:r>
              <a:rPr sz="1000" b="0" spc="-5" dirty="0">
                <a:solidFill>
                  <a:srgbClr val="343B3C"/>
                </a:solidFill>
                <a:latin typeface="Calibri Light"/>
                <a:cs typeface="Calibri Light"/>
              </a:rPr>
              <a:t> </a:t>
            </a:r>
            <a:r>
              <a:rPr sz="1000" b="0" dirty="0">
                <a:solidFill>
                  <a:srgbClr val="343B3C"/>
                </a:solidFill>
                <a:latin typeface="Calibri Light"/>
                <a:cs typeface="Calibri Light"/>
              </a:rPr>
              <a:t>The</a:t>
            </a:r>
            <a:r>
              <a:rPr sz="1000" b="0" spc="-10" dirty="0">
                <a:solidFill>
                  <a:srgbClr val="343B3C"/>
                </a:solidFill>
                <a:latin typeface="Calibri Light"/>
                <a:cs typeface="Calibri Light"/>
              </a:rPr>
              <a:t> </a:t>
            </a:r>
            <a:r>
              <a:rPr sz="1000" b="0" dirty="0">
                <a:solidFill>
                  <a:srgbClr val="343B3C"/>
                </a:solidFill>
                <a:latin typeface="Calibri Light"/>
                <a:cs typeface="Calibri Light"/>
              </a:rPr>
              <a:t>valuation</a:t>
            </a:r>
            <a:r>
              <a:rPr sz="1000" b="0" spc="-5"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a:t>
            </a:r>
            <a:r>
              <a:rPr sz="1000" b="0" dirty="0">
                <a:solidFill>
                  <a:srgbClr val="343B3C"/>
                </a:solidFill>
                <a:latin typeface="Calibri Light"/>
                <a:cs typeface="Calibri Light"/>
              </a:rPr>
              <a:t>financial</a:t>
            </a:r>
            <a:r>
              <a:rPr sz="1000" b="0" spc="-5" dirty="0">
                <a:solidFill>
                  <a:srgbClr val="343B3C"/>
                </a:solidFill>
                <a:latin typeface="Calibri Light"/>
                <a:cs typeface="Calibri Light"/>
              </a:rPr>
              <a:t> </a:t>
            </a:r>
            <a:r>
              <a:rPr sz="1000" b="0" dirty="0">
                <a:solidFill>
                  <a:srgbClr val="343B3C"/>
                </a:solidFill>
                <a:latin typeface="Calibri Light"/>
                <a:cs typeface="Calibri Light"/>
              </a:rPr>
              <a:t>assets</a:t>
            </a:r>
            <a:r>
              <a:rPr sz="1000" b="0" spc="-5" dirty="0">
                <a:solidFill>
                  <a:srgbClr val="343B3C"/>
                </a:solidFill>
                <a:latin typeface="Calibri Light"/>
                <a:cs typeface="Calibri Light"/>
              </a:rPr>
              <a:t> </a:t>
            </a:r>
            <a:r>
              <a:rPr sz="1000" b="0" dirty="0">
                <a:solidFill>
                  <a:srgbClr val="343B3C"/>
                </a:solidFill>
                <a:latin typeface="Calibri Light"/>
                <a:cs typeface="Calibri Light"/>
              </a:rPr>
              <a:t>can</a:t>
            </a:r>
            <a:r>
              <a:rPr sz="1000" b="0" spc="-10" dirty="0">
                <a:solidFill>
                  <a:srgbClr val="343B3C"/>
                </a:solidFill>
                <a:latin typeface="Calibri Light"/>
                <a:cs typeface="Calibri Light"/>
              </a:rPr>
              <a:t> </a:t>
            </a:r>
            <a:r>
              <a:rPr sz="1000" b="0" dirty="0">
                <a:solidFill>
                  <a:srgbClr val="343B3C"/>
                </a:solidFill>
                <a:latin typeface="Calibri Light"/>
                <a:cs typeface="Calibri Light"/>
              </a:rPr>
              <a:t>vary</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significantly </a:t>
            </a:r>
            <a:r>
              <a:rPr sz="1000" b="0" dirty="0">
                <a:solidFill>
                  <a:srgbClr val="343B3C"/>
                </a:solidFill>
                <a:latin typeface="Calibri Light"/>
                <a:cs typeface="Calibri Light"/>
              </a:rPr>
              <a:t>from</a:t>
            </a:r>
            <a:r>
              <a:rPr sz="1000" b="0" spc="40" dirty="0">
                <a:solidFill>
                  <a:srgbClr val="343B3C"/>
                </a:solidFill>
                <a:latin typeface="Calibri Light"/>
                <a:cs typeface="Calibri Light"/>
              </a:rPr>
              <a:t> </a:t>
            </a:r>
            <a:r>
              <a:rPr sz="1000" b="0" dirty="0">
                <a:solidFill>
                  <a:srgbClr val="343B3C"/>
                </a:solidFill>
                <a:latin typeface="Calibri Light"/>
                <a:cs typeface="Calibri Light"/>
              </a:rPr>
              <a:t>the</a:t>
            </a:r>
            <a:r>
              <a:rPr sz="1000" b="0" spc="40" dirty="0">
                <a:solidFill>
                  <a:srgbClr val="343B3C"/>
                </a:solidFill>
                <a:latin typeface="Calibri Light"/>
                <a:cs typeface="Calibri Light"/>
              </a:rPr>
              <a:t> </a:t>
            </a:r>
            <a:r>
              <a:rPr sz="1000" b="0" dirty="0">
                <a:solidFill>
                  <a:srgbClr val="343B3C"/>
                </a:solidFill>
                <a:latin typeface="Calibri Light"/>
                <a:cs typeface="Calibri Light"/>
              </a:rPr>
              <a:t>prices</a:t>
            </a:r>
            <a:r>
              <a:rPr sz="1000" b="0" spc="40" dirty="0">
                <a:solidFill>
                  <a:srgbClr val="343B3C"/>
                </a:solidFill>
                <a:latin typeface="Calibri Light"/>
                <a:cs typeface="Calibri Light"/>
              </a:rPr>
              <a:t> </a:t>
            </a:r>
            <a:r>
              <a:rPr sz="1000" b="0" dirty="0">
                <a:solidFill>
                  <a:srgbClr val="343B3C"/>
                </a:solidFill>
                <a:latin typeface="Calibri Light"/>
                <a:cs typeface="Calibri Light"/>
              </a:rPr>
              <a:t>that</a:t>
            </a:r>
            <a:r>
              <a:rPr sz="1000" b="0" spc="45" dirty="0">
                <a:solidFill>
                  <a:srgbClr val="343B3C"/>
                </a:solidFill>
                <a:latin typeface="Calibri Light"/>
                <a:cs typeface="Calibri Light"/>
              </a:rPr>
              <a:t> </a:t>
            </a:r>
            <a:r>
              <a:rPr sz="1000" b="0" dirty="0">
                <a:solidFill>
                  <a:srgbClr val="343B3C"/>
                </a:solidFill>
                <a:latin typeface="Calibri Light"/>
                <a:cs typeface="Calibri Light"/>
              </a:rPr>
              <a:t>the</a:t>
            </a:r>
            <a:r>
              <a:rPr sz="1000" b="0" spc="40"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45" dirty="0">
                <a:solidFill>
                  <a:srgbClr val="343B3C"/>
                </a:solidFill>
                <a:latin typeface="Calibri Light"/>
                <a:cs typeface="Calibri Light"/>
              </a:rPr>
              <a:t> </a:t>
            </a:r>
            <a:r>
              <a:rPr sz="1000" b="0" dirty="0">
                <a:solidFill>
                  <a:srgbClr val="343B3C"/>
                </a:solidFill>
                <a:latin typeface="Calibri Light"/>
                <a:cs typeface="Calibri Light"/>
              </a:rPr>
              <a:t>could</a:t>
            </a:r>
            <a:r>
              <a:rPr sz="1000" b="0" spc="40" dirty="0">
                <a:solidFill>
                  <a:srgbClr val="343B3C"/>
                </a:solidFill>
                <a:latin typeface="Calibri Light"/>
                <a:cs typeface="Calibri Light"/>
              </a:rPr>
              <a:t> </a:t>
            </a:r>
            <a:r>
              <a:rPr sz="1000" b="0" dirty="0">
                <a:solidFill>
                  <a:srgbClr val="343B3C"/>
                </a:solidFill>
                <a:latin typeface="Calibri Light"/>
                <a:cs typeface="Calibri Light"/>
              </a:rPr>
              <a:t>obtain</a:t>
            </a:r>
            <a:r>
              <a:rPr sz="1000" b="0" spc="40" dirty="0">
                <a:solidFill>
                  <a:srgbClr val="343B3C"/>
                </a:solidFill>
                <a:latin typeface="Calibri Light"/>
                <a:cs typeface="Calibri Light"/>
              </a:rPr>
              <a:t> </a:t>
            </a:r>
            <a:r>
              <a:rPr sz="1000" b="0" dirty="0">
                <a:solidFill>
                  <a:srgbClr val="343B3C"/>
                </a:solidFill>
                <a:latin typeface="Calibri Light"/>
                <a:cs typeface="Calibri Light"/>
              </a:rPr>
              <a:t>if</a:t>
            </a:r>
            <a:r>
              <a:rPr sz="1000" b="0" spc="45" dirty="0">
                <a:solidFill>
                  <a:srgbClr val="343B3C"/>
                </a:solidFill>
                <a:latin typeface="Calibri Light"/>
                <a:cs typeface="Calibri Light"/>
              </a:rPr>
              <a:t> </a:t>
            </a:r>
            <a:r>
              <a:rPr sz="1000" b="0" dirty="0">
                <a:solidFill>
                  <a:srgbClr val="343B3C"/>
                </a:solidFill>
                <a:latin typeface="Calibri Light"/>
                <a:cs typeface="Calibri Light"/>
              </a:rPr>
              <a:t>it</a:t>
            </a:r>
            <a:r>
              <a:rPr sz="1000" b="0" spc="40" dirty="0">
                <a:solidFill>
                  <a:srgbClr val="343B3C"/>
                </a:solidFill>
                <a:latin typeface="Calibri Light"/>
                <a:cs typeface="Calibri Light"/>
              </a:rPr>
              <a:t> </a:t>
            </a:r>
            <a:r>
              <a:rPr sz="1000" b="0" dirty="0">
                <a:solidFill>
                  <a:srgbClr val="343B3C"/>
                </a:solidFill>
                <a:latin typeface="Calibri Light"/>
                <a:cs typeface="Calibri Light"/>
              </a:rPr>
              <a:t>sought</a:t>
            </a:r>
            <a:r>
              <a:rPr sz="1000" b="0" spc="40" dirty="0">
                <a:solidFill>
                  <a:srgbClr val="343B3C"/>
                </a:solidFill>
                <a:latin typeface="Calibri Light"/>
                <a:cs typeface="Calibri Light"/>
              </a:rPr>
              <a:t> </a:t>
            </a:r>
            <a:r>
              <a:rPr sz="1000" b="0" dirty="0">
                <a:solidFill>
                  <a:srgbClr val="343B3C"/>
                </a:solidFill>
                <a:latin typeface="Calibri Light"/>
                <a:cs typeface="Calibri Light"/>
              </a:rPr>
              <a:t>to</a:t>
            </a:r>
            <a:r>
              <a:rPr sz="1000" b="0" spc="45" dirty="0">
                <a:solidFill>
                  <a:srgbClr val="343B3C"/>
                </a:solidFill>
                <a:latin typeface="Calibri Light"/>
                <a:cs typeface="Calibri Light"/>
              </a:rPr>
              <a:t> </a:t>
            </a:r>
            <a:r>
              <a:rPr sz="1000" b="0" dirty="0">
                <a:solidFill>
                  <a:srgbClr val="343B3C"/>
                </a:solidFill>
                <a:latin typeface="Calibri Light"/>
                <a:cs typeface="Calibri Light"/>
              </a:rPr>
              <a:t>liquidate</a:t>
            </a:r>
            <a:r>
              <a:rPr sz="1000" b="0" spc="40" dirty="0">
                <a:solidFill>
                  <a:srgbClr val="343B3C"/>
                </a:solidFill>
                <a:latin typeface="Calibri Light"/>
                <a:cs typeface="Calibri Light"/>
              </a:rPr>
              <a:t> </a:t>
            </a:r>
            <a:r>
              <a:rPr sz="1000" b="0" dirty="0">
                <a:solidFill>
                  <a:srgbClr val="343B3C"/>
                </a:solidFill>
                <a:latin typeface="Calibri Light"/>
                <a:cs typeface="Calibri Light"/>
              </a:rPr>
              <a:t>the</a:t>
            </a:r>
            <a:r>
              <a:rPr sz="1000" b="0" spc="40" dirty="0">
                <a:solidFill>
                  <a:srgbClr val="343B3C"/>
                </a:solidFill>
                <a:latin typeface="Calibri Light"/>
                <a:cs typeface="Calibri Light"/>
              </a:rPr>
              <a:t> </a:t>
            </a:r>
            <a:r>
              <a:rPr sz="1000" b="0" dirty="0">
                <a:solidFill>
                  <a:srgbClr val="343B3C"/>
                </a:solidFill>
                <a:latin typeface="Calibri Light"/>
                <a:cs typeface="Calibri Light"/>
              </a:rPr>
              <a:t>positions</a:t>
            </a:r>
            <a:r>
              <a:rPr sz="1000" b="0" spc="45" dirty="0">
                <a:solidFill>
                  <a:srgbClr val="343B3C"/>
                </a:solidFill>
                <a:latin typeface="Calibri Light"/>
                <a:cs typeface="Calibri Light"/>
              </a:rPr>
              <a:t> </a:t>
            </a:r>
            <a:r>
              <a:rPr sz="1000" b="0" dirty="0">
                <a:solidFill>
                  <a:srgbClr val="343B3C"/>
                </a:solidFill>
                <a:latin typeface="Calibri Light"/>
                <a:cs typeface="Calibri Light"/>
              </a:rPr>
              <a:t>on</a:t>
            </a:r>
            <a:r>
              <a:rPr sz="1000" b="0" spc="40" dirty="0">
                <a:solidFill>
                  <a:srgbClr val="343B3C"/>
                </a:solidFill>
                <a:latin typeface="Calibri Light"/>
                <a:cs typeface="Calibri Light"/>
              </a:rPr>
              <a:t> </a:t>
            </a:r>
            <a:r>
              <a:rPr sz="1000" b="0" dirty="0">
                <a:solidFill>
                  <a:srgbClr val="343B3C"/>
                </a:solidFill>
                <a:latin typeface="Calibri Light"/>
                <a:cs typeface="Calibri Light"/>
              </a:rPr>
              <a:t>behalf</a:t>
            </a:r>
            <a:r>
              <a:rPr sz="1000" b="0" spc="40" dirty="0">
                <a:solidFill>
                  <a:srgbClr val="343B3C"/>
                </a:solidFill>
                <a:latin typeface="Calibri Light"/>
                <a:cs typeface="Calibri Light"/>
              </a:rPr>
              <a:t> </a:t>
            </a:r>
            <a:r>
              <a:rPr sz="1000" b="0" dirty="0">
                <a:solidFill>
                  <a:srgbClr val="343B3C"/>
                </a:solidFill>
                <a:latin typeface="Calibri Light"/>
                <a:cs typeface="Calibri Light"/>
              </a:rPr>
              <a:t>of</a:t>
            </a:r>
            <a:r>
              <a:rPr sz="1000" b="0" spc="45" dirty="0">
                <a:solidFill>
                  <a:srgbClr val="343B3C"/>
                </a:solidFill>
                <a:latin typeface="Calibri Light"/>
                <a:cs typeface="Calibri Light"/>
              </a:rPr>
              <a:t> </a:t>
            </a:r>
            <a:r>
              <a:rPr sz="1000" b="0" dirty="0">
                <a:solidFill>
                  <a:srgbClr val="343B3C"/>
                </a:solidFill>
                <a:latin typeface="Calibri Light"/>
                <a:cs typeface="Calibri Light"/>
              </a:rPr>
              <a:t>the</a:t>
            </a:r>
            <a:r>
              <a:rPr sz="1000" b="0" spc="40"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40" dirty="0">
                <a:solidFill>
                  <a:srgbClr val="343B3C"/>
                </a:solidFill>
                <a:latin typeface="Calibri Light"/>
                <a:cs typeface="Calibri Light"/>
              </a:rPr>
              <a:t> </a:t>
            </a:r>
            <a:r>
              <a:rPr sz="1000" b="0" dirty="0">
                <a:solidFill>
                  <a:srgbClr val="343B3C"/>
                </a:solidFill>
                <a:latin typeface="Calibri Light"/>
                <a:cs typeface="Calibri Light"/>
              </a:rPr>
              <a:t>due</a:t>
            </a:r>
            <a:r>
              <a:rPr sz="1000" b="0" spc="45" dirty="0">
                <a:solidFill>
                  <a:srgbClr val="343B3C"/>
                </a:solidFill>
                <a:latin typeface="Calibri Light"/>
                <a:cs typeface="Calibri Light"/>
              </a:rPr>
              <a:t> </a:t>
            </a:r>
            <a:r>
              <a:rPr sz="1000" b="0" dirty="0">
                <a:solidFill>
                  <a:srgbClr val="343B3C"/>
                </a:solidFill>
                <a:latin typeface="Calibri Light"/>
                <a:cs typeface="Calibri Light"/>
              </a:rPr>
              <a:t>to</a:t>
            </a:r>
            <a:r>
              <a:rPr sz="1000" b="0" spc="40" dirty="0">
                <a:solidFill>
                  <a:srgbClr val="343B3C"/>
                </a:solidFill>
                <a:latin typeface="Calibri Light"/>
                <a:cs typeface="Calibri Light"/>
              </a:rPr>
              <a:t> </a:t>
            </a:r>
            <a:r>
              <a:rPr sz="1000" b="0" dirty="0">
                <a:solidFill>
                  <a:srgbClr val="343B3C"/>
                </a:solidFill>
                <a:latin typeface="Calibri Light"/>
                <a:cs typeface="Calibri Light"/>
              </a:rPr>
              <a:t>market</a:t>
            </a:r>
            <a:r>
              <a:rPr sz="1000" b="0" spc="40" dirty="0">
                <a:solidFill>
                  <a:srgbClr val="343B3C"/>
                </a:solidFill>
                <a:latin typeface="Calibri Light"/>
                <a:cs typeface="Calibri Light"/>
              </a:rPr>
              <a:t> </a:t>
            </a:r>
            <a:r>
              <a:rPr sz="1000" b="0" dirty="0">
                <a:solidFill>
                  <a:srgbClr val="343B3C"/>
                </a:solidFill>
                <a:latin typeface="Calibri Light"/>
                <a:cs typeface="Calibri Light"/>
              </a:rPr>
              <a:t>conditions</a:t>
            </a:r>
            <a:r>
              <a:rPr sz="1000" b="0" spc="45" dirty="0">
                <a:solidFill>
                  <a:srgbClr val="343B3C"/>
                </a:solidFill>
                <a:latin typeface="Calibri Light"/>
                <a:cs typeface="Calibri Light"/>
              </a:rPr>
              <a:t> </a:t>
            </a:r>
            <a:r>
              <a:rPr sz="1000" b="0" spc="-25" dirty="0">
                <a:solidFill>
                  <a:srgbClr val="343B3C"/>
                </a:solidFill>
                <a:latin typeface="Calibri Light"/>
                <a:cs typeface="Calibri Light"/>
              </a:rPr>
              <a:t>and </a:t>
            </a:r>
            <a:r>
              <a:rPr sz="1000" b="0" dirty="0">
                <a:solidFill>
                  <a:srgbClr val="343B3C"/>
                </a:solidFill>
                <a:latin typeface="Calibri Light"/>
                <a:cs typeface="Calibri Light"/>
              </a:rPr>
              <a:t>general</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economic</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environment.</a:t>
            </a:r>
            <a:r>
              <a:rPr sz="1000" b="0" spc="-15" dirty="0">
                <a:solidFill>
                  <a:srgbClr val="343B3C"/>
                </a:solidFill>
                <a:latin typeface="Calibri Light"/>
                <a:cs typeface="Calibri Light"/>
              </a:rPr>
              <a:t> </a:t>
            </a:r>
            <a:r>
              <a:rPr sz="1000" b="0" dirty="0">
                <a:solidFill>
                  <a:srgbClr val="343B3C"/>
                </a:solidFill>
                <a:latin typeface="Calibri Light"/>
                <a:cs typeface="Calibri Light"/>
              </a:rPr>
              <a:t>Such</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valuations</a:t>
            </a:r>
            <a:r>
              <a:rPr sz="1000" b="0" spc="-15" dirty="0">
                <a:solidFill>
                  <a:srgbClr val="343B3C"/>
                </a:solidFill>
                <a:latin typeface="Calibri Light"/>
                <a:cs typeface="Calibri Light"/>
              </a:rPr>
              <a:t> </a:t>
            </a:r>
            <a:r>
              <a:rPr sz="1000" b="0" dirty="0">
                <a:solidFill>
                  <a:srgbClr val="343B3C"/>
                </a:solidFill>
                <a:latin typeface="Calibri Light"/>
                <a:cs typeface="Calibri Light"/>
              </a:rPr>
              <a:t>do</a:t>
            </a:r>
            <a:r>
              <a:rPr sz="1000" b="0" spc="-20"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constitute</a:t>
            </a:r>
            <a:r>
              <a:rPr sz="1000" b="0" spc="-20" dirty="0">
                <a:solidFill>
                  <a:srgbClr val="343B3C"/>
                </a:solidFill>
                <a:latin typeface="Calibri Light"/>
                <a:cs typeface="Calibri Light"/>
              </a:rPr>
              <a:t> </a:t>
            </a:r>
            <a:r>
              <a:rPr sz="1000" b="0" dirty="0">
                <a:solidFill>
                  <a:srgbClr val="343B3C"/>
                </a:solidFill>
                <a:latin typeface="Calibri Light"/>
                <a:cs typeface="Calibri Light"/>
              </a:rPr>
              <a:t>a</a:t>
            </a:r>
            <a:r>
              <a:rPr sz="1000" b="0" spc="-15" dirty="0">
                <a:solidFill>
                  <a:srgbClr val="343B3C"/>
                </a:solidFill>
                <a:latin typeface="Calibri Light"/>
                <a:cs typeface="Calibri Light"/>
              </a:rPr>
              <a:t> </a:t>
            </a:r>
            <a:r>
              <a:rPr sz="1000" b="0" dirty="0">
                <a:solidFill>
                  <a:srgbClr val="343B3C"/>
                </a:solidFill>
                <a:latin typeface="Calibri Light"/>
                <a:cs typeface="Calibri Light"/>
              </a:rPr>
              <a:t>fairness</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similar</a:t>
            </a:r>
            <a:r>
              <a:rPr sz="1000" b="0" spc="-20" dirty="0">
                <a:solidFill>
                  <a:srgbClr val="343B3C"/>
                </a:solidFill>
                <a:latin typeface="Calibri Light"/>
                <a:cs typeface="Calibri Light"/>
              </a:rPr>
              <a:t> </a:t>
            </a:r>
            <a:r>
              <a:rPr sz="1000" b="0" dirty="0">
                <a:solidFill>
                  <a:srgbClr val="343B3C"/>
                </a:solidFill>
                <a:latin typeface="Calibri Light"/>
                <a:cs typeface="Calibri Light"/>
              </a:rPr>
              <a:t>opinion</a:t>
            </a:r>
            <a:r>
              <a:rPr sz="1000" b="0" spc="-20" dirty="0">
                <a:solidFill>
                  <a:srgbClr val="343B3C"/>
                </a:solidFill>
                <a:latin typeface="Calibri Light"/>
                <a:cs typeface="Calibri Light"/>
              </a:rPr>
              <a:t> </a:t>
            </a:r>
            <a:r>
              <a:rPr sz="1000" b="0" dirty="0">
                <a:solidFill>
                  <a:srgbClr val="343B3C"/>
                </a:solidFill>
                <a:latin typeface="Calibri Light"/>
                <a:cs typeface="Calibri Light"/>
              </a:rPr>
              <a:t>and</a:t>
            </a:r>
            <a:r>
              <a:rPr sz="1000" b="0" spc="-15" dirty="0">
                <a:solidFill>
                  <a:srgbClr val="343B3C"/>
                </a:solidFill>
                <a:latin typeface="Calibri Light"/>
                <a:cs typeface="Calibri Light"/>
              </a:rPr>
              <a:t> </a:t>
            </a:r>
            <a:r>
              <a:rPr sz="1000" b="0" dirty="0">
                <a:solidFill>
                  <a:srgbClr val="343B3C"/>
                </a:solidFill>
                <a:latin typeface="Calibri Light"/>
                <a:cs typeface="Calibri Light"/>
              </a:rPr>
              <a:t>should</a:t>
            </a:r>
            <a:r>
              <a:rPr sz="1000" b="0" spc="-20"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regarded</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20" dirty="0">
                <a:solidFill>
                  <a:srgbClr val="343B3C"/>
                </a:solidFill>
                <a:latin typeface="Calibri Light"/>
                <a:cs typeface="Calibri Light"/>
              </a:rPr>
              <a:t> </a:t>
            </a:r>
            <a:r>
              <a:rPr sz="1000" b="0" dirty="0">
                <a:solidFill>
                  <a:srgbClr val="343B3C"/>
                </a:solidFill>
                <a:latin typeface="Calibri Light"/>
                <a:cs typeface="Calibri Light"/>
              </a:rPr>
              <a:t>such.</a:t>
            </a:r>
            <a:r>
              <a:rPr sz="1000" b="0" spc="-15" dirty="0">
                <a:solidFill>
                  <a:srgbClr val="343B3C"/>
                </a:solidFill>
                <a:latin typeface="Calibri Light"/>
                <a:cs typeface="Calibri Light"/>
              </a:rPr>
              <a:t> </a:t>
            </a:r>
            <a:r>
              <a:rPr sz="1000" b="0" dirty="0">
                <a:solidFill>
                  <a:srgbClr val="343B3C"/>
                </a:solidFill>
                <a:latin typeface="Calibri Light"/>
                <a:cs typeface="Calibri Light"/>
              </a:rPr>
              <a:t>They</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follow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valuation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policy</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20"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adapted</a:t>
            </a:r>
            <a:r>
              <a:rPr sz="1000" b="0" spc="-20" dirty="0">
                <a:solidFill>
                  <a:srgbClr val="343B3C"/>
                </a:solidFill>
                <a:latin typeface="Calibri Light"/>
                <a:cs typeface="Calibri Light"/>
              </a:rPr>
              <a:t> </a:t>
            </a:r>
            <a:r>
              <a:rPr sz="1000" b="0" dirty="0">
                <a:solidFill>
                  <a:srgbClr val="343B3C"/>
                </a:solidFill>
                <a:latin typeface="Calibri Light"/>
                <a:cs typeface="Calibri Light"/>
              </a:rPr>
              <a:t>from</a:t>
            </a:r>
            <a:r>
              <a:rPr sz="1000" b="0" spc="-15" dirty="0">
                <a:solidFill>
                  <a:srgbClr val="343B3C"/>
                </a:solidFill>
                <a:latin typeface="Calibri Light"/>
                <a:cs typeface="Calibri Light"/>
              </a:rPr>
              <a:t> </a:t>
            </a:r>
            <a:r>
              <a:rPr sz="1000" b="0" dirty="0">
                <a:solidFill>
                  <a:srgbClr val="343B3C"/>
                </a:solidFill>
                <a:latin typeface="Calibri Light"/>
                <a:cs typeface="Calibri Light"/>
              </a:rPr>
              <a:t>time</a:t>
            </a:r>
            <a:r>
              <a:rPr sz="1000" b="0" spc="-20"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time</a:t>
            </a:r>
            <a:r>
              <a:rPr sz="1000" b="0" spc="-20" dirty="0">
                <a:solidFill>
                  <a:srgbClr val="343B3C"/>
                </a:solidFill>
                <a:latin typeface="Calibri Light"/>
                <a:cs typeface="Calibri Light"/>
              </a:rPr>
              <a:t> </a:t>
            </a:r>
            <a:r>
              <a:rPr sz="1000" b="0" dirty="0">
                <a:solidFill>
                  <a:srgbClr val="343B3C"/>
                </a:solidFill>
                <a:latin typeface="Calibri Light"/>
                <a:cs typeface="Calibri Light"/>
              </a:rPr>
              <a:t>in</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best</a:t>
            </a:r>
            <a:r>
              <a:rPr sz="1000" b="0" spc="-20" dirty="0">
                <a:solidFill>
                  <a:srgbClr val="343B3C"/>
                </a:solidFill>
                <a:latin typeface="Calibri Light"/>
                <a:cs typeface="Calibri Light"/>
              </a:rPr>
              <a:t> </a:t>
            </a:r>
            <a:r>
              <a:rPr sz="1000" b="0" dirty="0">
                <a:solidFill>
                  <a:srgbClr val="343B3C"/>
                </a:solidFill>
                <a:latin typeface="Calibri Light"/>
                <a:cs typeface="Calibri Light"/>
              </a:rPr>
              <a:t>interests</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shareholders,</a:t>
            </a:r>
            <a:r>
              <a:rPr sz="1000" b="0" spc="-20" dirty="0">
                <a:solidFill>
                  <a:srgbClr val="343B3C"/>
                </a:solidFill>
                <a:latin typeface="Calibri Light"/>
                <a:cs typeface="Calibri Light"/>
              </a:rPr>
              <a:t> </a:t>
            </a:r>
            <a:r>
              <a:rPr sz="1000" b="0" dirty="0">
                <a:solidFill>
                  <a:srgbClr val="343B3C"/>
                </a:solidFill>
                <a:latin typeface="Calibri Light"/>
                <a:cs typeface="Calibri Light"/>
              </a:rPr>
              <a:t>taking</a:t>
            </a:r>
            <a:r>
              <a:rPr sz="1000" b="0" spc="-15" dirty="0">
                <a:solidFill>
                  <a:srgbClr val="343B3C"/>
                </a:solidFill>
                <a:latin typeface="Calibri Light"/>
                <a:cs typeface="Calibri Light"/>
              </a:rPr>
              <a:t> </a:t>
            </a:r>
            <a:r>
              <a:rPr sz="1000" b="0" dirty="0">
                <a:solidFill>
                  <a:srgbClr val="343B3C"/>
                </a:solidFill>
                <a:latin typeface="Calibri Light"/>
                <a:cs typeface="Calibri Light"/>
              </a:rPr>
              <a:t>into</a:t>
            </a:r>
            <a:r>
              <a:rPr sz="1000" b="0" spc="-20" dirty="0">
                <a:solidFill>
                  <a:srgbClr val="343B3C"/>
                </a:solidFill>
                <a:latin typeface="Calibri Light"/>
                <a:cs typeface="Calibri Light"/>
              </a:rPr>
              <a:t> </a:t>
            </a:r>
            <a:r>
              <a:rPr sz="1000" b="0" dirty="0">
                <a:solidFill>
                  <a:srgbClr val="343B3C"/>
                </a:solidFill>
                <a:latin typeface="Calibri Light"/>
                <a:cs typeface="Calibri Light"/>
              </a:rPr>
              <a:t>account</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conditions </a:t>
            </a:r>
            <a:r>
              <a:rPr sz="1000" b="0" dirty="0">
                <a:solidFill>
                  <a:srgbClr val="343B3C"/>
                </a:solidFill>
                <a:latin typeface="Calibri Light"/>
                <a:cs typeface="Calibri Light"/>
              </a:rPr>
              <a:t>of financial markets at that</a:t>
            </a:r>
            <a:r>
              <a:rPr sz="1000" b="0" spc="5" dirty="0">
                <a:solidFill>
                  <a:srgbClr val="343B3C"/>
                </a:solidFill>
                <a:latin typeface="Calibri Light"/>
                <a:cs typeface="Calibri Light"/>
              </a:rPr>
              <a:t> </a:t>
            </a:r>
            <a:r>
              <a:rPr sz="1000" b="0" dirty="0">
                <a:solidFill>
                  <a:srgbClr val="343B3C"/>
                </a:solidFill>
                <a:latin typeface="Calibri Light"/>
                <a:cs typeface="Calibri Light"/>
              </a:rPr>
              <a:t>time. Volta qualifies</a:t>
            </a:r>
            <a:r>
              <a:rPr sz="1000" b="0" spc="-5" dirty="0">
                <a:solidFill>
                  <a:srgbClr val="343B3C"/>
                </a:solidFill>
                <a:latin typeface="Calibri Light"/>
                <a:cs typeface="Calibri Light"/>
              </a:rPr>
              <a:t> </a:t>
            </a:r>
            <a:r>
              <a:rPr sz="1000" b="0" dirty="0">
                <a:solidFill>
                  <a:srgbClr val="343B3C"/>
                </a:solidFill>
                <a:latin typeface="Calibri Light"/>
                <a:cs typeface="Calibri Light"/>
              </a:rPr>
              <a:t>as</a:t>
            </a:r>
            <a:r>
              <a:rPr sz="1000" b="0" spc="5" dirty="0">
                <a:solidFill>
                  <a:srgbClr val="343B3C"/>
                </a:solidFill>
                <a:latin typeface="Calibri Light"/>
                <a:cs typeface="Calibri Light"/>
              </a:rPr>
              <a:t> </a:t>
            </a:r>
            <a:r>
              <a:rPr sz="1000" b="0" dirty="0">
                <a:solidFill>
                  <a:srgbClr val="343B3C"/>
                </a:solidFill>
                <a:latin typeface="Calibri Light"/>
                <a:cs typeface="Calibri Light"/>
              </a:rPr>
              <a:t>an alternative investment fund within the meaning</a:t>
            </a:r>
            <a:r>
              <a:rPr sz="1000" b="0" spc="-5" dirty="0">
                <a:solidFill>
                  <a:srgbClr val="343B3C"/>
                </a:solidFill>
                <a:latin typeface="Calibri Light"/>
                <a:cs typeface="Calibri Light"/>
              </a:rPr>
              <a:t> </a:t>
            </a:r>
            <a:r>
              <a:rPr sz="1000" b="0" dirty="0">
                <a:solidFill>
                  <a:srgbClr val="343B3C"/>
                </a:solidFill>
                <a:latin typeface="Calibri Light"/>
                <a:cs typeface="Calibri Light"/>
              </a:rPr>
              <a:t>of the</a:t>
            </a:r>
            <a:r>
              <a:rPr sz="1000" b="0" spc="5" dirty="0">
                <a:solidFill>
                  <a:srgbClr val="343B3C"/>
                </a:solidFill>
                <a:latin typeface="Calibri Light"/>
                <a:cs typeface="Calibri Light"/>
              </a:rPr>
              <a:t> </a:t>
            </a:r>
            <a:r>
              <a:rPr sz="1000" b="0" dirty="0">
                <a:solidFill>
                  <a:srgbClr val="343B3C"/>
                </a:solidFill>
                <a:latin typeface="Calibri Light"/>
                <a:cs typeface="Calibri Light"/>
              </a:rPr>
              <a:t>AIFM Directive and is notified</a:t>
            </a:r>
            <a:r>
              <a:rPr sz="1000" b="0" spc="5" dirty="0">
                <a:solidFill>
                  <a:srgbClr val="343B3C"/>
                </a:solidFill>
                <a:latin typeface="Calibri Light"/>
                <a:cs typeface="Calibri Light"/>
              </a:rPr>
              <a:t> </a:t>
            </a:r>
            <a:r>
              <a:rPr sz="1000" b="0" spc="-25" dirty="0">
                <a:solidFill>
                  <a:srgbClr val="343B3C"/>
                </a:solidFill>
                <a:latin typeface="Calibri Light"/>
                <a:cs typeface="Calibri Light"/>
              </a:rPr>
              <a:t>as </a:t>
            </a:r>
            <a:r>
              <a:rPr sz="1000" b="0" dirty="0">
                <a:solidFill>
                  <a:srgbClr val="343B3C"/>
                </a:solidFill>
                <a:latin typeface="Calibri Light"/>
                <a:cs typeface="Calibri Light"/>
              </a:rPr>
              <a:t>such</a:t>
            </a:r>
            <a:r>
              <a:rPr sz="1000" b="0" spc="-15" dirty="0">
                <a:solidFill>
                  <a:srgbClr val="343B3C"/>
                </a:solidFill>
                <a:latin typeface="Calibri Light"/>
                <a:cs typeface="Calibri Light"/>
              </a:rPr>
              <a:t> </a:t>
            </a:r>
            <a:r>
              <a:rPr sz="1000" b="0" dirty="0">
                <a:solidFill>
                  <a:srgbClr val="343B3C"/>
                </a:solidFill>
                <a:latin typeface="Calibri Light"/>
                <a:cs typeface="Calibri Light"/>
              </a:rPr>
              <a:t>under</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license</a:t>
            </a:r>
            <a:r>
              <a:rPr sz="1000" b="0" spc="-15" dirty="0">
                <a:solidFill>
                  <a:srgbClr val="343B3C"/>
                </a:solidFill>
                <a:latin typeface="Calibri Light"/>
                <a:cs typeface="Calibri Light"/>
              </a:rPr>
              <a:t> </a:t>
            </a:r>
            <a:r>
              <a:rPr sz="1000" b="0" dirty="0">
                <a:solidFill>
                  <a:srgbClr val="343B3C"/>
                </a:solidFill>
                <a:latin typeface="Calibri Light"/>
                <a:cs typeface="Calibri Light"/>
              </a:rPr>
              <a:t>held</a:t>
            </a:r>
            <a:r>
              <a:rPr sz="1000" b="0" spc="-10" dirty="0">
                <a:solidFill>
                  <a:srgbClr val="343B3C"/>
                </a:solidFill>
                <a:latin typeface="Calibri Light"/>
                <a:cs typeface="Calibri Light"/>
              </a:rPr>
              <a:t> </a:t>
            </a:r>
            <a:r>
              <a:rPr sz="1000" b="0" dirty="0">
                <a:solidFill>
                  <a:srgbClr val="343B3C"/>
                </a:solidFill>
                <a:latin typeface="Calibri Light"/>
                <a:cs typeface="Calibri Light"/>
              </a:rPr>
              <a:t>by</a:t>
            </a:r>
            <a:r>
              <a:rPr sz="1000" b="0" spc="-1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10" dirty="0">
                <a:solidFill>
                  <a:srgbClr val="343B3C"/>
                </a:solidFill>
                <a:latin typeface="Calibri Light"/>
                <a:cs typeface="Calibri Light"/>
              </a:rPr>
              <a:t> </a:t>
            </a:r>
            <a:r>
              <a:rPr sz="1000" b="0" dirty="0">
                <a:solidFill>
                  <a:srgbClr val="343B3C"/>
                </a:solidFill>
                <a:latin typeface="Calibri Light"/>
                <a:cs typeface="Calibri Light"/>
              </a:rPr>
              <a:t>with</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Autorité</a:t>
            </a:r>
            <a:r>
              <a:rPr sz="1000" b="0" spc="-15" dirty="0">
                <a:solidFill>
                  <a:srgbClr val="343B3C"/>
                </a:solidFill>
                <a:latin typeface="Calibri Light"/>
                <a:cs typeface="Calibri Light"/>
              </a:rPr>
              <a:t> </a:t>
            </a:r>
            <a:r>
              <a:rPr sz="1000" b="0" dirty="0">
                <a:solidFill>
                  <a:srgbClr val="343B3C"/>
                </a:solidFill>
                <a:latin typeface="Calibri Light"/>
                <a:cs typeface="Calibri Light"/>
              </a:rPr>
              <a:t>des</a:t>
            </a:r>
            <a:r>
              <a:rPr sz="1000" b="0" spc="-15" dirty="0">
                <a:solidFill>
                  <a:srgbClr val="343B3C"/>
                </a:solidFill>
                <a:latin typeface="Calibri Light"/>
                <a:cs typeface="Calibri Light"/>
              </a:rPr>
              <a:t> </a:t>
            </a:r>
            <a:r>
              <a:rPr sz="1000" b="0" dirty="0">
                <a:solidFill>
                  <a:srgbClr val="343B3C"/>
                </a:solidFill>
                <a:latin typeface="Calibri Light"/>
                <a:cs typeface="Calibri Light"/>
              </a:rPr>
              <a:t>Marchés</a:t>
            </a:r>
            <a:r>
              <a:rPr sz="1000" b="0" spc="-10" dirty="0">
                <a:solidFill>
                  <a:srgbClr val="343B3C"/>
                </a:solidFill>
                <a:latin typeface="Calibri Light"/>
                <a:cs typeface="Calibri Light"/>
              </a:rPr>
              <a:t> </a:t>
            </a:r>
            <a:r>
              <a:rPr sz="1000" b="0" dirty="0">
                <a:solidFill>
                  <a:srgbClr val="343B3C"/>
                </a:solidFill>
                <a:latin typeface="Calibri Light"/>
                <a:cs typeface="Calibri Light"/>
              </a:rPr>
              <a:t>Financiers</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“AMF”) </a:t>
            </a:r>
            <a:r>
              <a:rPr sz="1000" b="0" dirty="0">
                <a:solidFill>
                  <a:srgbClr val="343B3C"/>
                </a:solidFill>
                <a:latin typeface="Calibri Light"/>
                <a:cs typeface="Calibri Light"/>
              </a:rPr>
              <a:t>in</a:t>
            </a:r>
            <a:r>
              <a:rPr sz="1000" b="0" spc="-10" dirty="0">
                <a:solidFill>
                  <a:srgbClr val="343B3C"/>
                </a:solidFill>
                <a:latin typeface="Calibri Light"/>
                <a:cs typeface="Calibri Light"/>
              </a:rPr>
              <a:t> France.</a:t>
            </a:r>
            <a:endParaRPr sz="1000" dirty="0">
              <a:latin typeface="Calibri Light"/>
              <a:cs typeface="Calibri Light"/>
            </a:endParaRPr>
          </a:p>
          <a:p>
            <a:pPr>
              <a:lnSpc>
                <a:spcPct val="100000"/>
              </a:lnSpc>
              <a:spcBef>
                <a:spcPts val="40"/>
              </a:spcBef>
            </a:pPr>
            <a:endParaRPr sz="950" dirty="0">
              <a:latin typeface="Calibri Light"/>
              <a:cs typeface="Calibri Light"/>
            </a:endParaRPr>
          </a:p>
          <a:p>
            <a:pPr marL="12700" marR="6350" algn="just">
              <a:lnSpc>
                <a:spcPct val="100000"/>
              </a:lnSpc>
            </a:pPr>
            <a:r>
              <a:rPr sz="1000" b="0" dirty="0">
                <a:solidFill>
                  <a:srgbClr val="343B3C"/>
                </a:solidFill>
                <a:latin typeface="Calibri Light"/>
                <a:cs typeface="Calibri Light"/>
              </a:rPr>
              <a:t>Editor:</a:t>
            </a:r>
            <a:r>
              <a:rPr sz="1000" b="0" spc="60" dirty="0">
                <a:solidFill>
                  <a:srgbClr val="343B3C"/>
                </a:solidFill>
                <a:latin typeface="Calibri Light"/>
                <a:cs typeface="Calibri Light"/>
              </a:rPr>
              <a:t> </a:t>
            </a:r>
            <a:r>
              <a:rPr lang="en-US" sz="1000" b="0" dirty="0">
                <a:solidFill>
                  <a:srgbClr val="343B3C"/>
                </a:solidFill>
                <a:latin typeface="Calibri Light"/>
                <a:cs typeface="Calibri Light"/>
              </a:rPr>
              <a:t>BNP PARIBAS ASSET MANAGEMENT Europe, a company incorporated under the laws of France, having its registered office located at 1 boulevard Haussmann - 75009 Paris, registered with the Paris Trade and Companies Register under number 319 378 832, and a Portfolio Management Company, holder of AMF approval no. GP 96002, issued on 19 April 1996</a:t>
            </a:r>
            <a:r>
              <a:rPr sz="1000" b="0" spc="-10" dirty="0">
                <a:solidFill>
                  <a:srgbClr val="343B3C"/>
                </a:solidFill>
                <a:latin typeface="Calibri Light"/>
                <a:cs typeface="Calibri Light"/>
              </a:rPr>
              <a:t>.</a:t>
            </a:r>
            <a:endParaRPr sz="1000" dirty="0">
              <a:latin typeface="Calibri Light"/>
              <a:cs typeface="Calibri Light"/>
            </a:endParaRPr>
          </a:p>
          <a:p>
            <a:pPr marL="12700">
              <a:lnSpc>
                <a:spcPct val="100000"/>
              </a:lnSpc>
              <a:spcBef>
                <a:spcPts val="5"/>
              </a:spcBef>
            </a:pPr>
            <a:endParaRPr lang="fr-FR" sz="1000" dirty="0">
              <a:latin typeface="Calibri Light"/>
              <a:cs typeface="Calibri Light"/>
            </a:endParaRPr>
          </a:p>
          <a:p>
            <a:pPr marL="12700">
              <a:lnSpc>
                <a:spcPct val="100000"/>
              </a:lnSpc>
              <a:spcBef>
                <a:spcPts val="5"/>
              </a:spcBef>
            </a:pPr>
            <a:r>
              <a:rPr sz="1300" b="1" spc="-10" dirty="0">
                <a:solidFill>
                  <a:srgbClr val="343B3C"/>
                </a:solidFill>
                <a:latin typeface="Calibri"/>
                <a:cs typeface="Calibri"/>
              </a:rPr>
              <a:t>Contact:</a:t>
            </a:r>
            <a:endParaRPr lang="fr-FR" sz="1300" b="1" spc="-10" dirty="0">
              <a:solidFill>
                <a:srgbClr val="343B3C"/>
              </a:solidFill>
              <a:latin typeface="Calibri"/>
              <a:cs typeface="Calibri"/>
            </a:endParaRPr>
          </a:p>
          <a:p>
            <a:pPr marL="12700">
              <a:lnSpc>
                <a:spcPct val="100000"/>
              </a:lnSpc>
              <a:spcBef>
                <a:spcPts val="5"/>
              </a:spcBef>
            </a:pPr>
            <a:endParaRPr sz="1300" dirty="0">
              <a:latin typeface="Calibri"/>
              <a:cs typeface="Calibri"/>
            </a:endParaRPr>
          </a:p>
        </p:txBody>
      </p:sp>
      <p:sp>
        <p:nvSpPr>
          <p:cNvPr id="3" name="object 3"/>
          <p:cNvSpPr txBox="1"/>
          <p:nvPr/>
        </p:nvSpPr>
        <p:spPr>
          <a:xfrm>
            <a:off x="167244" y="8716668"/>
            <a:ext cx="2260144" cy="1500411"/>
          </a:xfrm>
          <a:prstGeom prst="rect">
            <a:avLst/>
          </a:prstGeom>
        </p:spPr>
        <p:txBody>
          <a:bodyPr vert="horz" wrap="square" lIns="0" tIns="12700" rIns="0" bIns="0" rtlCol="0">
            <a:spAutoFit/>
          </a:bodyPr>
          <a:lstStyle/>
          <a:p>
            <a:pPr marL="12700" marR="5080">
              <a:lnSpc>
                <a:spcPct val="100000"/>
              </a:lnSpc>
              <a:spcBef>
                <a:spcPts val="100"/>
              </a:spcBef>
            </a:pPr>
            <a:r>
              <a:rPr sz="1000" b="1" dirty="0">
                <a:solidFill>
                  <a:srgbClr val="343B3C"/>
                </a:solidFill>
                <a:latin typeface="Calibri"/>
                <a:cs typeface="Calibri"/>
              </a:rPr>
              <a:t>For</a:t>
            </a:r>
            <a:r>
              <a:rPr sz="1000" b="1" spc="-35" dirty="0">
                <a:solidFill>
                  <a:srgbClr val="343B3C"/>
                </a:solidFill>
                <a:latin typeface="Calibri"/>
                <a:cs typeface="Calibri"/>
              </a:rPr>
              <a:t> </a:t>
            </a:r>
            <a:r>
              <a:rPr sz="1000" b="1" dirty="0">
                <a:solidFill>
                  <a:srgbClr val="343B3C"/>
                </a:solidFill>
                <a:latin typeface="Calibri"/>
                <a:cs typeface="Calibri"/>
              </a:rPr>
              <a:t>the</a:t>
            </a:r>
            <a:r>
              <a:rPr sz="1000" b="1" spc="-30" dirty="0">
                <a:solidFill>
                  <a:srgbClr val="343B3C"/>
                </a:solidFill>
                <a:latin typeface="Calibri"/>
                <a:cs typeface="Calibri"/>
              </a:rPr>
              <a:t> </a:t>
            </a:r>
            <a:r>
              <a:rPr sz="1000" b="1" dirty="0">
                <a:solidFill>
                  <a:srgbClr val="343B3C"/>
                </a:solidFill>
                <a:latin typeface="Calibri"/>
                <a:cs typeface="Calibri"/>
              </a:rPr>
              <a:t>Investment</a:t>
            </a:r>
            <a:r>
              <a:rPr sz="1000" b="1" spc="-25" dirty="0">
                <a:solidFill>
                  <a:srgbClr val="343B3C"/>
                </a:solidFill>
                <a:latin typeface="Calibri"/>
                <a:cs typeface="Calibri"/>
              </a:rPr>
              <a:t> </a:t>
            </a:r>
            <a:r>
              <a:rPr sz="1000" b="1" spc="-10" dirty="0">
                <a:solidFill>
                  <a:srgbClr val="343B3C"/>
                </a:solidFill>
                <a:latin typeface="Calibri"/>
                <a:cs typeface="Calibri"/>
              </a:rPr>
              <a:t>Manager </a:t>
            </a:r>
            <a:endParaRPr lang="fr-FR" sz="1000" b="1" spc="-10" dirty="0">
              <a:solidFill>
                <a:srgbClr val="343B3C"/>
              </a:solidFill>
              <a:latin typeface="Calibri"/>
              <a:cs typeface="Calibri"/>
            </a:endParaRPr>
          </a:p>
          <a:p>
            <a:pPr marL="12700" marR="5080">
              <a:lnSpc>
                <a:spcPct val="100000"/>
              </a:lnSpc>
              <a:spcBef>
                <a:spcPts val="100"/>
              </a:spcBef>
            </a:pPr>
            <a:r>
              <a:rPr lang="fr-FR" sz="1000" b="0" dirty="0">
                <a:solidFill>
                  <a:srgbClr val="343B3C"/>
                </a:solidFill>
                <a:latin typeface="Calibri Light"/>
                <a:cs typeface="Calibri Light"/>
              </a:rPr>
              <a:t>BNP Paribas Asset Management Europe</a:t>
            </a:r>
          </a:p>
          <a:p>
            <a:pPr marL="12700" marR="5080">
              <a:lnSpc>
                <a:spcPct val="100000"/>
              </a:lnSpc>
              <a:spcBef>
                <a:spcPts val="100"/>
              </a:spcBef>
            </a:pPr>
            <a:r>
              <a:rPr lang="fr-FR" sz="1000" spc="-10" dirty="0">
                <a:solidFill>
                  <a:srgbClr val="343B3C"/>
                </a:solidFill>
                <a:latin typeface="Calibri Light"/>
                <a:cs typeface="Calibri Light"/>
              </a:rPr>
              <a:t>Olivier Pons</a:t>
            </a:r>
          </a:p>
          <a:p>
            <a:pPr marL="12700" marR="5080">
              <a:lnSpc>
                <a:spcPct val="100000"/>
              </a:lnSpc>
              <a:spcBef>
                <a:spcPts val="100"/>
              </a:spcBef>
            </a:pPr>
            <a:r>
              <a:rPr lang="en-US" sz="1000" b="0" spc="-10" dirty="0">
                <a:solidFill>
                  <a:srgbClr val="343B3C"/>
                </a:solidFill>
                <a:latin typeface="Calibri Light"/>
                <a:cs typeface="Calibri Light"/>
                <a:hlinkClick r:id="rId4"/>
              </a:rPr>
              <a:t>Olivier.PONS@axa-im.com</a:t>
            </a:r>
            <a:endParaRPr lang="en-US" sz="1000" b="0" spc="-10" dirty="0">
              <a:solidFill>
                <a:srgbClr val="343B3C"/>
              </a:solidFill>
              <a:latin typeface="Calibri Light"/>
              <a:cs typeface="Calibri Light"/>
            </a:endParaRPr>
          </a:p>
          <a:p>
            <a:pPr marL="12700" marR="5080">
              <a:lnSpc>
                <a:spcPct val="100000"/>
              </a:lnSpc>
              <a:spcBef>
                <a:spcPts val="100"/>
              </a:spcBef>
            </a:pPr>
            <a:r>
              <a:rPr lang="en-US" sz="1000" b="0" dirty="0">
                <a:solidFill>
                  <a:srgbClr val="343B3C"/>
                </a:solidFill>
                <a:latin typeface="Calibri Light"/>
                <a:cs typeface="Calibri Light"/>
              </a:rPr>
              <a:t>+33 (0) 1 44 45 87 30</a:t>
            </a:r>
          </a:p>
          <a:p>
            <a:pPr marL="12700" marR="5080">
              <a:lnSpc>
                <a:spcPct val="100000"/>
              </a:lnSpc>
              <a:spcBef>
                <a:spcPts val="100"/>
              </a:spcBef>
            </a:pPr>
            <a:endParaRPr lang="en-US" sz="1000" dirty="0">
              <a:solidFill>
                <a:srgbClr val="343B3C"/>
              </a:solidFill>
              <a:latin typeface="Calibri Light"/>
              <a:cs typeface="Calibri Light"/>
            </a:endParaRPr>
          </a:p>
          <a:p>
            <a:pPr marL="12700" marR="5080">
              <a:lnSpc>
                <a:spcPct val="100000"/>
              </a:lnSpc>
              <a:spcBef>
                <a:spcPts val="100"/>
              </a:spcBef>
            </a:pPr>
            <a:r>
              <a:rPr lang="fi-FI" sz="1000" spc="-10" dirty="0">
                <a:solidFill>
                  <a:srgbClr val="343B3C"/>
                </a:solidFill>
                <a:latin typeface="Calibri Light"/>
                <a:cs typeface="Calibri Light"/>
              </a:rPr>
              <a:t>Matthieu Laurence</a:t>
            </a:r>
          </a:p>
          <a:p>
            <a:pPr marL="12700" marR="5080">
              <a:lnSpc>
                <a:spcPct val="100000"/>
              </a:lnSpc>
              <a:spcBef>
                <a:spcPts val="100"/>
              </a:spcBef>
            </a:pPr>
            <a:r>
              <a:rPr lang="fi-FI" sz="1000" spc="-10" dirty="0">
                <a:solidFill>
                  <a:srgbClr val="343B3C"/>
                </a:solidFill>
                <a:latin typeface="Calibri Light"/>
                <a:cs typeface="Calibri Light"/>
                <a:hlinkClick r:id="rId4"/>
              </a:rPr>
              <a:t>Matthieu</a:t>
            </a:r>
            <a:r>
              <a:rPr lang="fi-FI" sz="1000" b="0" spc="-10" dirty="0">
                <a:solidFill>
                  <a:srgbClr val="343B3C"/>
                </a:solidFill>
                <a:latin typeface="Calibri Light"/>
                <a:cs typeface="Calibri Light"/>
                <a:hlinkClick r:id="rId4"/>
              </a:rPr>
              <a:t>.LAURENCE@axa-im.com</a:t>
            </a:r>
            <a:endParaRPr lang="fi-FI" sz="1000" b="0" spc="-10" dirty="0">
              <a:solidFill>
                <a:srgbClr val="343B3C"/>
              </a:solidFill>
              <a:latin typeface="Calibri Light"/>
              <a:cs typeface="Calibri Light"/>
            </a:endParaRPr>
          </a:p>
          <a:p>
            <a:pPr marL="12700" marR="5080">
              <a:lnSpc>
                <a:spcPct val="100000"/>
              </a:lnSpc>
              <a:spcBef>
                <a:spcPts val="100"/>
              </a:spcBef>
            </a:pPr>
            <a:r>
              <a:rPr lang="fi-FI" sz="1000" b="0" dirty="0">
                <a:solidFill>
                  <a:srgbClr val="343B3C"/>
                </a:solidFill>
                <a:latin typeface="Calibri Light"/>
                <a:cs typeface="Calibri Light"/>
              </a:rPr>
              <a:t>+33 (0) 1 44 45 88 82</a:t>
            </a:r>
            <a:endParaRPr sz="1000" dirty="0">
              <a:latin typeface="Calibri Light"/>
              <a:cs typeface="Calibri Light"/>
            </a:endParaRPr>
          </a:p>
        </p:txBody>
      </p:sp>
      <p:sp>
        <p:nvSpPr>
          <p:cNvPr id="4" name="object 4"/>
          <p:cNvSpPr txBox="1"/>
          <p:nvPr/>
        </p:nvSpPr>
        <p:spPr>
          <a:xfrm>
            <a:off x="4576159" y="9613900"/>
            <a:ext cx="2817495" cy="635000"/>
          </a:xfrm>
          <a:prstGeom prst="rect">
            <a:avLst/>
          </a:prstGeom>
        </p:spPr>
        <p:txBody>
          <a:bodyPr vert="horz" wrap="square" lIns="0" tIns="12700" rIns="0" bIns="0" rtlCol="0">
            <a:spAutoFit/>
          </a:bodyPr>
          <a:lstStyle/>
          <a:p>
            <a:pPr marL="12700" marR="5080" indent="782320" algn="r">
              <a:lnSpc>
                <a:spcPct val="100000"/>
              </a:lnSpc>
              <a:spcBef>
                <a:spcPts val="100"/>
              </a:spcBef>
            </a:pPr>
            <a:r>
              <a:rPr sz="1000" b="1" dirty="0">
                <a:solidFill>
                  <a:srgbClr val="343B3C"/>
                </a:solidFill>
                <a:latin typeface="Calibri"/>
                <a:cs typeface="Calibri"/>
              </a:rPr>
              <a:t>Company</a:t>
            </a:r>
            <a:r>
              <a:rPr sz="1000" b="1" spc="-25" dirty="0">
                <a:solidFill>
                  <a:srgbClr val="343B3C"/>
                </a:solidFill>
                <a:latin typeface="Calibri"/>
                <a:cs typeface="Calibri"/>
              </a:rPr>
              <a:t> </a:t>
            </a:r>
            <a:r>
              <a:rPr sz="1000" b="1" dirty="0">
                <a:solidFill>
                  <a:srgbClr val="343B3C"/>
                </a:solidFill>
                <a:latin typeface="Calibri"/>
                <a:cs typeface="Calibri"/>
              </a:rPr>
              <a:t>Secretary</a:t>
            </a:r>
            <a:r>
              <a:rPr sz="1000" b="1" spc="-25" dirty="0">
                <a:solidFill>
                  <a:srgbClr val="343B3C"/>
                </a:solidFill>
                <a:latin typeface="Calibri"/>
                <a:cs typeface="Calibri"/>
              </a:rPr>
              <a:t> </a:t>
            </a:r>
            <a:r>
              <a:rPr sz="1000" b="1" dirty="0">
                <a:solidFill>
                  <a:srgbClr val="343B3C"/>
                </a:solidFill>
                <a:latin typeface="Calibri"/>
                <a:cs typeface="Calibri"/>
              </a:rPr>
              <a:t>and</a:t>
            </a:r>
            <a:r>
              <a:rPr sz="1000" b="1" spc="-25" dirty="0">
                <a:solidFill>
                  <a:srgbClr val="343B3C"/>
                </a:solidFill>
                <a:latin typeface="Calibri"/>
                <a:cs typeface="Calibri"/>
              </a:rPr>
              <a:t> </a:t>
            </a:r>
            <a:r>
              <a:rPr sz="1000" b="1" spc="-10" dirty="0">
                <a:solidFill>
                  <a:srgbClr val="343B3C"/>
                </a:solidFill>
                <a:latin typeface="Calibri"/>
                <a:cs typeface="Calibri"/>
              </a:rPr>
              <a:t>Administrator </a:t>
            </a:r>
            <a:r>
              <a:rPr sz="1000" b="0" dirty="0">
                <a:solidFill>
                  <a:srgbClr val="343B3C"/>
                </a:solidFill>
                <a:latin typeface="Calibri Light"/>
                <a:cs typeface="Calibri Light"/>
              </a:rPr>
              <a:t>BNP</a:t>
            </a:r>
            <a:r>
              <a:rPr sz="1000" b="0" spc="-20" dirty="0">
                <a:solidFill>
                  <a:srgbClr val="343B3C"/>
                </a:solidFill>
                <a:latin typeface="Calibri Light"/>
                <a:cs typeface="Calibri Light"/>
              </a:rPr>
              <a:t> </a:t>
            </a:r>
            <a:r>
              <a:rPr sz="1000" b="0" dirty="0">
                <a:solidFill>
                  <a:srgbClr val="343B3C"/>
                </a:solidFill>
                <a:latin typeface="Calibri Light"/>
                <a:cs typeface="Calibri Light"/>
              </a:rPr>
              <a:t>Paribas</a:t>
            </a:r>
            <a:r>
              <a:rPr sz="1000" b="0" spc="-20" dirty="0">
                <a:solidFill>
                  <a:srgbClr val="343B3C"/>
                </a:solidFill>
                <a:latin typeface="Calibri Light"/>
                <a:cs typeface="Calibri Light"/>
              </a:rPr>
              <a:t> </a:t>
            </a:r>
            <a:r>
              <a:rPr sz="1000" b="0" dirty="0">
                <a:solidFill>
                  <a:srgbClr val="343B3C"/>
                </a:solidFill>
                <a:latin typeface="Calibri Light"/>
                <a:cs typeface="Calibri Light"/>
              </a:rPr>
              <a:t>S.A,</a:t>
            </a:r>
            <a:r>
              <a:rPr sz="1000" b="0" spc="-15" dirty="0">
                <a:solidFill>
                  <a:srgbClr val="343B3C"/>
                </a:solidFill>
                <a:latin typeface="Calibri Light"/>
                <a:cs typeface="Calibri Light"/>
              </a:rPr>
              <a:t> </a:t>
            </a:r>
            <a:r>
              <a:rPr sz="1000" b="0" dirty="0">
                <a:solidFill>
                  <a:srgbClr val="343B3C"/>
                </a:solidFill>
                <a:latin typeface="Calibri Light"/>
                <a:cs typeface="Calibri Light"/>
              </a:rPr>
              <a:t>Guernsey</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Branch </a:t>
            </a:r>
            <a:r>
              <a:rPr sz="1000" b="0" u="sng" spc="-10" dirty="0">
                <a:solidFill>
                  <a:srgbClr val="007AC4"/>
                </a:solidFill>
                <a:uFill>
                  <a:solidFill>
                    <a:srgbClr val="007AC4"/>
                  </a:solidFill>
                </a:uFill>
                <a:latin typeface="Calibri Light"/>
                <a:cs typeface="Calibri Light"/>
                <a:hlinkClick r:id="rId5"/>
              </a:rPr>
              <a:t>guernsey.bp2s.volta.cosec@bnpparibas.com</a:t>
            </a:r>
            <a:endParaRPr sz="1000" dirty="0">
              <a:latin typeface="Calibri Light"/>
              <a:cs typeface="Calibri Light"/>
            </a:endParaRPr>
          </a:p>
          <a:p>
            <a:pPr marR="5080" algn="r">
              <a:lnSpc>
                <a:spcPct val="100000"/>
              </a:lnSpc>
            </a:pPr>
            <a:r>
              <a:rPr sz="1000" b="0" dirty="0">
                <a:solidFill>
                  <a:srgbClr val="343B3C"/>
                </a:solidFill>
                <a:latin typeface="Calibri Light"/>
                <a:cs typeface="Calibri Light"/>
              </a:rPr>
              <a:t>+44 (0) 1481 750 </a:t>
            </a:r>
            <a:r>
              <a:rPr sz="1000" b="0" spc="-25" dirty="0">
                <a:solidFill>
                  <a:srgbClr val="343B3C"/>
                </a:solidFill>
                <a:latin typeface="Calibri Light"/>
                <a:cs typeface="Calibri Light"/>
              </a:rPr>
              <a:t>85</a:t>
            </a:r>
            <a:r>
              <a:rPr lang="en-GB" sz="1000" b="0" spc="-25" dirty="0">
                <a:solidFill>
                  <a:srgbClr val="343B3C"/>
                </a:solidFill>
                <a:latin typeface="Calibri Light"/>
                <a:cs typeface="Calibri Light"/>
              </a:rPr>
              <a:t>0</a:t>
            </a:r>
            <a:endParaRPr sz="1000" dirty="0">
              <a:latin typeface="Calibri Light"/>
              <a:cs typeface="Calibri Light"/>
            </a:endParaRPr>
          </a:p>
        </p:txBody>
      </p:sp>
      <p:grpSp>
        <p:nvGrpSpPr>
          <p:cNvPr id="11" name="object 11"/>
          <p:cNvGrpSpPr/>
          <p:nvPr/>
        </p:nvGrpSpPr>
        <p:grpSpPr>
          <a:xfrm>
            <a:off x="0" y="756005"/>
            <a:ext cx="7560309" cy="720090"/>
            <a:chOff x="0" y="756005"/>
            <a:chExt cx="7560309" cy="720090"/>
          </a:xfrm>
        </p:grpSpPr>
        <p:sp>
          <p:nvSpPr>
            <p:cNvPr id="12" name="object 12"/>
            <p:cNvSpPr/>
            <p:nvPr/>
          </p:nvSpPr>
          <p:spPr>
            <a:xfrm>
              <a:off x="0" y="756005"/>
              <a:ext cx="7560309" cy="720090"/>
            </a:xfrm>
            <a:custGeom>
              <a:avLst/>
              <a:gdLst/>
              <a:ahLst/>
              <a:cxnLst/>
              <a:rect l="l" t="t" r="r" b="b"/>
              <a:pathLst>
                <a:path w="7560309" h="720090">
                  <a:moveTo>
                    <a:pt x="7559992" y="0"/>
                  </a:moveTo>
                  <a:lnTo>
                    <a:pt x="0" y="0"/>
                  </a:lnTo>
                  <a:lnTo>
                    <a:pt x="0" y="720001"/>
                  </a:lnTo>
                  <a:lnTo>
                    <a:pt x="7559992" y="720001"/>
                  </a:lnTo>
                  <a:lnTo>
                    <a:pt x="7559992" y="0"/>
                  </a:lnTo>
                  <a:close/>
                </a:path>
              </a:pathLst>
            </a:custGeom>
            <a:solidFill>
              <a:srgbClr val="4876B9"/>
            </a:solidFill>
          </p:spPr>
          <p:txBody>
            <a:bodyPr wrap="square" lIns="0" tIns="0" rIns="0" bIns="0" rtlCol="0"/>
            <a:lstStyle/>
            <a:p>
              <a:endParaRPr/>
            </a:p>
          </p:txBody>
        </p:sp>
        <p:pic>
          <p:nvPicPr>
            <p:cNvPr id="13" name="object 13"/>
            <p:cNvPicPr/>
            <p:nvPr/>
          </p:nvPicPr>
          <p:blipFill>
            <a:blip r:embed="rId6" cstate="print"/>
            <a:stretch>
              <a:fillRect/>
            </a:stretch>
          </p:blipFill>
          <p:spPr>
            <a:xfrm>
              <a:off x="6464465" y="757174"/>
              <a:ext cx="1095527" cy="718832"/>
            </a:xfrm>
            <a:prstGeom prst="rect">
              <a:avLst/>
            </a:prstGeom>
          </p:spPr>
        </p:pic>
      </p:grpSp>
      <p:sp>
        <p:nvSpPr>
          <p:cNvPr id="14" name="object 14"/>
          <p:cNvSpPr txBox="1">
            <a:spLocks noGrp="1"/>
          </p:cNvSpPr>
          <p:nvPr>
            <p:ph type="title"/>
          </p:nvPr>
        </p:nvSpPr>
        <p:spPr>
          <a:xfrm>
            <a:off x="2184902" y="814225"/>
            <a:ext cx="2092960" cy="359073"/>
          </a:xfrm>
          <a:prstGeom prst="rect">
            <a:avLst/>
          </a:prstGeom>
        </p:spPr>
        <p:txBody>
          <a:bodyPr vert="horz" wrap="square" lIns="0" tIns="12700" rIns="0" bIns="0" rtlCol="0">
            <a:spAutoFit/>
          </a:bodyPr>
          <a:lstStyle/>
          <a:p>
            <a:pPr marL="12700">
              <a:lnSpc>
                <a:spcPts val="2680"/>
              </a:lnSpc>
              <a:spcBef>
                <a:spcPts val="100"/>
              </a:spcBef>
            </a:pPr>
            <a:r>
              <a:rPr spc="-10" dirty="0"/>
              <a:t>Volta</a:t>
            </a:r>
            <a:r>
              <a:rPr spc="-70" dirty="0"/>
              <a:t> </a:t>
            </a:r>
            <a:r>
              <a:rPr dirty="0"/>
              <a:t>Finance</a:t>
            </a:r>
            <a:r>
              <a:rPr spc="-60" dirty="0"/>
              <a:t> </a:t>
            </a:r>
            <a:r>
              <a:rPr spc="-25" dirty="0"/>
              <a:t>Ltd</a:t>
            </a:r>
          </a:p>
        </p:txBody>
      </p:sp>
      <p:pic>
        <p:nvPicPr>
          <p:cNvPr id="8" name="Picture 7">
            <a:extLst>
              <a:ext uri="{FF2B5EF4-FFF2-40B4-BE49-F238E27FC236}">
                <a16:creationId xmlns:a16="http://schemas.microsoft.com/office/drawing/2014/main" id="{DE22E9E9-CA6E-13FB-2734-6D86C277B200}"/>
              </a:ext>
            </a:extLst>
          </p:cNvPr>
          <p:cNvPicPr>
            <a:picLocks noChangeAspect="1"/>
          </p:cNvPicPr>
          <p:nvPr>
            <p:custDataLst>
              <p:tags r:id="rId1"/>
            </p:custDataLst>
          </p:nvPr>
        </p:nvPicPr>
        <p:blipFill>
          <a:blip r:embed="rId7"/>
          <a:stretch>
            <a:fillRect/>
          </a:stretch>
        </p:blipFill>
        <p:spPr>
          <a:xfrm>
            <a:off x="3844736" y="10409785"/>
            <a:ext cx="3514725" cy="101379"/>
          </a:xfrm>
          <a:prstGeom prst="rect">
            <a:avLst/>
          </a:prstGeom>
        </p:spPr>
      </p:pic>
      <p:pic>
        <p:nvPicPr>
          <p:cNvPr id="9" name="Picture 8">
            <a:extLst>
              <a:ext uri="{FF2B5EF4-FFF2-40B4-BE49-F238E27FC236}">
                <a16:creationId xmlns:a16="http://schemas.microsoft.com/office/drawing/2014/main" id="{6315C0F0-63E4-A667-0642-BF60000ABB67}"/>
              </a:ext>
            </a:extLst>
          </p:cNvPr>
          <p:cNvPicPr>
            <a:picLocks noChangeAspect="1"/>
          </p:cNvPicPr>
          <p:nvPr>
            <p:custDataLst>
              <p:tags r:id="rId2"/>
            </p:custDataLst>
          </p:nvPr>
        </p:nvPicPr>
        <p:blipFill>
          <a:blip r:embed="rId8"/>
          <a:stretch>
            <a:fillRect/>
          </a:stretch>
        </p:blipFill>
        <p:spPr>
          <a:xfrm>
            <a:off x="1921702" y="1173143"/>
            <a:ext cx="2619375" cy="208200"/>
          </a:xfrm>
          <a:prstGeom prst="rect">
            <a:avLst/>
          </a:prstGeom>
        </p:spPr>
      </p:pic>
      <p:pic>
        <p:nvPicPr>
          <p:cNvPr id="6" name="Picture 5" descr="A close up of a logo&#10;&#10;AI-generated content may be incorrect.">
            <a:extLst>
              <a:ext uri="{FF2B5EF4-FFF2-40B4-BE49-F238E27FC236}">
                <a16:creationId xmlns:a16="http://schemas.microsoft.com/office/drawing/2014/main" id="{3AD7BA5A-B95F-B8BA-097B-4E3008D244A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255" y="90500"/>
            <a:ext cx="2342133" cy="609567"/>
          </a:xfrm>
          <a:prstGeom prst="rect">
            <a:avLst/>
          </a:prstGeom>
        </p:spPr>
      </p:pic>
      <p:pic>
        <p:nvPicPr>
          <p:cNvPr id="7" name="Picture 6">
            <a:extLst>
              <a:ext uri="{FF2B5EF4-FFF2-40B4-BE49-F238E27FC236}">
                <a16:creationId xmlns:a16="http://schemas.microsoft.com/office/drawing/2014/main" id="{F69E7669-665F-569C-55ED-49CB1C997D2E}"/>
              </a:ext>
            </a:extLst>
          </p:cNvPr>
          <p:cNvPicPr>
            <a:picLocks noChangeAspect="1"/>
          </p:cNvPicPr>
          <p:nvPr/>
        </p:nvPicPr>
        <p:blipFill>
          <a:blip r:embed="rId10"/>
          <a:srcRect t="12499" r="3443"/>
          <a:stretch>
            <a:fillRect/>
          </a:stretch>
        </p:blipFill>
        <p:spPr>
          <a:xfrm>
            <a:off x="6968006" y="154131"/>
            <a:ext cx="412267" cy="48207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UPSLIDETOCALGOID" val="Standard"/>
  <p:tag name="FOOTERSCRIPT" val="&lt;%Team%&gt;"/>
  <p:tag name="DATESCRIPT" val="&lt;%Date%&gt;"/>
  <p:tag name="UPSLIDETOCMASTERID" val="Axa IM6 17 2015"/>
  <p:tag name="UPSLIDETOCMASTERNAME" val="Axa IM"/>
  <p:tag name="UPSLIDETOCMASTERLASTEDITIONDATE" val="635774012337049000"/>
  <p:tag name="UPSLIDEFOOTNOTEOPTIONS" val="{&#10;  &quot;Multiline&quot;: false,&#10;  &quot;Numbering&quot;: 1,&#10;  &quot;SuperscriptFormat&quot;: 0&#10;}"/>
  <p:tag name="UPSLIDETOCOPTIONS" val="&lt;?xml version=&quot;1.0&quot; encoding=&quot;utf-16&quot;?&gt;&#10;&lt;TocContentOptions xmlns:xsd=&quot;http://www.w3.org/2001/XMLSchema&quot; xmlns:xsi=&quot;http://www.w3.org/2001/XMLSchema-instance&quot;&gt;&#10;  &lt;TocSlidesOptions&gt;&#10;    &lt;ContainsSubSectionTitles&gt;false&lt;/ContainsSubSectionTitles&gt;&#10;    &lt;ContainsSlideTitles&gt;false&lt;/ContainsSlideTitles&gt;&#10;    &lt;ContainsParentLessSlidesTitles&gt;false&lt;/ContainsParentLessSlidesTitles&gt;&#10;    &lt;ContainsPrentLessSubsections&gt;true&lt;/ContainsPrentLessSubsections&gt;&#10;    &lt;ContainsAppendix&gt;true&lt;/ContainsAppendix&gt;&#10;    &lt;ContainsUnNumberedSections&gt;true&lt;/ContainsUnNumberedSections&gt;&#10;    &lt;SlideTitle /&gt;&#10;  &lt;/TocSlidesOptions&gt;&#10;  &lt;SectionSlideOptions&gt;&#10;    &lt;ContainsOwnSubSection&gt;true&lt;/ContainsOwnSubSection&gt;&#10;    &lt;ContainsOwnSlide&gt;false&lt;/ContainsOwnSlide&gt;&#10;    &lt;ContainsOtherSections&gt;true&lt;/ContainsOtherSections&gt;&#10;    &lt;ContainsOthersSubsection&gt;false&lt;/ContainsOthersSubsection&gt;&#10;    &lt;containsAppendix&gt;true&lt;/containsAppendix&gt;&#10;    &lt;containsUnnumberedSections&gt;true&lt;/containsUnnumberedSections&gt;&#10;    &lt;SlideTitle /&gt;&#10;  &lt;/SectionSlideOptions&gt;&#10;  &lt;SubSectionSlideOptions&gt;&#10;    &lt;ContainsOtherSubsections&gt;true&lt;/ContainsOtherSubsections&gt;&#10;    &lt;ContainsOwnSlides&gt;false&lt;/ContainsOwnSlides&gt;&#10;    &lt;ContainsParentSection&gt;true&lt;/ContainsParentSection&gt;&#10;    &lt;ContainsOtherSections&gt;true&lt;/ContainsOtherSections&gt;&#10;    &lt;containsAppendix&gt;true&lt;/containsAppendix&gt;&#10;    &lt;containsUnnumberedSections&gt;true&lt;/containsUnnumberedSections&gt;&#10;    &lt;SlideTitle /&gt;&#10;  &lt;/SubSectionSlideOptions&gt;&#10;  &lt;UsedSlideLayouts&gt;&#10;    &lt;TocSlidesLayout&gt;&#10;      &lt;DesignName&gt;Office Theme&lt;/DesignName&gt;&#10;      &lt;LayoutName&gt;Blank&lt;/LayoutName&gt;&#10;    &lt;/TocSlidesLayout&gt;&#10;    &lt;SectionLayout&gt;&#10;      &lt;DesignName&gt;Office Theme&lt;/DesignName&gt;&#10;      &lt;LayoutName&gt;Blank&lt;/LayoutName&gt;&#10;    &lt;/SectionLayout&gt;&#10;    &lt;SubsectionLayout&gt;&#10;      &lt;DesignName&gt;Office Theme&lt;/DesignName&gt;&#10;      &lt;LayoutName&gt;Blank&lt;/LayoutName&gt;&#10;    &lt;/SubsectionLayout&gt;&#10;    &lt;AppendixLayout&gt;&#10;      &lt;DesignName /&gt;&#10;      &lt;LayoutName /&gt;&#10;    &lt;/AppendixLayout&gt;&#10;    &lt;TitleSliLayout&gt;&#10;      &lt;DesignName&gt;Office Theme&lt;/DesignName&gt;&#10;      &lt;LayoutName&gt;Title Slide&lt;/LayoutName&gt;&#10;    &lt;/TitleSliLayout&gt;&#10;  &lt;/UsedSlideLayouts&gt;&#10;  &lt;ActiveReminders&gt;&#10;    &lt;MigrationVersion&gt;6.9.27.2&lt;/MigrationVersion&gt;&#10;  &lt;/ActiveReminders&gt;&#10;  &lt;HardRefreshRequired&gt;false&lt;/HardRefreshRequired&gt;&#10;  &lt;CustomAlgoOptions&gt;&#10;    &lt;CustomBaseAlgoOptions&gt;&#10;      &lt;UseSlideTitleAsSubSectionMarker&gt;false&lt;/UseSlideTitleAsSubSectionMarker&gt;&#10;      &lt;SlideTitleAsSectionMarker&gt;&#10;        &lt;UseTitleAsReminder&gt;false&lt;/UseTitleAsReminder&gt;&#10;      &lt;/SlideTitleAsSectionMarker&gt;&#10;      &lt;ShowSectionNums&gt;true&lt;/ShowSectionNums&gt;&#10;      &lt;ShowSlideIndex&gt;true&lt;/ShowSlideIndex&gt;&#10;      &lt;myColorOfNonCurrentItems&gt;&#10;        &lt;UseFixedColor&gt;true&lt;/UseFixedColor&gt;&#10;        &lt;R&gt;0&lt;/R&gt;&#10;        &lt;G&gt;123&lt;/G&gt;&#10;        &lt;B&gt;196&lt;/B&gt;&#10;      &lt;/myColorOfNonCurrentItems&gt;&#10;      &lt;currentItemFormat&gt;&#10;        &lt;UseBanner&gt;false&lt;/UseBanner&gt;&#10;        &lt;BannerFillR&gt;0&lt;/BannerFillR&gt;&#10;        &lt;BannerFillG&gt;0&lt;/BannerFillG&gt;&#10;        &lt;BannerFillB&gt;0&lt;/BannerFillB&gt;&#10;        &lt;ForceBold&gt;true&lt;/ForceBold&gt;&#10;        &lt;ApplyToSubSections&gt;true&lt;/ApplyToSubSections&gt;&#10;        &lt;ApplyToSectionsOnSubSectionDividers&gt;true&lt;/ApplyToSectionsOnSubSectionDividers&gt;&#10;        &lt;UseSubSecSpecificBanner&gt;false&lt;/UseSubSecSpecificBanner&gt;&#10;        &lt;SubSecBannerFillR&gt;0&lt;/SubSecBannerFillR&gt;&#10;        &lt;SubSecBannerFillG&gt;0&lt;/SubSecBannerFillG&gt;&#10;        &lt;SubSecBannerFillB&gt;0&lt;/SubSecBannerFillB&gt;&#10;      &lt;/currentItemFormat&gt;&#10;      &lt;nonCurrentItemAttenuation&gt;&#10;        &lt;Shading&gt;1&lt;/Shading&gt;&#10;      &lt;/nonCurrentItemAttenuation&gt;&#10;      &lt;ForceDisplayTOCOnTwocolumns&gt;false&lt;/ForceDisplayTOCOnTwocolumns&gt;&#10;      &lt;DisplayTOCOnTwocolumns&gt;false&lt;/DisplayTOCOnTwocolumns&gt;&#10;      &lt;AgendaVerticalAlignment&gt;Top&lt;/AgendaVerticalAlignment&gt;&#10;      &lt;Scripts&gt;&#10;        &lt;BeforeSubSecTitle /&gt;&#10;        &lt;BeforeSlideIndex&gt;p.&lt;/BeforeSlideIndex&gt;&#10;        &lt;AfterSecNum /&gt;&#10;        &lt;BeforeSecNum /&gt;&#10;        &lt;ZeroBeforeSecNum&gt;false&lt;/ZeroBeforeSecNum&gt;&#10;        &lt;AfterSubSecNum /&gt;&#10;        &lt;BeforeSubSecNum /&gt;&#10;      &lt;/Scripts&gt;&#10;      &lt;Lines&gt;&#10;        &lt;UseLineBelowSections&gt;true&lt;/UseLineBelowSections&gt;&#10;        &lt;LineBelowSection&gt;&#10;          &lt;XOffset&gt;7&lt;/XOffset&gt;&#10;          &lt;YOffset&gt;5&lt;/YOffset&gt;&#10;          &lt;Weight&gt;1&lt;/Weight&gt;&#10;          &lt;R&gt;87&lt;/R&gt;&#10;          &lt;G&gt;87&lt;/G&gt;&#10;          &lt;B&gt;87&lt;/B&gt;&#10;          &lt;LineStyle&gt;1&lt;/LineStyle&gt;&#10;        &lt;/LineBelowSection&gt;&#10;      &lt;/Lines&gt;&#10;      &lt;ManVerticalSpacing&gt;&#10;        &lt;UseManualSpacing&gt;true&lt;/UseManualSpacing&gt;&#10;        &lt;ManualSpacing&gt;&#10;          &lt;SpaceBeforeSections&gt;25&lt;/SpaceBeforeSections&gt;&#10;          &lt;SpaceBeforeSubSections&gt;15&lt;/SpaceBeforeSubSections&gt;&#10;          &lt;SpaceBeforeSlides&gt;5.49921274&lt;/SpaceBeforeSlides&gt;&#10;        &lt;/ManualSpacing&gt;&#10;        &lt;ManualSpacingSections&gt;&#10;          &lt;SpaceBeforeSections&gt;16.4976387&lt;/SpaceBeforeSections&gt;&#10;          &lt;SpaceBeforeSubSections&gt;10.9984255&lt;/SpaceBeforeSubSections&gt;&#10;          &lt;SpaceBeforeSlides&gt;5.49921274&lt;/SpaceBeforeSlides&gt;&#10;        &lt;/ManualSpacingSections&gt;&#10;        &lt;ManualSpacingSubSections&gt;&#10;          &lt;SpaceBeforeSections&gt;16.4976387&lt;/SpaceBeforeSections&gt;&#10;          &lt;SpaceBeforeSubSections&gt;10.9984255&lt;/SpaceBeforeSubSections&gt;&#10;          &lt;SpaceBeforeSlides&gt;5.49921274&lt;/SpaceBeforeSlides&gt;&#10;        &lt;/ManualSpacingSubSections&gt;&#10;        &lt;UseSpecificSpacingForSecDivider&gt;false&lt;/UseSpecificSpacingForSecDivider&gt;&#10;        &lt;UseSpecificSpacingForSubSecDivider&gt;false&lt;/UseSpecificSpacingForSubSecDivider&gt;&#10;      &lt;/ManVerticalSpacing&gt;&#10;    &lt;/CustomBaseAlgoOptions&gt;&#10;  &lt;/CustomAlgoOptions&gt;&#10;  &lt;UserPresentationOptions&gt;&#10;    &lt;SubSectionsHaveSlide xsi:nil=&quot;true&quot; /&gt;&#10;    &lt;SectionDividersContainOwnSubSections xsi:nil=&quot;true&quot; /&gt;&#10;    &lt;SectionDividersContainOwnSlideTitles xsi:nil=&quot;true&quot; /&gt;&#10;    &lt;SubSectionDividersContainOwnSlideTitles xsi:nil=&quot;true&quot; /&gt;&#10;    &lt;TOCSlidesContainSubsectionTitles xsi:nil=&quot;true&quot; /&gt;&#10;    &lt;TOCSlidesContainSlideTitles xsi:nil=&quot;true&quot; /&gt;&#10;    &lt;DisplayRemindersOnSlides&gt;true&lt;/DisplayRemindersOnSlides&gt;&#10;    &lt;SectionsHaveSlide&gt;true&lt;/SectionsHaveSlide&gt;&#10;    &lt;DoNotCountHiddenSlidesInPagination&gt;false&lt;/DoNotCountHiddenSlidesInPagination&gt;&#10;  &lt;/UserPresentationOptions&gt;&#10;  &lt;XmlSubSectionsHaveSlide&gt;true&lt;/XmlSubSectionsHaveSlide&gt;&#10;  &lt;AllowDuplicateTitleSlides&gt;true&lt;/AllowDuplicateTitleSlides&gt;&#10;  &lt;ShowEmptySlideTitles&gt;false&lt;/ShowEmptySlideTitles&gt;&#10;  &lt;NumberingOption&gt;&#10;    &lt;NumType&gt;RomanAndLettersLight&lt;/NumType&gt;&#10;  &lt;/NumberingOption&gt;&#10;  &lt;NumberingOptionForAppendix&gt;&#10;    &lt;NumType&gt;RomanAndSmallLettersLight&lt;/NumType&gt;&#10;  &lt;/NumberingOptionForAppendix&gt;&#10;&lt;/TocContentOptions&gt;"/>
</p:tagLst>
</file>

<file path=ppt/tags/tag2.xml><?xml version="1.0" encoding="utf-8"?>
<p:tagLst xmlns:a="http://schemas.openxmlformats.org/drawingml/2006/main" xmlns:r="http://schemas.openxmlformats.org/officeDocument/2006/relationships" xmlns:p="http://schemas.openxmlformats.org/presentationml/2006/main">
  <p:tag name="NAME" val="SUBSECTIONINDEX"/>
  <p:tag name="TOCTEMPLATESHAPENAME" val="Numéro de slide des sous-sections"/>
  <p:tag name="TOCTEMPLATESHAPEDESCRIPTION" val="Définit le format de la forme contenant les numéros de slides des sous-sections."/>
</p:tagLst>
</file>

<file path=ppt/tags/tag3.xml><?xml version="1.0" encoding="utf-8"?>
<p:tagLst xmlns:a="http://schemas.openxmlformats.org/drawingml/2006/main" xmlns:r="http://schemas.openxmlformats.org/officeDocument/2006/relationships" xmlns:p="http://schemas.openxmlformats.org/presentationml/2006/main">
  <p:tag name="RANK" val="3"/>
  <p:tag name="MODE" val="1"/>
  <p:tag name="LEFT" val="17"/>
  <p:tag name="TOP" val="85"/>
  <p:tag name="WIDTH" val="684"/>
  <p:tag name="NAME" val="SUBSECTIONUM"/>
  <p:tag name="TOCTEMPLATESHAPENAME" val="Index des sous-section"/>
  <p:tag name="TOCTEMPLATESHAPEDESCRIPTION" val="Définit le format de la forme contenant les numéros des sou-sections"/>
</p:tagLst>
</file>

<file path=ppt/tags/tag4.xml><?xml version="1.0" encoding="utf-8"?>
<p:tagLst xmlns:a="http://schemas.openxmlformats.org/drawingml/2006/main" xmlns:r="http://schemas.openxmlformats.org/officeDocument/2006/relationships" xmlns:p="http://schemas.openxmlformats.org/presentationml/2006/main">
  <p:tag name="TOCSHAPE" val="AA"/>
  <p:tag name="NAME" val="SUBSECTIONTITLE"/>
  <p:tag name="TOCTEMPLATESHAPENAME" val="Titre des sous-sections"/>
  <p:tag name="TOCTEMPLATESHAPEDESCRIPTION" val="Définit le format de la forme contenant les titres des sous-sections."/>
</p:tagLst>
</file>

<file path=ppt/tags/tag5.xml><?xml version="1.0" encoding="utf-8"?>
<p:tagLst xmlns:a="http://schemas.openxmlformats.org/drawingml/2006/main" xmlns:r="http://schemas.openxmlformats.org/officeDocument/2006/relationships" xmlns:p="http://schemas.openxmlformats.org/presentationml/2006/main">
  <p:tag name="TOCSHAPE" val="A"/>
  <p:tag name="NAME" val="SLIDETITLE"/>
  <p:tag name="TOCTEMPLATESHAPENAME" val="Titre des diapositives"/>
  <p:tag name="TOCTEMPLATESHAPEDESCRIPTION" val="Définit le format de la forme contenant les titres de slide"/>
</p:tagLst>
</file>

<file path=ppt/tags/tag6.xml><?xml version="1.0" encoding="utf-8"?>
<p:tagLst xmlns:a="http://schemas.openxmlformats.org/drawingml/2006/main" xmlns:r="http://schemas.openxmlformats.org/officeDocument/2006/relationships" xmlns:p="http://schemas.openxmlformats.org/presentationml/2006/main">
  <p:tag name="TOCSHAPE" val="274"/>
  <p:tag name="SLIDEINDEX" val="274"/>
  <p:tag name="NAME" val="SLIDEINDEX"/>
  <p:tag name="TOCTEMPLATESHAPENAME" val="Numéro de slide"/>
  <p:tag name="TOCTEMPLATESHAPEDESCRIPTION" val="Définit le format de la forme contenant le numéro de diapositive"/>
</p:tagLst>
</file>

<file path=ppt/tags/tag7.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8.xml><?xml version="1.0" encoding="utf-8"?>
<p:tagLst xmlns:a="http://schemas.openxmlformats.org/drawingml/2006/main" xmlns:r="http://schemas.openxmlformats.org/officeDocument/2006/relationships" xmlns:p="http://schemas.openxmlformats.org/presentationml/2006/main">
  <p:tag name="TOCSHAPE" val="AA"/>
  <p:tag name="NAME" val="SECTIONTITLE"/>
  <p:tag name="TOCTEMPLATESHAPENAME" val="Titre de section"/>
  <p:tag name="TOCTEMPLATESHAPEDESCRIPTION" val="Définit le format de la forme contenant les titres de section"/>
</p:tagLst>
</file>

<file path=ppt/tags/tag9.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10.xml><?xml version="1.0" encoding="utf-8"?>
<p:tagLst xmlns:a="http://schemas.openxmlformats.org/drawingml/2006/main" xmlns:r="http://schemas.openxmlformats.org/officeDocument/2006/relationships" xmlns:p="http://schemas.openxmlformats.org/presentationml/2006/main">
  <p:tag name="TOCSHAPE" val="285"/>
  <p:tag name="SLIDEINDEX" val="285"/>
  <p:tag name="NAME" val="SECTIONINDEX"/>
  <p:tag name="TOCTEMPLATESHAPENAME" val="Numéro de slide des sections"/>
  <p:tag name="TOCTEMPLATESHAPEDESCRIPTION" val="Définit le format de la forme contenant les numéros de slides pour les sections."/>
</p:tagLst>
</file>

<file path=ppt/tags/tag11.xml><?xml version="1.0" encoding="utf-8"?>
<p:tagLst xmlns:a="http://schemas.openxmlformats.org/drawingml/2006/main" xmlns:r="http://schemas.openxmlformats.org/officeDocument/2006/relationships" xmlns:p="http://schemas.openxmlformats.org/presentationml/2006/main">
  <p:tag name="HIDETOC" val="true"/>
</p:tagLst>
</file>

<file path=ppt/tags/tag12.xml><?xml version="1.0" encoding="utf-8"?>
<p:tagLst xmlns:a="http://schemas.openxmlformats.org/drawingml/2006/main" xmlns:r="http://schemas.openxmlformats.org/officeDocument/2006/relationships" xmlns:p="http://schemas.openxmlformats.org/presentationml/2006/main">
  <p:tag name="SLIDEINDEX" val="285"/>
  <p:tag name="NAME" val="SLIDEINDEX"/>
  <p:tag name="TOCTEMPLATESHAPENAME" val="Numéro de slide"/>
  <p:tag name="TOCTEMPLATESHAPEDESCRIPTION" val="Définit le format de la forme contenant le numéro de diapositive"/>
</p:tagLst>
</file>

<file path=ppt/tags/tag13.xml><?xml version="1.0" encoding="utf-8"?>
<p:tagLst xmlns:a="http://schemas.openxmlformats.org/drawingml/2006/main" xmlns:r="http://schemas.openxmlformats.org/officeDocument/2006/relationships" xmlns:p="http://schemas.openxmlformats.org/presentationml/2006/main">
  <p:tag name="TOCSHAPE" val="A"/>
  <p:tag name="NAME" val="SLIDETITLE"/>
  <p:tag name="TOCTEMPLATESHAPENAME" val="Titre des diapositives"/>
  <p:tag name="TOCTEMPLATESHAPEDESCRIPTION" val="Définit le format de la forme contenant les titres de slide"/>
</p:tagLst>
</file>

<file path=ppt/tags/tag14.xml><?xml version="1.0" encoding="utf-8"?>
<p:tagLst xmlns:a="http://schemas.openxmlformats.org/drawingml/2006/main" xmlns:r="http://schemas.openxmlformats.org/officeDocument/2006/relationships" xmlns:p="http://schemas.openxmlformats.org/presentationml/2006/main">
  <p:tag name="TOCSHAPE" val="AA"/>
  <p:tag name="NAME" val="SECTIONTITLE"/>
  <p:tag name="TOCTEMPLATESHAPENAME" val="Titre de section"/>
  <p:tag name="TOCTEMPLATESHAPEDESCRIPTION" val="Définit le format de la forme contenant les titres de section"/>
</p:tagLst>
</file>

<file path=ppt/tags/tag15.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16.xml><?xml version="1.0" encoding="utf-8"?>
<p:tagLst xmlns:a="http://schemas.openxmlformats.org/drawingml/2006/main" xmlns:r="http://schemas.openxmlformats.org/officeDocument/2006/relationships" xmlns:p="http://schemas.openxmlformats.org/presentationml/2006/main">
  <p:tag name="TOCSHAPE" val="285"/>
  <p:tag name="SLIDEINDEX" val="285"/>
  <p:tag name="NAME" val="SECTIONINDEX"/>
  <p:tag name="TOCTEMPLATESHAPENAME" val="Numéro de slide des sections"/>
  <p:tag name="TOCTEMPLATESHAPEDESCRIPTION" val="Définit le format de la forme contenant les numéros de slides pour les sections."/>
</p:tagLst>
</file>

<file path=ppt/tags/tag17.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18.xml><?xml version="1.0" encoding="utf-8"?>
<p:tagLst xmlns:a="http://schemas.openxmlformats.org/drawingml/2006/main" xmlns:r="http://schemas.openxmlformats.org/officeDocument/2006/relationships" xmlns:p="http://schemas.openxmlformats.org/presentationml/2006/main">
  <p:tag name="TOCSHAPE" val="AA"/>
  <p:tag name="NAME" val="SUBSECTIONTITLE"/>
  <p:tag name="TOCTEMPLATESHAPENAME" val="Titre des sous-sections"/>
  <p:tag name="TOCTEMPLATESHAPEDESCRIPTION" val="Définit le format de la forme contenant les titres des sous-sections."/>
</p:tagLst>
</file>

<file path=ppt/tags/tag19.xml><?xml version="1.0" encoding="utf-8"?>
<p:tagLst xmlns:a="http://schemas.openxmlformats.org/drawingml/2006/main" xmlns:r="http://schemas.openxmlformats.org/officeDocument/2006/relationships" xmlns:p="http://schemas.openxmlformats.org/presentationml/2006/main">
  <p:tag name="TOCSHAPE" val="AA"/>
  <p:tag name="NAME" val="SUBSECTIONUM"/>
  <p:tag name="TOCTEMPLATESHAPENAME" val="Index des sous-section"/>
  <p:tag name="TOCTEMPLATESHAPEDESCRIPTION" val="Définit le format de la forme contenant les numéros des sou-sections"/>
</p:tagLst>
</file>

<file path=ppt/tags/tag20.xml><?xml version="1.0" encoding="utf-8"?>
<p:tagLst xmlns:a="http://schemas.openxmlformats.org/drawingml/2006/main" xmlns:r="http://schemas.openxmlformats.org/officeDocument/2006/relationships" xmlns:p="http://schemas.openxmlformats.org/presentationml/2006/main">
  <p:tag name="TOCSHAPE" val="286"/>
  <p:tag name="SLIDEINDEX" val="286"/>
  <p:tag name="NAME" val="SUBSECTIONINDEX"/>
  <p:tag name="TOCTEMPLATESHAPENAME" val="Numéro de slide des sous-sections"/>
  <p:tag name="TOCTEMPLATESHAPEDESCRIPTION" val="Définit le format de la forme contenant les numéros de slides des sous-sections."/>
</p:tagLst>
</file>

<file path=ppt/tags/tag21.xml><?xml version="1.0" encoding="utf-8"?>
<p:tagLst xmlns:a="http://schemas.openxmlformats.org/drawingml/2006/main" xmlns:r="http://schemas.openxmlformats.org/officeDocument/2006/relationships" xmlns:p="http://schemas.openxmlformats.org/presentationml/2006/main">
  <p:tag name="HIDETOC" val="true"/>
</p:tagLst>
</file>

<file path=ppt/tags/tag22.xml><?xml version="1.0" encoding="utf-8"?>
<p:tagLst xmlns:a="http://schemas.openxmlformats.org/drawingml/2006/main" xmlns:r="http://schemas.openxmlformats.org/officeDocument/2006/relationships" xmlns:p="http://schemas.openxmlformats.org/presentationml/2006/main">
  <p:tag name="TOCSHAPE" val="274"/>
  <p:tag name="SLIDEINDEX" val="274"/>
  <p:tag name="NAME" val="SLIDEINDEX"/>
  <p:tag name="TOCTEMPLATESHAPENAME" val="Numéro de slide"/>
  <p:tag name="TOCTEMPLATESHAPEDESCRIPTION" val="Définit le format de la forme contenant le numéro de diapositive"/>
</p:tagLst>
</file>

<file path=ppt/tags/tag23.xml><?xml version="1.0" encoding="utf-8"?>
<p:tagLst xmlns:a="http://schemas.openxmlformats.org/drawingml/2006/main" xmlns:r="http://schemas.openxmlformats.org/officeDocument/2006/relationships" xmlns:p="http://schemas.openxmlformats.org/presentationml/2006/main">
  <p:tag name="TOCSHAPE" val="A"/>
  <p:tag name="NAME" val="SLIDETITLE"/>
  <p:tag name="TOCTEMPLATESHAPENAME" val="Titre des diapositives"/>
  <p:tag name="TOCTEMPLATESHAPEDESCRIPTION" val="Définit le format de la forme contenant les titres de slide"/>
</p:tagLst>
</file>

<file path=ppt/tags/tag24.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25.xml><?xml version="1.0" encoding="utf-8"?>
<p:tagLst xmlns:a="http://schemas.openxmlformats.org/drawingml/2006/main" xmlns:r="http://schemas.openxmlformats.org/officeDocument/2006/relationships" xmlns:p="http://schemas.openxmlformats.org/presentationml/2006/main">
  <p:tag name="TOCSHAPE" val="285"/>
  <p:tag name="SLIDEINDEX" val="285"/>
  <p:tag name="NAME" val="SECTIONINDEX"/>
  <p:tag name="TOCTEMPLATESHAPENAME" val="Numéro de slide des sections"/>
  <p:tag name="TOCTEMPLATESHAPEDESCRIPTION" val="Définit le format de la forme contenant les numéros de slides pour les sections."/>
</p:tagLst>
</file>

<file path=ppt/tags/tag26.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27.xml><?xml version="1.0" encoding="utf-8"?>
<p:tagLst xmlns:a="http://schemas.openxmlformats.org/drawingml/2006/main" xmlns:r="http://schemas.openxmlformats.org/officeDocument/2006/relationships" xmlns:p="http://schemas.openxmlformats.org/presentationml/2006/main">
  <p:tag name="TOCSHAPE" val="AA"/>
  <p:tag name="NAME" val="SECTIONTITLE"/>
  <p:tag name="TOCTEMPLATESHAPENAME" val="Titre de section"/>
  <p:tag name="TOCTEMPLATESHAPEDESCRIPTION" val="Définit le format de la forme contenant les titres de section"/>
</p:tagLst>
</file>

<file path=ppt/tags/tag28.xml><?xml version="1.0" encoding="utf-8"?>
<p:tagLst xmlns:a="http://schemas.openxmlformats.org/drawingml/2006/main" xmlns:r="http://schemas.openxmlformats.org/officeDocument/2006/relationships" xmlns:p="http://schemas.openxmlformats.org/presentationml/2006/main">
  <p:tag name="TOCSHAPE" val="AA"/>
  <p:tag name="NAME" val="SUBSECTIONUM"/>
  <p:tag name="TOCTEMPLATESHAPENAME" val="Index des sous-section"/>
  <p:tag name="TOCTEMPLATESHAPEDESCRIPTION" val="Définit le format de la forme contenant les numéros des sou-sections"/>
</p:tagLst>
</file>

<file path=ppt/tags/tag29.xml><?xml version="1.0" encoding="utf-8"?>
<p:tagLst xmlns:a="http://schemas.openxmlformats.org/drawingml/2006/main" xmlns:r="http://schemas.openxmlformats.org/officeDocument/2006/relationships" xmlns:p="http://schemas.openxmlformats.org/presentationml/2006/main">
  <p:tag name="TOCSHAPE" val="AA"/>
  <p:tag name="NAME" val="SUBSECTIONTITLE"/>
  <p:tag name="TOCTEMPLATESHAPENAME" val="Titre des sous-sections"/>
  <p:tag name="TOCTEMPLATESHAPEDESCRIPTION" val="Définit le format de la forme contenant les titres des sous-sections."/>
</p:tagLst>
</file>

<file path=ppt/tags/tag30.xml><?xml version="1.0" encoding="utf-8"?>
<p:tagLst xmlns:a="http://schemas.openxmlformats.org/drawingml/2006/main" xmlns:r="http://schemas.openxmlformats.org/officeDocument/2006/relationships" xmlns:p="http://schemas.openxmlformats.org/presentationml/2006/main">
  <p:tag name="TOCSHAPE" val="286"/>
  <p:tag name="SLIDEINDEX" val="286"/>
  <p:tag name="NAME" val="SUBSECTIONINDEX"/>
  <p:tag name="TOCTEMPLATESHAPENAME" val="Numéro de slide des sous-sections"/>
  <p:tag name="TOCTEMPLATESHAPEDESCRIPTION" val="Définit le format de la forme contenant les numéros de slides des sous-sections."/>
</p:tagLst>
</file>

<file path=ppt/tags/tag31.xml><?xml version="1.0" encoding="utf-8"?>
<p:tagLst xmlns:a="http://schemas.openxmlformats.org/drawingml/2006/main" xmlns:r="http://schemas.openxmlformats.org/officeDocument/2006/relationships" xmlns:p="http://schemas.openxmlformats.org/presentationml/2006/main">
  <p:tag name="HIDETOC" val="true"/>
</p:tagLst>
</file>

<file path=ppt/tags/tag32.xml><?xml version="1.0" encoding="utf-8"?>
<p:tagLst xmlns:a="http://schemas.openxmlformats.org/drawingml/2006/main" xmlns:r="http://schemas.openxmlformats.org/officeDocument/2006/relationships" xmlns:p="http://schemas.openxmlformats.org/presentationml/2006/main">
  <p:tag name="HIDETOC" val="true"/>
</p:tagLst>
</file>

<file path=ppt/tags/tag33.xml><?xml version="1.0" encoding="utf-8"?>
<p:tagLst xmlns:a="http://schemas.openxmlformats.org/drawingml/2006/main" xmlns:r="http://schemas.openxmlformats.org/officeDocument/2006/relationships" xmlns:p="http://schemas.openxmlformats.org/presentationml/2006/main">
  <p:tag name="LAST UPDATE DATE" val="527447299.84562"/>
  <p:tag name="IMPORTID" val="7295610419.690563"/>
  <p:tag name="WBLAST" val="G:\SIM1\SFD\Deals\Volta\Reports - CoGestion\Monthly Reporting\Generation PPT\Volta - Monthly Report maquette.xlsm"/>
  <p:tag name="USER NAME" val="COSTAA"/>
  <p:tag name="IMPORTID2" val="_4327"/>
  <p:tag name="TYPE" val="1"/>
  <p:tag name="SOURCENAME" val="Data as of 31 Aug 2026"/>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8:19.846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ARTHURO&quot;,&#10;    &quot;WorkbookName&quot;: &quot;Volta - Monthly Report maquette.xlsm&quot;,&#10;    &quot;WorksheetName&quot;: &quot;Report&quot;,&#10;    &quot;DateTime&quot;: &quot;2026-05-28T12:37:55.598Z&quot;,&#10;    &quot;PictureAppearance&quot;: 2,&#10;    &quot;Format&quot;: 0,&#10;    &quot;PreserveInitialVisibility&quot;: false,&#10;    &quot;PreserveWidth&quot;: true,&#10;    &quot;ResizeBeforeExport&quot;: false&#10;  },&#10;  &quot;Initial&quot;: null&#10;}"/>
</p:tagLst>
</file>

<file path=ppt/tags/tag34.xml><?xml version="1.0" encoding="utf-8"?>
<p:tagLst xmlns:a="http://schemas.openxmlformats.org/drawingml/2006/main" xmlns:r="http://schemas.openxmlformats.org/officeDocument/2006/relationships" xmlns:p="http://schemas.openxmlformats.org/presentationml/2006/main">
  <p:tag name="LAST UPDATE DATE" val="527447318.031538"/>
  <p:tag name="IMPORTID" val="7874295452902.308287"/>
  <p:tag name="WBLAST" val="G:\SIM1\SFD\Deals\Volta\Reports - CoGestion\Monthly Reporting\Generation PPT\Volta - Monthly Report maquette.xlsm"/>
  <p:tag name="USER NAME" val="COSTAA"/>
  <p:tag name="TYPE" val="1"/>
  <p:tag name="SOURCENAME" val="Action Holding BV"/>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8:38.032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Report&quot;,&#10;    &quot;DateTime&quot;: &quot;2026-05-27T14:41:08.958Z&quot;,&#10;    &quot;PictureAppearance&quot;: 2,&#10;    &quot;Format&quot;: 0,&#10;    &quot;PreserveInitialVisibility&quot;: false,&#10;    &quot;PreserveWidth&quot;: true,&#10;    &quot;ResizeBeforeExport&quot;: false&#10;  },&#10;  &quot;Initial&quot;: null&#10;}"/>
</p:tagLst>
</file>

<file path=ppt/tags/tag35.xml><?xml version="1.0" encoding="utf-8"?>
<p:tagLst xmlns:a="http://schemas.openxmlformats.org/drawingml/2006/main" xmlns:r="http://schemas.openxmlformats.org/officeDocument/2006/relationships" xmlns:p="http://schemas.openxmlformats.org/presentationml/2006/main">
  <p:tag name="LAST UPDATE DATE" val="527447322.070901"/>
  <p:tag name="IMPORTID" val="5056293884579.772403"/>
  <p:tag name="WBLAST" val="G:\SIM1\SFD\Deals\Volta\Reports - CoGestion\Monthly Reporting\Generation PPT\Volta - Monthly Report maquette.xlsm"/>
  <p:tag name="USER NAME" val="COSTAA"/>
  <p:tag name="TYPE" val="2"/>
  <p:tag name="SOURCENAME" val="As a % of Gross Assets Value (Chart 10)"/>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8:42.071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Report&quot;,&#10;    &quot;DateTime&quot;: &quot;2026-05-29T12:36:02.284Z&quot;,&#10;    &quot;PictureAppearance&quot;: 2,&#10;    &quot;Format&quot;: 0,&#10;    &quot;PreserveInitialVisibility&quot;: false,&#10;    &quot;PreserveWidth&quot;: true,&#10;    &quot;ResizeBeforeExport&quot;: false&#10;  },&#10;  &quot;Initial&quot;: null&#10;}"/>
</p:tagLst>
</file>

<file path=ppt/tags/tag36.xml><?xml version="1.0" encoding="utf-8"?>
<p:tagLst xmlns:a="http://schemas.openxmlformats.org/drawingml/2006/main" xmlns:r="http://schemas.openxmlformats.org/officeDocument/2006/relationships" xmlns:p="http://schemas.openxmlformats.org/presentationml/2006/main">
  <p:tag name="LAST UPDATE DATE" val="527447323.810534"/>
  <p:tag name="IMPORTID" val="3554293884976.770615"/>
  <p:tag name="WBLAST" val="G:\SIM1\SFD\Deals\Volta\Reports - CoGestion\Monthly Reporting\Generation PPT\Volta - Monthly Report maquette.xlsm"/>
  <p:tag name="USER NAME" val="COSTAA"/>
  <p:tag name="TYPE" val="2"/>
  <p:tag name="SOURCENAME" val="Chart 4"/>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8:43.811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Report&quot;,&#10;    &quot;DateTime&quot;: &quot;2026-05-27T14:41:12.947Z&quot;,&#10;    &quot;PictureAppearance&quot;: 2,&#10;    &quot;Format&quot;: 0,&#10;    &quot;PreserveInitialVisibility&quot;: false,&#10;    &quot;PreserveWidth&quot;: true,&#10;    &quot;ResizeBeforeExport&quot;: false&#10;  },&#10;  &quot;Initial&quot;: null&#10;}"/>
</p:tagLst>
</file>

<file path=ppt/tags/tag37.xml><?xml version="1.0" encoding="utf-8"?>
<p:tagLst xmlns:a="http://schemas.openxmlformats.org/drawingml/2006/main" xmlns:r="http://schemas.openxmlformats.org/officeDocument/2006/relationships" xmlns:p="http://schemas.openxmlformats.org/presentationml/2006/main">
  <p:tag name="LAST UPDATE DATE" val="527447325.491784"/>
  <p:tag name="IMPORTID" val="6074293884382.987656"/>
  <p:tag name="WBLAST" val="G:\SIM1\SFD\Deals\Volta\Reports - CoGestion\Monthly Reporting\Generation PPT\Volta - Monthly Report maquette.xlsm"/>
  <p:tag name="USER NAME" val="COSTAA"/>
  <p:tag name="TYPE" val="1"/>
  <p:tag name="SOURCENAME" val="Returns"/>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8:45.492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Report&quot;,&#10;    &quot;DateTime&quot;: &quot;2026-05-27T14:41:13.608Z&quot;,&#10;    &quot;PictureAppearance&quot;: 2,&#10;    &quot;Format&quot;: 0,&#10;    &quot;PreserveInitialVisibility&quot;: false,&#10;    &quot;PreserveWidth&quot;: true,&#10;    &quot;ResizeBeforeExport&quot;: false&#10;  },&#10;  &quot;Initial&quot;: null&#10;}"/>
</p:tagLst>
</file>

<file path=ppt/tags/tag38.xml><?xml version="1.0" encoding="utf-8"?>
<p:tagLst xmlns:a="http://schemas.openxmlformats.org/drawingml/2006/main" xmlns:r="http://schemas.openxmlformats.org/officeDocument/2006/relationships" xmlns:p="http://schemas.openxmlformats.org/presentationml/2006/main">
  <p:tag name="LAST UPDATE DATE" val="527447329.027468"/>
  <p:tag name="IMPORTID" val="808293884841.599409"/>
  <p:tag name="WBLAST" val="G:\SIM1\SFD\Deals\Volta\Reports - CoGestion\Monthly Reporting\Generation PPT\Volta - Monthly Report maquette.xlsm"/>
  <p:tag name="USER NAME" val="COSTAA"/>
  <p:tag name="TYPE" val="2"/>
  <p:tag name="SOURCENAME" val="Cumulative Total Return (Gross Dividends) (Chart 1)"/>
  <p:tag name="SHEETID" val="HP"/>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HP&quot;,&#10;    &quot;DateTime&quot;: &quot;2026-09-18T16:08:49.027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ARTHURO&quot;,&#10;    &quot;WorkbookName&quot;: &quot;Volta - Monthly Report maquette.xlsm&quot;,&#10;    &quot;WorksheetName&quot;: &quot;HP&quot;,&#10;    &quot;DateTime&quot;: &quot;2026-05-28T13:07:23.825Z&quot;,&#10;    &quot;PictureAppearance&quot;: 2,&#10;    &quot;Format&quot;: 0,&#10;    &quot;PreserveInitialVisibility&quot;: false,&#10;    &quot;PreserveWidth&quot;: true,&#10;    &quot;ResizeBeforeExport&quot;: false&#10;  },&#10;  &quot;Initial&quot;: null&#10;}"/>
</p:tagLst>
</file>

<file path=ppt/tags/tag39.xml><?xml version="1.0" encoding="utf-8"?>
<p:tagLst xmlns:a="http://schemas.openxmlformats.org/drawingml/2006/main" xmlns:r="http://schemas.openxmlformats.org/officeDocument/2006/relationships" xmlns:p="http://schemas.openxmlformats.org/presentationml/2006/main">
  <p:tag name="LAST UPDATE DATE" val="527447351.277254"/>
  <p:tag name="IMPORTID" val="5792434727884.263983"/>
  <p:tag name="WBLAST" val="G:\SIM1\SFD\Deals\Volta\Reports - CoGestion\Monthly Reporting\Generation PPT\Volta - Monthly Report maquette.xlsm"/>
  <p:tag name="USER NAME" val="COSTAA"/>
  <p:tag name="TYPE" val="1"/>
  <p:tag name="SOURCENAME" val="Source: BNPP AM, as of August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11.277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0:44.527Z&quot;,&#10;    &quot;PictureAppearance&quot;: 2,&#10;    &quot;Format&quot;: 0,&#10;    &quot;PreserveInitialVisibility&quot;: false,&#10;    &quot;PreserveWidth&quot;: true,&#10;    &quot;ResizeBeforeExport&quot;: false&#10;  },&#10;  &quot;Initial&quot;: null&#10;}"/>
</p:tagLst>
</file>

<file path=ppt/tags/tag40.xml><?xml version="1.0" encoding="utf-8"?>
<p:tagLst xmlns:a="http://schemas.openxmlformats.org/drawingml/2006/main" xmlns:r="http://schemas.openxmlformats.org/officeDocument/2006/relationships" xmlns:p="http://schemas.openxmlformats.org/presentationml/2006/main">
  <p:tag name="LAST UPDATE DATE" val="527447353.356643"/>
  <p:tag name="IMPORTID" val="157293903243.751489"/>
  <p:tag name="WBLAST" val="G:\SIM1\SFD\Deals\Volta\Reports - CoGestion\Monthly Reporting\Generation PPT\Volta - Monthly Report maquette.xlsm"/>
  <p:tag name="USER NAME" val="COSTAA"/>
  <p:tag name="TYPE" val="1"/>
  <p:tag name="SOURCENAME" val="Source: Intex, Bloomberg, BNPP AM as of August 2026 – unaudited figures - not accounting for unsettled trades Figures expressed in % of the NAV"/>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13.357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0:48.226Z&quot;,&#10;    &quot;PictureAppearance&quot;: 2,&#10;    &quot;Format&quot;: 0,&#10;    &quot;PreserveInitialVisibility&quot;: false,&#10;    &quot;PreserveWidth&quot;: true,&#10;    &quot;ResizeBeforeExport&quot;: false&#10;  },&#10;  &quot;Initial&quot;: null&#10;}"/>
</p:tagLst>
</file>

<file path=ppt/tags/tag41.xml><?xml version="1.0" encoding="utf-8"?>
<p:tagLst xmlns:a="http://schemas.openxmlformats.org/drawingml/2006/main" xmlns:r="http://schemas.openxmlformats.org/officeDocument/2006/relationships" xmlns:p="http://schemas.openxmlformats.org/presentationml/2006/main">
  <p:tag name="LAST UPDATE DATE" val="527447355.845872"/>
  <p:tag name="IMPORTID" val="6448293903313.922707"/>
  <p:tag name="WBLAST" val="G:\SIM1\SFD\Deals\Volta\Reports - CoGestion\Monthly Reporting\Generation PPT\Volta - Monthly Report maquette.xlsm"/>
  <p:tag name="USER NAME" val="COSTAA"/>
  <p:tag name="TYPE" val="1"/>
  <p:tag name="SOURCENAME" val="Source: Bloomberg, as of August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15.846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0:50.741Z&quot;,&#10;    &quot;PictureAppearance&quot;: 2,&#10;    &quot;Format&quot;: 0,&#10;    &quot;PreserveInitialVisibility&quot;: false,&#10;    &quot;PreserveWidth&quot;: true,&#10;    &quot;ResizeBeforeExport&quot;: false&#10;  },&#10;  &quot;Initial&quot;: null&#10;}"/>
</p:tagLst>
</file>

<file path=ppt/tags/tag42.xml><?xml version="1.0" encoding="utf-8"?>
<p:tagLst xmlns:a="http://schemas.openxmlformats.org/drawingml/2006/main" xmlns:r="http://schemas.openxmlformats.org/officeDocument/2006/relationships" xmlns:p="http://schemas.openxmlformats.org/presentationml/2006/main">
  <p:tag name="LAST UPDATE DATE" val="527447358.212349"/>
  <p:tag name="IMPORTID" val="5792434727884.263983"/>
  <p:tag name="WBLAST" val="G:\SIM1\SFD\Deals\Volta\Reports - CoGestion\Monthly Reporting\Generation PPT\Volta - Monthly Report maquette.xlsm"/>
  <p:tag name="USER NAME" val="COSTAA"/>
  <p:tag name="TYPE" val="1"/>
  <p:tag name="SOURCENAME" val="Source: BNPP AM, as of August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18.212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0:52.591Z&quot;,&#10;    &quot;PictureAppearance&quot;: 2,&#10;    &quot;Format&quot;: 0,&#10;    &quot;PreserveInitialVisibility&quot;: false,&#10;    &quot;PreserveWidth&quot;: true,&#10;    &quot;ResizeBeforeExport&quot;: false&#10;  },&#10;  &quot;Initial&quot;: null&#10;}"/>
</p:tagLst>
</file>

<file path=ppt/tags/tag43.xml><?xml version="1.0" encoding="utf-8"?>
<p:tagLst xmlns:a="http://schemas.openxmlformats.org/drawingml/2006/main" xmlns:r="http://schemas.openxmlformats.org/officeDocument/2006/relationships" xmlns:p="http://schemas.openxmlformats.org/presentationml/2006/main">
  <p:tag name="LAST UPDATE DATE" val="527447360.284846"/>
  <p:tag name="IMPORTID" val="1515293902138.850389"/>
  <p:tag name="WBLAST" val="G:\SIM1\SFD\Deals\Volta\Reports - CoGestion\Monthly Reporting\Generation PPT\Volta - Monthly Report maquette.xlsm"/>
  <p:tag name="USER NAME" val="COSTAA"/>
  <p:tag name="TYPE" val="1"/>
  <p:tag name="SOURCENAME" val="MONTHLY REPORT  VOLTA FINANCE LIMITED  - August 2026 ⯀ 1"/>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20.285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0:54.396Z&quot;,&#10;    &quot;PictureAppearance&quot;: 2,&#10;    &quot;Format&quot;: 0,&#10;    &quot;PreserveInitialVisibility&quot;: false,&#10;    &quot;PreserveWidth&quot;: true,&#10;    &quot;ResizeBeforeExport&quot;: false&#10;  },&#10;  &quot;Initial&quot;: null&#10;}"/>
</p:tagLst>
</file>

<file path=ppt/tags/tag44.xml><?xml version="1.0" encoding="utf-8"?>
<p:tagLst xmlns:a="http://schemas.openxmlformats.org/drawingml/2006/main" xmlns:r="http://schemas.openxmlformats.org/officeDocument/2006/relationships" xmlns:p="http://schemas.openxmlformats.org/presentationml/2006/main">
  <p:tag name="LAST UPDATE DATE" val="527447362.640086"/>
  <p:tag name="IMPORTID" val="1412434729975.040733"/>
  <p:tag name="WBLAST" val="G:\SIM1\SFD\Deals\Volta\Reports - CoGestion\Monthly Reporting\Generation PPT\Volta - Monthly Report maquette.xlsm"/>
  <p:tag name="USER NAME" val="COSTAA"/>
  <p:tag name="IMPORTID2" val="_6258"/>
  <p:tag name="TYPE" val="1"/>
  <p:tag name="SOURCENAME" val="8.9%"/>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9:22.64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ARTHURO&quot;,&#10;    &quot;WorkbookName&quot;: &quot;Volta - Monthly Report maquette.xlsm&quot;,&#10;    &quot;WorksheetName&quot;: &quot;Report&quot;,&#10;    &quot;DateTime&quot;: &quot;2026-05-28T12:38:14.515Z&quot;,&#10;    &quot;PictureAppearance&quot;: 2,&#10;    &quot;Format&quot;: 0,&#10;    &quot;PreserveInitialVisibility&quot;: false,&#10;    &quot;PreserveWidth&quot;: true,&#10;    &quot;ResizeBeforeExport&quot;: false&#10;  },&#10;  &quot;Initial&quot;: null&#10;}"/>
</p:tagLst>
</file>

<file path=ppt/tags/tag45.xml><?xml version="1.0" encoding="utf-8"?>
<p:tagLst xmlns:a="http://schemas.openxmlformats.org/drawingml/2006/main" xmlns:r="http://schemas.openxmlformats.org/officeDocument/2006/relationships" xmlns:p="http://schemas.openxmlformats.org/presentationml/2006/main">
  <p:tag name="LAST UPDATE DATE" val="527447365.621966"/>
  <p:tag name="IMPORTID" val="1029296059623.539103"/>
  <p:tag name="WBLAST" val="G:\SIM1\SFD\Deals\Volta\Reports - CoGestion\Monthly Reporting\Generation PPT\Volta - Monthly Report maquette.xlsm"/>
  <p:tag name="USER NAME" val="COSTAA"/>
  <p:tag name="TYPE" val="1"/>
  <p:tag name="SOURCENAME" val="€244.6m "/>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9:25.622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ARTHURO&quot;,&#10;    &quot;WorkbookName&quot;: &quot;Volta - Monthly Report maquette.xlsm&quot;,&#10;    &quot;WorksheetName&quot;: &quot;Report&quot;,&#10;    &quot;DateTime&quot;: &quot;2026-05-28T12:38:18.249Z&quot;,&#10;    &quot;PictureAppearance&quot;: 2,&#10;    &quot;Format&quot;: 0,&#10;    &quot;PreserveInitialVisibility&quot;: false,&#10;    &quot;PreserveWidth&quot;: true,&#10;    &quot;ResizeBeforeExport&quot;: false&#10;  },&#10;  &quot;Initial&quot;: null&#10;}"/>
</p:tagLst>
</file>

<file path=ppt/tags/tag46.xml><?xml version="1.0" encoding="utf-8"?>
<p:tagLst xmlns:a="http://schemas.openxmlformats.org/drawingml/2006/main" xmlns:r="http://schemas.openxmlformats.org/officeDocument/2006/relationships" xmlns:p="http://schemas.openxmlformats.org/presentationml/2006/main">
  <p:tag name="LAST UPDATE DATE" val="527447367.965079"/>
  <p:tag name="IMPORTID" val="6213454689796.767222"/>
  <p:tag name="WBLAST" val="G:\SIM1\SFD\Deals\Volta\Reports - CoGestion\Monthly Reporting\Generation PPT\Volta - Monthly Report maquette.xlsm"/>
  <p:tag name="USER NAME" val="COSTAA"/>
  <p:tag name="TYPE" val="1"/>
  <p:tag name="SOURCENAME" val="Monthly Report - August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27.965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1:01.396Z&quot;,&#10;    &quot;PictureAppearance&quot;: 2,&#10;    &quot;Format&quot;: 0,&#10;    &quot;PreserveInitialVisibility&quot;: false,&#10;    &quot;PreserveWidth&quot;: true,&#10;    &quot;ResizeBeforeExport&quot;: false&#10;  },&#10;  &quot;Initial&quot;: null&#10;}"/>
</p:tagLst>
</file>

<file path=ppt/tags/tag47.xml><?xml version="1.0" encoding="utf-8"?>
<p:tagLst xmlns:a="http://schemas.openxmlformats.org/drawingml/2006/main" xmlns:r="http://schemas.openxmlformats.org/officeDocument/2006/relationships" xmlns:p="http://schemas.openxmlformats.org/presentationml/2006/main">
  <p:tag name="LAST UPDATE DATE" val="527447369.821596"/>
  <p:tag name="IMPORTID" val="3739465409600.653144"/>
  <p:tag name="WBLAST" val="G:\SIM1\SFD\Deals\Volta\Reports - CoGestion\Monthly Reporting\Generation PPT\Volta - Monthly Report maquette.xlsm"/>
  <p:tag name="USER NAME" val="COSTAA"/>
  <p:tag name="TYPE" val="1"/>
  <p:tag name="SOURCENAME" val="The sum of percentages may not add up to 100.00% due to rounding."/>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29.822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1:03.449Z&quot;,&#10;    &quot;PictureAppearance&quot;: 2,&#10;    &quot;Format&quot;: 0,&#10;    &quot;PreserveInitialVisibility&quot;: false,&#10;    &quot;PreserveWidth&quot;: true,&#10;    &quot;ResizeBeforeExport&quot;: false&#10;  },&#10;  &quot;Initial&quot;: null&#10;}"/>
</p:tagLst>
</file>

<file path=ppt/tags/tag48.xml><?xml version="1.0" encoding="utf-8"?>
<p:tagLst xmlns:a="http://schemas.openxmlformats.org/drawingml/2006/main" xmlns:r="http://schemas.openxmlformats.org/officeDocument/2006/relationships" xmlns:p="http://schemas.openxmlformats.org/presentationml/2006/main">
  <p:tag name="LAST UPDATE DATE" val="527447371.688127"/>
  <p:tag name="IMPORTID" val="1245293894685.557976"/>
  <p:tag name="WBLAST" val="G:\SIM1\SFD\Deals\Volta\Reports - CoGestion\Monthly Reporting\Generation PPT\Volta - Monthly Report maquette.xlsm"/>
  <p:tag name="USER NAME" val="COSTAA"/>
  <p:tag name="TYPE" val="2"/>
  <p:tag name="SOURCENAME" val="Currency (Chart 11)"/>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9:31.688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Report&quot;,&#10;    &quot;DateTime&quot;: &quot;2026-05-27T14:41:14.972Z&quot;,&#10;    &quot;PictureAppearance&quot;: 2,&#10;    &quot;Format&quot;: 0,&#10;    &quot;PreserveInitialVisibility&quot;: false,&#10;    &quot;PreserveWidth&quot;: true,&#10;    &quot;ResizeBeforeExport&quot;: false&#10;  },&#10;  &quot;Initial&quot;: null&#10;}"/>
</p:tagLst>
</file>

<file path=ppt/tags/tag49.xml><?xml version="1.0" encoding="utf-8"?>
<p:tagLst xmlns:a="http://schemas.openxmlformats.org/drawingml/2006/main" xmlns:r="http://schemas.openxmlformats.org/officeDocument/2006/relationships" xmlns:p="http://schemas.openxmlformats.org/presentationml/2006/main">
  <p:tag name="LAST UPDATE DATE" val="527447373.215234"/>
  <p:tag name="IMPORTID" val="8515293894588.081246"/>
  <p:tag name="WBLAST" val="G:\SIM1\SFD\Deals\Volta\Reports - CoGestion\Monthly Reporting\Generation PPT\Volta - Monthly Report maquette.xlsm"/>
  <p:tag name="USER NAME" val="COSTAA"/>
  <p:tag name="TYPE" val="2"/>
  <p:tag name="SOURCENAME" val="Geography (Chart 9)"/>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9:33.215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ARTHURO&quot;,&#10;    &quot;WorkbookName&quot;: &quot;Volta - Monthly Report maquette.xlsm&quot;,&#10;    &quot;WorksheetName&quot;: &quot;Report&quot;,&#10;    &quot;DateTime&quot;: &quot;2026-05-28T13:07:04.542Z&quot;,&#10;    &quot;PictureAppearance&quot;: 2,&#10;    &quot;Format&quot;: 0,&#10;    &quot;PreserveInitialVisibility&quot;: false,&#10;    &quot;PreserveWidth&quot;: true,&#10;    &quot;ResizeBeforeExport&quot;: false&#10;  },&#10;  &quot;Initial&quot;: null&#10;}"/>
</p:tagLst>
</file>

<file path=ppt/tags/tag50.xml><?xml version="1.0" encoding="utf-8"?>
<p:tagLst xmlns:a="http://schemas.openxmlformats.org/drawingml/2006/main" xmlns:r="http://schemas.openxmlformats.org/officeDocument/2006/relationships" xmlns:p="http://schemas.openxmlformats.org/presentationml/2006/main">
  <p:tag name="LAST UPDATE DATE" val="527447374.62766"/>
  <p:tag name="IMPORTID" val="1217293895025.615284"/>
  <p:tag name="WBLAST" val="G:\SIM1\SFD\Deals\Volta\Reports - CoGestion\Monthly Reporting\Generation PPT\Volta - Monthly Report maquette.xlsm"/>
  <p:tag name="USER NAME" val="COSTAA"/>
  <p:tag name="TYPE" val="2"/>
  <p:tag name="SOURCENAME" val="Chart 1"/>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9:34.628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ARTHURO&quot;,&#10;    &quot;WorkbookName&quot;: &quot;Volta - Monthly Report maquette.xlsm&quot;,&#10;    &quot;WorksheetName&quot;: &quot;Report&quot;,&#10;    &quot;DateTime&quot;: &quot;2026-05-28T13:07:14.642Z&quot;,&#10;    &quot;PictureAppearance&quot;: 2,&#10;    &quot;Format&quot;: 0,&#10;    &quot;PreserveInitialVisibility&quot;: false,&#10;    &quot;PreserveWidth&quot;: true,&#10;    &quot;ResizeBeforeExport&quot;: false&#10;  },&#10;  &quot;Initial&quot;: null&#10;}"/>
</p:tagLst>
</file>

<file path=ppt/tags/tag51.xml><?xml version="1.0" encoding="utf-8"?>
<p:tagLst xmlns:a="http://schemas.openxmlformats.org/drawingml/2006/main" xmlns:r="http://schemas.openxmlformats.org/officeDocument/2006/relationships" xmlns:p="http://schemas.openxmlformats.org/presentationml/2006/main">
  <p:tag name="LAST UPDATE DATE" val="527447376.017042"/>
  <p:tag name="IMPORTID" val="6111293902106.322834"/>
  <p:tag name="WBLAST" val="G:\SIM1\SFD\Deals\Volta\Reports - CoGestion\Monthly Reporting\Generation PPT\Volta - Monthly Report maquette.xlsm"/>
  <p:tag name="USER NAME" val="COSTAA"/>
  <p:tag name="TYPE" val="1"/>
  <p:tag name="SOURCENAME" val="MONTHLY REPORT  VOLTA FINANCE LIMITED  - August 2026 ⯀ 2"/>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36.017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1:17.384Z&quot;,&#10;    &quot;PictureAppearance&quot;: 2,&#10;    &quot;Format&quot;: 0,&#10;    &quot;PreserveInitialVisibility&quot;: false,&#10;    &quot;PreserveWidth&quot;: true,&#10;    &quot;ResizeBeforeExport&quot;: false&#10;  },&#10;  &quot;Initial&quot;: null&#10;}"/>
</p:tagLst>
</file>

<file path=ppt/tags/tag52.xml><?xml version="1.0" encoding="utf-8"?>
<p:tagLst xmlns:a="http://schemas.openxmlformats.org/drawingml/2006/main" xmlns:r="http://schemas.openxmlformats.org/officeDocument/2006/relationships" xmlns:p="http://schemas.openxmlformats.org/presentationml/2006/main">
  <p:tag name="LAST UPDATE DATE" val="527447377.934753"/>
  <p:tag name="IMPORTID" val="157293903243.751489"/>
  <p:tag name="WBLAST" val="G:\SIM1\SFD\Deals\Volta\Reports - CoGestion\Monthly Reporting\Generation PPT\Volta - Monthly Report maquette.xlsm"/>
  <p:tag name="USER NAME" val="COSTAA"/>
  <p:tag name="TYPE" val="1"/>
  <p:tag name="SOURCENAME" val="Source: Intex, Bloomberg, BNPP AM as of August 2026 – unaudited figures - not accounting for unsettled trades Figures expressed in % of the NAV"/>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37.935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1:18.211Z&quot;,&#10;    &quot;PictureAppearance&quot;: 2,&#10;    &quot;Format&quot;: 0,&#10;    &quot;PreserveInitialVisibility&quot;: false,&#10;    &quot;PreserveWidth&quot;: true,&#10;    &quot;ResizeBeforeExport&quot;: false&#10;  },&#10;  &quot;Initial&quot;: null&#10;}"/>
</p:tagLst>
</file>

<file path=ppt/tags/tag53.xml><?xml version="1.0" encoding="utf-8"?>
<p:tagLst xmlns:a="http://schemas.openxmlformats.org/drawingml/2006/main" xmlns:r="http://schemas.openxmlformats.org/officeDocument/2006/relationships" xmlns:p="http://schemas.openxmlformats.org/presentationml/2006/main">
  <p:tag name="LAST UPDATE DATE" val="527447379.791"/>
  <p:tag name="IMPORTID" val="5792434727884.263983"/>
  <p:tag name="WBLAST" val="G:\SIM1\SFD\Deals\Volta\Reports - CoGestion\Monthly Reporting\Generation PPT\Volta - Monthly Report maquette.xlsm"/>
  <p:tag name="USER NAME" val="COSTAA"/>
  <p:tag name="TYPE" val="1"/>
  <p:tag name="SOURCENAME" val="Source: BNPP AM, as of August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39.791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1:20.045Z&quot;,&#10;    &quot;PictureAppearance&quot;: 2,&#10;    &quot;Format&quot;: 0,&#10;    &quot;PreserveInitialVisibility&quot;: false,&#10;    &quot;PreserveWidth&quot;: true,&#10;    &quot;ResizeBeforeExport&quot;: false&#10;  },&#10;  &quot;Initial&quot;: null&#10;}"/>
</p:tagLst>
</file>

<file path=ppt/tags/tag54.xml><?xml version="1.0" encoding="utf-8"?>
<p:tagLst xmlns:a="http://schemas.openxmlformats.org/drawingml/2006/main" xmlns:r="http://schemas.openxmlformats.org/officeDocument/2006/relationships" xmlns:p="http://schemas.openxmlformats.org/presentationml/2006/main">
  <p:tag name="LAST UPDATE DATE" val="527447381.694766"/>
  <p:tag name="IMPORTID" val="9357295453433.125646"/>
  <p:tag name="WBLAST" val="G:\SIM1\SFD\Deals\Volta\Reports - CoGestion\Monthly Reporting\Generation PPT\Volta - Monthly Report maquette.xlsm"/>
  <p:tag name="USER NAME" val="COSTAA"/>
  <p:tag name="TYPE" val="1"/>
  <p:tag name="SOURCENAME" val="Market Value (€m)"/>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09-18T16:09:41.695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Report&quot;,&#10;    &quot;DateTime&quot;: &quot;2026-05-29T12:36:13.19Z&quot;,&#10;    &quot;PictureAppearance&quot;: 2,&#10;    &quot;Format&quot;: 0,&#10;    &quot;PreserveInitialVisibility&quot;: false,&#10;    &quot;PreserveWidth&quot;: true,&#10;    &quot;ResizeBeforeExport&quot;: false&#10;  },&#10;  &quot;Initial&quot;: null&#10;}"/>
</p:tagLst>
</file>

<file path=ppt/tags/tag55.xml><?xml version="1.0" encoding="utf-8"?>
<p:tagLst xmlns:a="http://schemas.openxmlformats.org/drawingml/2006/main" xmlns:r="http://schemas.openxmlformats.org/officeDocument/2006/relationships" xmlns:p="http://schemas.openxmlformats.org/presentationml/2006/main">
  <p:tag name="LAST UPDATE DATE" val="527447384.265337"/>
  <p:tag name="IMPORTID" val="5792434727884.263983"/>
  <p:tag name="WBLAST" val="G:\SIM1\SFD\Deals\Volta\Reports - CoGestion\Monthly Reporting\Generation PPT\Volta - Monthly Report maquette.xlsm"/>
  <p:tag name="USER NAME" val="COSTAA"/>
  <p:tag name="TYPE" val="1"/>
  <p:tag name="SOURCENAME" val="Source: BNPP AM, as of August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44.265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1:24.022Z&quot;,&#10;    &quot;PictureAppearance&quot;: 2,&#10;    &quot;Format&quot;: 0,&#10;    &quot;PreserveInitialVisibility&quot;: false,&#10;    &quot;PreserveWidth&quot;: true,&#10;    &quot;ResizeBeforeExport&quot;: false&#10;  },&#10;  &quot;Initial&quot;: null&#10;}"/>
</p:tagLst>
</file>

<file path=ppt/tags/tag56.xml><?xml version="1.0" encoding="utf-8"?>
<p:tagLst xmlns:a="http://schemas.openxmlformats.org/drawingml/2006/main" xmlns:r="http://schemas.openxmlformats.org/officeDocument/2006/relationships" xmlns:p="http://schemas.openxmlformats.org/presentationml/2006/main">
  <p:tag name="LAST UPDATE DATE" val="527447386.077053"/>
  <p:tag name="IMPORTID" val="6213454689796.767222"/>
  <p:tag name="WBLAST" val="G:\SIM1\SFD\Deals\Volta\Reports - CoGestion\Monthly Reporting\Generation PPT\Volta - Monthly Report maquette.xlsm"/>
  <p:tag name="USER NAME" val="COSTAA"/>
  <p:tag name="TYPE" val="1"/>
  <p:tag name="SOURCENAME" val="Monthly Report - August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46.077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1:25.66Z&quot;,&#10;    &quot;PictureAppearance&quot;: 2,&#10;    &quot;Format&quot;: 0,&#10;    &quot;PreserveInitialVisibility&quot;: false,&#10;    &quot;PreserveWidth&quot;: true,&#10;    &quot;ResizeBeforeExport&quot;: false&#10;  },&#10;  &quot;Initial&quot;: null&#10;}"/>
</p:tagLst>
</file>

<file path=ppt/tags/tag57.xml><?xml version="1.0" encoding="utf-8"?>
<p:tagLst xmlns:a="http://schemas.openxmlformats.org/drawingml/2006/main" xmlns:r="http://schemas.openxmlformats.org/officeDocument/2006/relationships" xmlns:p="http://schemas.openxmlformats.org/presentationml/2006/main">
  <p:tag name="LAST UPDATE DATE" val="527447387.987645"/>
  <p:tag name="IMPORTID" val="216293902057.238474"/>
  <p:tag name="WBLAST" val="G:\SIM1\SFD\Deals\Volta\Reports - CoGestion\Monthly Reporting\Generation PPT\Volta - Monthly Report maquette.xlsm"/>
  <p:tag name="USER NAME" val="COSTAA"/>
  <p:tag name="TYPE" val="1"/>
  <p:tag name="SOURCENAME" val="MONTHLY REPORT  VOLTA FINANCE LIMITED  - August 2026 ⯀ 3"/>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47.988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1:26.831Z&quot;,&#10;    &quot;PictureAppearance&quot;: 2,&#10;    &quot;Format&quot;: 0,&#10;    &quot;PreserveInitialVisibility&quot;: false,&#10;    &quot;PreserveWidth&quot;: true,&#10;    &quot;ResizeBeforeExport&quot;: false&#10;  },&#10;  &quot;Initial&quot;: null&#10;}"/>
</p:tagLst>
</file>

<file path=ppt/tags/tag58.xml><?xml version="1.0" encoding="utf-8"?>
<p:tagLst xmlns:a="http://schemas.openxmlformats.org/drawingml/2006/main" xmlns:r="http://schemas.openxmlformats.org/officeDocument/2006/relationships" xmlns:p="http://schemas.openxmlformats.org/presentationml/2006/main">
  <p:tag name="LAST UPDATE DATE" val="527447389.766709"/>
  <p:tag name="IMPORTID" val="6213454689796.767222"/>
  <p:tag name="WBLAST" val="G:\SIM1\SFD\Deals\Volta\Reports - CoGestion\Monthly Reporting\Generation PPT\Volta - Monthly Report maquette.xlsm"/>
  <p:tag name="USER NAME" val="COSTAA"/>
  <p:tag name="TYPE" val="1"/>
  <p:tag name="SOURCENAME" val="Monthly Report - August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09-18T16:09:49.767Z&quot;,&#10;    &quot;PictureAppearance&quot;: 2,&#10;    &quot;Format&quot;: 0,&#10;    &quot;PreserveInitialVisibility&quot;: false,&#10;    &quot;PreserveWidth&quot;: true,&#10;    &quot;ResizeBeforeExport&quot;: false&#10;  },&#10;  &quot;Previous&quot;: {&#10;    &quot;General&quot;: {&#10;      &quot;ExcelInfo&quot;: {&#10;        &quot;Printer&quot;: &quot;Microsoft Print to PDF sur Ne01:&quot;,&#10;        &quot;ZoomLevel&quot;: &quot;96&quot;&#10;      },&#10;      &quot;PrimaryDisplay&quot;: {&#10;        &quot;IsDisplay1&quot;: false,&#10;        &quot;Resolution&quot;: {&#10;          &quot;Width&quot;: 2048,&#10;          &quot;Height&quot;: 1152&#10;        },&#10;        &quot;ResolutionToWorkingAreaRatio&quot;: 1.25&#10;      },&#10;      &quot;ResizeRatio&quot;: 1.0,&#10;      &quot;UndoAutoColor&quot;: false,&#10;      &quot;CustomAutoColor&quot;: false&#10;    },&#10;    &quot;UserName&quot;: &quot;ARTHURO&quot;,&#10;    &quot;WorkbookName&quot;: &quot;Volta - Monthly Report maquette.xlsm&quot;,&#10;    &quot;WorksheetName&quot;: &quot;Source&quot;,&#10;    &quot;DateTime&quot;: &quot;2026-05-27T14:41:27.768Z&quot;,&#10;    &quot;PictureAppearance&quot;: 2,&#10;    &quot;Format&quot;: 0,&#10;    &quot;PreserveInitialVisibility&quot;: false,&#10;    &quot;PreserveWidth&quot;: true,&#10;    &quot;ResizeBeforeExport&quot;: false&#10;  },&#10;  &quot;Initial&quot;: null&#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pSlide Table Of Content Master (do not ed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879</TotalTime>
  <Words>2106</Words>
  <Application>Microsoft Office PowerPoint</Application>
  <PresentationFormat>Custom</PresentationFormat>
  <Paragraphs>107</Paragraphs>
  <Slides>3</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vt:i4>
      </vt:variant>
    </vt:vector>
  </HeadingPairs>
  <TitlesOfParts>
    <vt:vector size="13" baseType="lpstr">
      <vt:lpstr>Aptos</vt:lpstr>
      <vt:lpstr>Arial</vt:lpstr>
      <vt:lpstr>Calibri</vt:lpstr>
      <vt:lpstr>Calibri Light</vt:lpstr>
      <vt:lpstr>Century Gothic</vt:lpstr>
      <vt:lpstr>Garamond</vt:lpstr>
      <vt:lpstr>Times New Roman</vt:lpstr>
      <vt:lpstr>Verdana</vt:lpstr>
      <vt:lpstr>Office Theme</vt:lpstr>
      <vt:lpstr>UpSlide Table Of Content Master (do not edit)</vt:lpstr>
      <vt:lpstr>Volta Finance Ltd</vt:lpstr>
      <vt:lpstr>Volta Finance Ltd</vt:lpstr>
      <vt:lpstr>Volta Finance Ltd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Volta Finance Ltd Monthly Report- July 2023</dc:title>
  <dc:creator>COSTA Alexis</dc:creator>
  <cp:lastModifiedBy>Sam TYAGI</cp:lastModifiedBy>
  <cp:revision>41</cp:revision>
  <dcterms:created xsi:type="dcterms:W3CDTF">2023-09-12T09:15:16Z</dcterms:created>
  <dcterms:modified xsi:type="dcterms:W3CDTF">2026-09-23T15:03:58Z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2023-09-12T00:00:00Z</vt:filetime>
  </property>
  <property fmtid="{D5CDD505-2E9C-101B-9397-08002B2CF9AE}" pid="3" name="Creator">
    <vt:lpwstr>Adobe InDesign 18.5 (Macintosh)</vt:lpwstr>
  </property>
  <property fmtid="{D5CDD505-2E9C-101B-9397-08002B2CF9AE}" pid="4" name="LastSaved">
    <vt:filetime>2023-09-12T00:00:00Z</vt:filetime>
  </property>
  <property fmtid="{D5CDD505-2E9C-101B-9397-08002B2CF9AE}" pid="5" name="Producer">
    <vt:lpwstr>Adobe PDF Library 17.0</vt:lpwstr>
  </property>
  <property fmtid="{D5CDD505-2E9C-101B-9397-08002B2CF9AE}" pid="6" name="MSIP_Label_f3b89073-f537-4fe2-a4ef-71907f8c184f_Enabled">
    <vt:lpwstr>true</vt:lpwstr>
  </property>
  <property fmtid="{D5CDD505-2E9C-101B-9397-08002B2CF9AE}" pid="7" name="MSIP_Label_f3b89073-f537-4fe2-a4ef-71907f8c184f_SetDate">
    <vt:lpwstr>2023-09-21T10:10:02Z</vt:lpwstr>
  </property>
  <property fmtid="{D5CDD505-2E9C-101B-9397-08002B2CF9AE}" pid="8" name="MSIP_Label_f3b89073-f537-4fe2-a4ef-71907f8c184f_Method">
    <vt:lpwstr>Standard</vt:lpwstr>
  </property>
  <property fmtid="{D5CDD505-2E9C-101B-9397-08002B2CF9AE}" pid="9" name="MSIP_Label_f3b89073-f537-4fe2-a4ef-71907f8c184f_Name">
    <vt:lpwstr>INTERNAL</vt:lpwstr>
  </property>
  <property fmtid="{D5CDD505-2E9C-101B-9397-08002B2CF9AE}" pid="10" name="MSIP_Label_f3b89073-f537-4fe2-a4ef-71907f8c184f_SiteId">
    <vt:lpwstr>85f3dce2-9de5-43ba-8d73-76ef63954d34</vt:lpwstr>
  </property>
  <property fmtid="{D5CDD505-2E9C-101B-9397-08002B2CF9AE}" pid="11" name="MSIP_Label_f3b89073-f537-4fe2-a4ef-71907f8c184f_ActionId">
    <vt:lpwstr>2443e8dc-06f6-447d-af4d-ce3bb9855841</vt:lpwstr>
  </property>
  <property fmtid="{D5CDD505-2E9C-101B-9397-08002B2CF9AE}" pid="12" name="MSIP_Label_f3b89073-f537-4fe2-a4ef-71907f8c184f_ContentBits">
    <vt:lpwstr>2</vt:lpwstr>
  </property>
  <property fmtid="{D5CDD505-2E9C-101B-9397-08002B2CF9AE}" pid="13" name="MSIP_Label_a6b9b49c-3903-4fd4-a343-18d82815dc85_Enabled">
    <vt:lpwstr>true</vt:lpwstr>
  </property>
  <property fmtid="{D5CDD505-2E9C-101B-9397-08002B2CF9AE}" pid="14" name="MSIP_Label_a6b9b49c-3903-4fd4-a343-18d82815dc85_SetDate">
    <vt:lpwstr>2026-09-23T15:03:44Z</vt:lpwstr>
  </property>
  <property fmtid="{D5CDD505-2E9C-101B-9397-08002B2CF9AE}" pid="15" name="MSIP_Label_a6b9b49c-3903-4fd4-a343-18d82815dc85_Method">
    <vt:lpwstr>Privileged</vt:lpwstr>
  </property>
  <property fmtid="{D5CDD505-2E9C-101B-9397-08002B2CF9AE}" pid="16" name="MSIP_Label_a6b9b49c-3903-4fd4-a343-18d82815dc85_Name">
    <vt:lpwstr>Intra and extragroup use</vt:lpwstr>
  </property>
  <property fmtid="{D5CDD505-2E9C-101B-9397-08002B2CF9AE}" pid="17" name="MSIP_Label_a6b9b49c-3903-4fd4-a343-18d82815dc85_SiteId">
    <vt:lpwstr>614f9c25-bffa-42c7-86d8-964101f55fa2</vt:lpwstr>
  </property>
  <property fmtid="{D5CDD505-2E9C-101B-9397-08002B2CF9AE}" pid="18" name="MSIP_Label_a6b9b49c-3903-4fd4-a343-18d82815dc85_ActionId">
    <vt:lpwstr>00b206fa-4ce8-4b02-88ab-85cc88a0656f</vt:lpwstr>
  </property>
  <property fmtid="{D5CDD505-2E9C-101B-9397-08002B2CF9AE}" pid="19" name="MSIP_Label_a6b9b49c-3903-4fd4-a343-18d82815dc85_ContentBits">
    <vt:lpwstr>2</vt:lpwstr>
  </property>
  <property fmtid="{D5CDD505-2E9C-101B-9397-08002B2CF9AE}" pid="20" name="MSIP_Label_a6b9b49c-3903-4fd4-a343-18d82815dc85_Tag">
    <vt:lpwstr>10, 0, 1, 1</vt:lpwstr>
  </property>
  <property fmtid="{D5CDD505-2E9C-101B-9397-08002B2CF9AE}" pid="21" name="ClassificationContentMarkingFooterLocations">
    <vt:lpwstr>Office Theme:7\UpSlide Table Of Content Master (do not edit):3</vt:lpwstr>
  </property>
  <property fmtid="{D5CDD505-2E9C-101B-9397-08002B2CF9AE}" pid="22" name="ClassificationContentMarkingFooterText">
    <vt:lpwstr>Classification : Confidential</vt:lpwstr>
  </property>
</Properties>
</file>