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sldIdLst>
    <p:sldId id="256" r:id="rId3"/>
    <p:sldId id="257" r:id="rId4"/>
    <p:sldId id="258" r:id="rId5"/>
  </p:sldIdLst>
  <p:sldSz cx="7556500" cy="10693400"/>
  <p:notesSz cx="7556500" cy="10693400"/>
  <p:custDataLst>
    <p:tags r:id="rId6"/>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76B9"/>
    <a:srgbClr val="B5D0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60" d="100"/>
          <a:sy n="160" d="100"/>
        </p:scale>
        <p:origin x="1002"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4.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3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rgbClr val="231F20"/>
                </a:solidFill>
                <a:latin typeface="Calibri"/>
                <a:cs typeface="Calibri"/>
              </a:defRPr>
            </a:lvl1pPr>
          </a:lstStyle>
          <a:p>
            <a:pPr marL="12700">
              <a:lnSpc>
                <a:spcPts val="1050"/>
              </a:lnSpc>
            </a:pPr>
            <a:endParaRPr spc="-5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50" name="Rectangle 49"/>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1" name="ZoneTexte 50"/>
          <p:cNvSpPr txBox="1"/>
          <p:nvPr userDrawn="1">
            <p:custDataLst>
              <p:tags r:id="rId1"/>
            </p:custDataLst>
          </p:nvPr>
        </p:nvSpPr>
        <p:spPr>
          <a:xfrm>
            <a:off x="6934905" y="4063459"/>
            <a:ext cx="228115" cy="256673"/>
          </a:xfrm>
          <a:prstGeom prst="rect">
            <a:avLst/>
          </a:prstGeom>
          <a:noFill/>
        </p:spPr>
        <p:txBody>
          <a:bodyPr vert="horz" wrap="square" lIns="0" rIns="0" rtlCol="0" anchor="ctr" anchorCtr="0">
            <a:spAutoFit/>
          </a:bodyPr>
          <a:lstStyle/>
          <a:p>
            <a:pPr algn="ctr" rtl="0" fontAlgn="base">
              <a:spcBef>
                <a:spcPct val="0"/>
              </a:spcBef>
              <a:spcAft>
                <a:spcPct val="0"/>
              </a:spcAft>
            </a:pPr>
            <a:r>
              <a:rPr lang="fr-FR" sz="1068" kern="1200" dirty="0">
                <a:solidFill>
                  <a:srgbClr val="404040"/>
                </a:solidFill>
                <a:latin typeface="Century Gothic" pitchFamily="34" charset="0"/>
                <a:ea typeface="+mn-ea"/>
                <a:cs typeface="Arial" charset="0"/>
              </a:rPr>
              <a:t>1</a:t>
            </a:r>
          </a:p>
        </p:txBody>
      </p:sp>
      <p:sp>
        <p:nvSpPr>
          <p:cNvPr id="52" name="Text Placeholder 4"/>
          <p:cNvSpPr txBox="1">
            <a:spLocks/>
          </p:cNvSpPr>
          <p:nvPr userDrawn="1">
            <p:custDataLst>
              <p:tags r:id="rId2"/>
            </p:custDataLst>
          </p:nvPr>
        </p:nvSpPr>
        <p:spPr bwMode="auto">
          <a:xfrm>
            <a:off x="779515" y="3272706"/>
            <a:ext cx="208250" cy="392933"/>
          </a:xfrm>
          <a:prstGeom prst="roundRect">
            <a:avLst>
              <a:gd name="adj" fmla="val 6411"/>
            </a:avLst>
          </a:prstGeom>
          <a:gradFill flip="none" rotWithShape="1">
            <a:gsLst>
              <a:gs pos="0">
                <a:srgbClr val="00CEE2"/>
              </a:gs>
              <a:gs pos="100000">
                <a:srgbClr val="0085B7"/>
              </a:gs>
            </a:gsLst>
            <a:lin ang="8100000" scaled="1"/>
            <a:tileRect/>
          </a:gradFill>
          <a:effectLst/>
        </p:spPr>
        <p:txBody>
          <a:bodyPr vert="horz" wrap="none" lIns="164769" tIns="34876" rIns="164769" bIns="34876" numCol="1" anchor="ctr" anchorCtr="0" compatLnSpc="1">
            <a:prstTxWarp prst="textNoShape">
              <a:avLst/>
            </a:prstTxWarp>
            <a:noAutofit/>
          </a:bodyP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pPr>
            <a:r>
              <a:rPr lang="fr-FR" sz="763" i="1" dirty="0">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3" name="ZoneTexte 31"/>
          <p:cNvSpPr txBox="1"/>
          <p:nvPr userDrawn="1">
            <p:custDataLst>
              <p:tags r:id="rId3"/>
            </p:custDataLst>
          </p:nvPr>
        </p:nvSpPr>
        <p:spPr>
          <a:xfrm>
            <a:off x="1279861" y="3397789"/>
            <a:ext cx="5609478" cy="192071"/>
          </a:xfrm>
          <a:prstGeom prst="rect">
            <a:avLst/>
          </a:prstGeom>
          <a:noFill/>
        </p:spPr>
        <p:txBody>
          <a:bodyPr vert="horz" wrap="square" lIns="0" tIns="13731" rIns="0" bIns="13731" rtlCol="0" anchor="ctr" anchorCtr="0">
            <a:spAutoFit/>
          </a:bodyPr>
          <a:lstStyle/>
          <a:p>
            <a:r>
              <a:rPr lang="fr-FR" sz="1068" dirty="0">
                <a:solidFill>
                  <a:srgbClr val="404040"/>
                </a:solidFill>
                <a:latin typeface="Century Gothic" pitchFamily="34" charset="0"/>
              </a:rPr>
              <a:t>Références &amp; témoignages</a:t>
            </a:r>
          </a:p>
        </p:txBody>
      </p:sp>
      <p:sp>
        <p:nvSpPr>
          <p:cNvPr id="54" name="TextBox 28">
            <a:hlinkClick r:id="" action="ppaction://noaction"/>
          </p:cNvPr>
          <p:cNvSpPr txBox="1"/>
          <p:nvPr userDrawn="1">
            <p:custDataLst>
              <p:tags r:id="rId4"/>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5" name="TextBox 29">
            <a:hlinkClick r:id="" action="ppaction://noaction"/>
          </p:cNvPr>
          <p:cNvSpPr txBox="1"/>
          <p:nvPr userDrawn="1">
            <p:custDataLst>
              <p:tags r:id="rId5"/>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6" name="Flèche droite rayée 55"/>
          <p:cNvSpPr/>
          <p:nvPr userDrawn="1">
            <p:custDataLst>
              <p:tags r:id="rId6"/>
            </p:custDataLst>
          </p:nvPr>
        </p:nvSpPr>
        <p:spPr>
          <a:xfrm>
            <a:off x="273440" y="1899669"/>
            <a:ext cx="136027" cy="248908"/>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007BC4"/>
              </a:solidFill>
              <a:latin typeface="Arial" panose="020B0604020202020204" pitchFamily="34" charset="0"/>
              <a:cs typeface="Arial" panose="020B0604020202020204" pitchFamily="34" charset="0"/>
            </a:endParaRPr>
          </a:p>
        </p:txBody>
      </p:sp>
      <p:sp>
        <p:nvSpPr>
          <p:cNvPr id="57" name="ZoneTexte 56">
            <a:hlinkClick r:id="" action="ppaction://noaction"/>
          </p:cNvPr>
          <p:cNvSpPr txBox="1"/>
          <p:nvPr userDrawn="1">
            <p:custDataLst>
              <p:tags r:id="rId7"/>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58" name="Rectangle 57"/>
          <p:cNvSpPr/>
          <p:nvPr userDrawn="1">
            <p:custDataLst>
              <p:tags r:id="rId8"/>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9" name="ZoneTexte 58">
            <a:hlinkClick r:id="" action="ppaction://noaction"/>
          </p:cNvPr>
          <p:cNvSpPr txBox="1"/>
          <p:nvPr userDrawn="1">
            <p:custDataLst>
              <p:tags r:id="rId9"/>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36063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59" name="Rectangle 58"/>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60" name="ZoneTexte 79">
            <a:hlinkClick r:id="" action="ppaction://noaction"/>
          </p:cNvPr>
          <p:cNvSpPr txBox="1"/>
          <p:nvPr userDrawn="1">
            <p:custDataLst>
              <p:tags r:id="rId1"/>
            </p:custDataLst>
          </p:nvPr>
        </p:nvSpPr>
        <p:spPr>
          <a:xfrm>
            <a:off x="6949721" y="3384812"/>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5</a:t>
            </a:r>
          </a:p>
        </p:txBody>
      </p:sp>
      <p:sp>
        <p:nvSpPr>
          <p:cNvPr id="61" name="TextBox 20">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62" name="ZoneTexte 61">
            <a:hlinkClick r:id="" action="ppaction://noaction"/>
          </p:cNvPr>
          <p:cNvSpPr txBox="1"/>
          <p:nvPr userDrawn="1">
            <p:custDataLst>
              <p:tags r:id="rId3"/>
            </p:custDataLst>
          </p:nvPr>
        </p:nvSpPr>
        <p:spPr>
          <a:xfrm>
            <a:off x="547059" y="1899669"/>
            <a:ext cx="5860408" cy="248908"/>
          </a:xfrm>
          <a:prstGeom prst="rect">
            <a:avLst/>
          </a:prstGeom>
          <a:noFill/>
        </p:spPr>
        <p:txBody>
          <a:bodyPr vert="horz" wrap="square" lIns="0" tIns="27462" rIns="0" bIns="251108" rtlCol="0" anchor="t" anchorCtr="0">
            <a:noAutofit/>
          </a:bodyPr>
          <a:lstStyle/>
          <a:p>
            <a:pPr>
              <a:buClr>
                <a:srgbClr val="007BC4"/>
              </a:buCl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3" name="Flèche droite rayée 62"/>
          <p:cNvSpPr/>
          <p:nvPr userDrawn="1">
            <p:custDataLst>
              <p:tags r:id="rId4"/>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97" tIns="34898" rIns="69797" bIns="34898" numCol="1" spcCol="0" rtlCol="0" fromWordArt="0" anchor="ctr" anchorCtr="0" forceAA="0" compatLnSpc="1">
            <a:prstTxWarp prst="textNoShape">
              <a:avLst/>
            </a:prstTxWarp>
            <a:noAutofit/>
          </a:body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64" name="ZoneTexte 63">
            <a:hlinkClick r:id="" action="ppaction://noaction"/>
          </p:cNvPr>
          <p:cNvSpPr txBox="1"/>
          <p:nvPr userDrawn="1">
            <p:custDataLst>
              <p:tags r:id="rId5"/>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65" name="Rectangle 64"/>
          <p:cNvSpPr/>
          <p:nvPr userDrawn="1">
            <p:custDataLst>
              <p:tags r:id="rId6"/>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12" name="ZoneTexte 29">
            <a:hlinkClick r:id="" action="ppaction://noaction"/>
          </p:cNvPr>
          <p:cNvSpPr txBox="1"/>
          <p:nvPr userDrawn="1">
            <p:custDataLst>
              <p:tags r:id="rId7"/>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3" name="Flèche droite rayée 12">
            <a:hlinkClick r:id="" action="ppaction://noaction"/>
          </p:cNvPr>
          <p:cNvSpPr/>
          <p:nvPr userDrawn="1">
            <p:custDataLst>
              <p:tags r:id="rId8"/>
            </p:custDataLst>
          </p:nvPr>
        </p:nvSpPr>
        <p:spPr>
          <a:xfrm>
            <a:off x="509513" y="2417049"/>
            <a:ext cx="132558" cy="187456"/>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87235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53" name="Rectangle 52"/>
          <p:cNvSpPr/>
          <p:nvPr userDrawn="1"/>
        </p:nvSpPr>
        <p:spPr>
          <a:xfrm>
            <a:off x="0" y="0"/>
            <a:ext cx="7556500" cy="10693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73"/>
          </a:p>
        </p:txBody>
      </p:sp>
      <p:sp>
        <p:nvSpPr>
          <p:cNvPr id="54" name="TextBox 20">
            <a:hlinkClick r:id="" action="ppaction://noaction"/>
          </p:cNvPr>
          <p:cNvSpPr txBox="1"/>
          <p:nvPr userDrawn="1">
            <p:custDataLst>
              <p:tags r:id="rId1"/>
            </p:custDataLst>
          </p:nvPr>
        </p:nvSpPr>
        <p:spPr>
          <a:xfrm>
            <a:off x="6906111" y="3120120"/>
            <a:ext cx="226695" cy="427736"/>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rtlCol="0" anchor="t" anchorCtr="1">
            <a:noAutofit/>
          </a:bodyPr>
          <a:lstStyle/>
          <a:p>
            <a:pPr algn="ctr"/>
            <a:r>
              <a:rPr lang="fr-FR" sz="1068" i="1" dirty="0">
                <a:solidFill>
                  <a:srgbClr val="404040"/>
                </a:solidFill>
                <a:latin typeface="Century Gothic" pitchFamily="34" charset="0"/>
              </a:rPr>
              <a:t>4</a:t>
            </a:r>
          </a:p>
        </p:txBody>
      </p:sp>
      <p:sp>
        <p:nvSpPr>
          <p:cNvPr id="55" name="TextBox 21">
            <a:hlinkClick r:id="" action="ppaction://noaction"/>
          </p:cNvPr>
          <p:cNvSpPr txBox="1"/>
          <p:nvPr userDrawn="1">
            <p:custDataLst>
              <p:tags r:id="rId2"/>
            </p:custDataLst>
          </p:nvPr>
        </p:nvSpPr>
        <p:spPr>
          <a:xfrm>
            <a:off x="825196" y="3211923"/>
            <a:ext cx="5938613" cy="164340"/>
          </a:xfrm>
          <a:prstGeom prst="rect">
            <a:avLst/>
          </a:prstGeom>
          <a:noFill/>
        </p:spPr>
        <p:txBody>
          <a:bodyPr vert="horz" wrap="square" lIns="0" tIns="0" rIns="0" bIns="0" rtlCol="0">
            <a:spAutoFit/>
          </a:bodyPr>
          <a:lstStyle/>
          <a:p>
            <a:r>
              <a:rPr lang="fr-FR" sz="1068" i="1" dirty="0">
                <a:latin typeface="Garamond" pitchFamily="18" charset="0"/>
              </a:rPr>
              <a:t>Le contexte</a:t>
            </a:r>
          </a:p>
        </p:txBody>
      </p:sp>
      <p:sp>
        <p:nvSpPr>
          <p:cNvPr id="56" name="Rectangle 55"/>
          <p:cNvSpPr/>
          <p:nvPr userDrawn="1">
            <p:custDataLst>
              <p:tags r:id="rId3"/>
            </p:custDataLst>
          </p:nvPr>
        </p:nvSpPr>
        <p:spPr>
          <a:xfrm>
            <a:off x="273440" y="1899668"/>
            <a:ext cx="6757874" cy="712235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sz="1526" b="1" dirty="0">
              <a:solidFill>
                <a:schemeClr val="bg1"/>
              </a:solidFill>
              <a:latin typeface="Arial" panose="020B0604020202020204" pitchFamily="34" charset="0"/>
              <a:cs typeface="Arial" panose="020B0604020202020204" pitchFamily="34" charset="0"/>
            </a:endParaRPr>
          </a:p>
        </p:txBody>
      </p:sp>
      <p:sp>
        <p:nvSpPr>
          <p:cNvPr id="57" name="ZoneTexte 40">
            <a:hlinkClick r:id="" action="ppaction://noaction"/>
          </p:cNvPr>
          <p:cNvSpPr txBox="1"/>
          <p:nvPr userDrawn="1">
            <p:custDataLst>
              <p:tags r:id="rId4"/>
            </p:custDataLst>
          </p:nvPr>
        </p:nvSpPr>
        <p:spPr>
          <a:xfrm>
            <a:off x="6188244" y="1899664"/>
            <a:ext cx="919848" cy="248911"/>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69752"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58" name="Flèche droite rayée 57"/>
          <p:cNvSpPr/>
          <p:nvPr userDrawn="1">
            <p:custDataLst>
              <p:tags r:id="rId5"/>
            </p:custDataLst>
          </p:nvPr>
        </p:nvSpPr>
        <p:spPr>
          <a:xfrm>
            <a:off x="273440" y="1899669"/>
            <a:ext cx="136027" cy="248908"/>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81"/>
              </a:spcBef>
              <a:spcAft>
                <a:spcPts val="381"/>
              </a:spcAft>
              <a:buClr>
                <a:srgbClr val="007BC4"/>
              </a:buClr>
            </a:pPr>
            <a:endParaRPr lang="en-GB" sz="100" dirty="0" err="1">
              <a:solidFill>
                <a:srgbClr val="26387F"/>
              </a:solidFill>
              <a:latin typeface="Arial" panose="020B0604020202020204" pitchFamily="34" charset="0"/>
              <a:cs typeface="Arial" panose="020B0604020202020204" pitchFamily="34" charset="0"/>
            </a:endParaRPr>
          </a:p>
        </p:txBody>
      </p:sp>
      <p:sp>
        <p:nvSpPr>
          <p:cNvPr id="59" name="ZoneTexte 36">
            <a:hlinkClick r:id="" action="ppaction://noaction"/>
          </p:cNvPr>
          <p:cNvSpPr txBox="1"/>
          <p:nvPr userDrawn="1">
            <p:custDataLst>
              <p:tags r:id="rId6"/>
            </p:custDataLst>
          </p:nvPr>
        </p:nvSpPr>
        <p:spPr>
          <a:xfrm>
            <a:off x="547059" y="1899669"/>
            <a:ext cx="5860408" cy="248908"/>
          </a:xfrm>
          <a:prstGeom prst="rect">
            <a:avLst/>
          </a:prstGeom>
          <a:noFill/>
        </p:spPr>
        <p:txBody>
          <a:bodyPr vert="horz" wrap="square" lIns="0" tIns="27462" rIns="0" bIns="251108"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en-GB" sz="1373"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12" name="Flèche droite rayée 11">
            <a:hlinkClick r:id="" action="ppaction://noaction"/>
          </p:cNvPr>
          <p:cNvSpPr/>
          <p:nvPr userDrawn="1">
            <p:custDataLst>
              <p:tags r:id="rId7"/>
            </p:custDataLst>
          </p:nvPr>
        </p:nvSpPr>
        <p:spPr>
          <a:xfrm>
            <a:off x="509513" y="2417049"/>
            <a:ext cx="132558" cy="187456"/>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69797" tIns="34898" rIns="69797" bIns="3489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81"/>
              </a:spcBef>
              <a:spcAft>
                <a:spcPts val="381"/>
              </a:spcAft>
              <a:buClr>
                <a:srgbClr val="007BC4"/>
              </a:buCl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3" name="ZoneTexte 29">
            <a:hlinkClick r:id="" action="ppaction://noaction"/>
          </p:cNvPr>
          <p:cNvSpPr txBox="1"/>
          <p:nvPr userDrawn="1">
            <p:custDataLst>
              <p:tags r:id="rId8"/>
            </p:custDataLst>
          </p:nvPr>
        </p:nvSpPr>
        <p:spPr>
          <a:xfrm>
            <a:off x="804734" y="2417047"/>
            <a:ext cx="5689535" cy="187457"/>
          </a:xfrm>
          <a:prstGeom prst="rect">
            <a:avLst/>
          </a:prstGeom>
          <a:noFill/>
        </p:spPr>
        <p:txBody>
          <a:bodyPr vert="horz" wrap="square" lIns="0" tIns="27462"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pPr>
            <a:r>
              <a:rPr lang="fr-FR" sz="1068"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4" name="ZoneTexte 61">
            <a:hlinkClick r:id="" action="ppaction://noaction"/>
          </p:cNvPr>
          <p:cNvSpPr txBox="1"/>
          <p:nvPr userDrawn="1">
            <p:custDataLst>
              <p:tags r:id="rId9"/>
            </p:custDataLst>
          </p:nvPr>
        </p:nvSpPr>
        <p:spPr>
          <a:xfrm>
            <a:off x="6492728" y="2420907"/>
            <a:ext cx="542161" cy="183598"/>
          </a:xfrm>
          <a:prstGeom prst="rect">
            <a:avLst/>
          </a:prstGeom>
          <a:noFill/>
          <a:extLst>
            <a:ext uri="{909E8E84-426E-40DD-AFC4-6F175D3DCCD1}">
              <a14:hiddenFill xmlns:a14="http://schemas.microsoft.com/office/drawing/2010/main">
                <a:solidFill>
                  <a:srgbClr val="4F81BD"/>
                </a:solidFill>
              </a14:hiddenFill>
            </a:ext>
          </a:extLst>
        </p:spPr>
        <p:txBody>
          <a:bodyPr vert="horz" wrap="none" lIns="0" rIns="0" bIns="202282" rtlCol="0" anchor="t"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068"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921041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98262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184902" y="814225"/>
            <a:ext cx="2092960" cy="584200"/>
          </a:xfrm>
          <a:prstGeom prst="rect">
            <a:avLst/>
          </a:prstGeom>
        </p:spPr>
        <p:txBody>
          <a:bodyPr wrap="square" lIns="0" tIns="0" rIns="0" bIns="0">
            <a:spAutoFit/>
          </a:bodyPr>
          <a:lstStyle>
            <a:lvl1pPr>
              <a:defRPr sz="2300" b="1" i="0">
                <a:solidFill>
                  <a:schemeClr val="bg1"/>
                </a:solidFill>
                <a:latin typeface="Calibri"/>
                <a:cs typeface="Calibri"/>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361219" y="10404053"/>
            <a:ext cx="3032125" cy="152400"/>
          </a:xfrm>
          <a:prstGeom prst="rect">
            <a:avLst/>
          </a:prstGeom>
        </p:spPr>
        <p:txBody>
          <a:bodyPr wrap="square" lIns="0" tIns="0" rIns="0" bIns="0">
            <a:spAutoFit/>
          </a:bodyPr>
          <a:lstStyle>
            <a:lvl1pPr>
              <a:defRPr sz="1000" b="1" i="0">
                <a:solidFill>
                  <a:srgbClr val="231F20"/>
                </a:solidFill>
                <a:latin typeface="Calibri"/>
                <a:cs typeface="Calibri"/>
              </a:defRPr>
            </a:lvl1pPr>
          </a:lstStyle>
          <a:p>
            <a:pPr marL="12700">
              <a:lnSpc>
                <a:spcPts val="1050"/>
              </a:lnSpc>
            </a:pPr>
            <a:endParaRPr spc="-50" dirty="0"/>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7" name="MSIPCMContentMarking" descr="{&quot;HashCode&quot;:-2030750456,&quot;Placement&quot;:&quot;Footer&quot;,&quot;Top&quot;:821.343,&quot;Left&quot;:242.6093,&quot;SlideWidth&quot;:595,&quot;SlideHeight&quot;:842}">
            <a:extLst>
              <a:ext uri="{FF2B5EF4-FFF2-40B4-BE49-F238E27FC236}">
                <a16:creationId xmlns:a16="http://schemas.microsoft.com/office/drawing/2014/main" id="{E80BCD93-DF63-E959-D079-F10497B0188A}"/>
              </a:ext>
            </a:extLst>
          </p:cNvPr>
          <p:cNvSpPr txBox="1"/>
          <p:nvPr userDrawn="1"/>
        </p:nvSpPr>
        <p:spPr>
          <a:xfrm>
            <a:off x="3081138" y="10431056"/>
            <a:ext cx="1394223" cy="262344"/>
          </a:xfrm>
          <a:prstGeom prst="rect">
            <a:avLst/>
          </a:prstGeom>
          <a:noFill/>
        </p:spPr>
        <p:txBody>
          <a:bodyPr vert="horz" wrap="square" lIns="0" tIns="0" rIns="0" bIns="0" rtlCol="0" anchor="ctr" anchorCtr="1">
            <a:spAutoFit/>
          </a:bodyPr>
          <a:lstStyle/>
          <a:p>
            <a:pPr algn="ctr">
              <a:spcBef>
                <a:spcPts val="0"/>
              </a:spcBef>
              <a:spcAft>
                <a:spcPts val="0"/>
              </a:spcAft>
            </a:pPr>
            <a:r>
              <a:rPr lang="en-US" sz="1000">
                <a:solidFill>
                  <a:srgbClr val="000000"/>
                </a:solidFill>
                <a:latin typeface="Calibri" panose="020F0502020204030204" pitchFamily="34" charset="0"/>
              </a:rPr>
              <a:t>AXA IM - RESTRICTED</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Espace réservé du titre 1"/>
          <p:cNvSpPr txBox="1">
            <a:spLocks/>
          </p:cNvSpPr>
          <p:nvPr/>
        </p:nvSpPr>
        <p:spPr>
          <a:xfrm>
            <a:off x="424413" y="3922757"/>
            <a:ext cx="6429157" cy="3786441"/>
          </a:xfrm>
          <a:prstGeom prst="rect">
            <a:avLst/>
          </a:prstGeom>
        </p:spPr>
        <p:txBody>
          <a:bodyPr anchor="b"/>
          <a:lstStyle>
            <a:lvl1pPr>
              <a:defRPr sz="2800" smtClean="0"/>
            </a:lvl1pPr>
          </a:lstStyle>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0" i="0" u="none" strike="noStrike" kern="1200" cap="none" spc="0" normalizeH="0" baseline="0" noProof="0" dirty="0">
                <a:ln>
                  <a:noFill/>
                </a:ln>
                <a:solidFill>
                  <a:srgbClr val="376092"/>
                </a:solidFill>
                <a:effectLst/>
                <a:uLnTx/>
                <a:uFillTx/>
                <a:latin typeface="Garamond" pitchFamily="18" charset="0"/>
                <a:ea typeface="+mj-ea"/>
                <a:cs typeface="+mj-cs"/>
              </a:rPr>
              <a:t>UpSlide Table Of Content Master </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edit</a:t>
            </a:r>
          </a:p>
          <a:p>
            <a:pPr marL="0" marR="0" lvl="0" indent="0" algn="l" defTabSz="697504" rtl="0" eaLnBrk="1" fontAlgn="base" latinLnBrk="0" hangingPunct="1">
              <a:lnSpc>
                <a:spcPct val="100000"/>
              </a:lnSpc>
              <a:spcBef>
                <a:spcPct val="0"/>
              </a:spcBef>
              <a:spcAft>
                <a:spcPct val="0"/>
              </a:spcAft>
              <a:buClrTx/>
              <a:buSzTx/>
              <a:buFontTx/>
              <a:buNone/>
              <a:tabLst/>
              <a:defRPr/>
            </a:pPr>
            <a:r>
              <a:rPr kumimoji="0" lang="en-US" sz="2670" b="1" i="0" u="none" strike="noStrike" kern="1200" cap="none" spc="0" normalizeH="0" baseline="0" noProof="0" dirty="0">
                <a:ln>
                  <a:noFill/>
                </a:ln>
                <a:solidFill>
                  <a:srgbClr val="376092"/>
                </a:solidFill>
                <a:effectLst/>
                <a:uLnTx/>
                <a:uFillTx/>
                <a:latin typeface="Garamond" pitchFamily="18" charset="0"/>
                <a:ea typeface="+mj-ea"/>
                <a:cs typeface="+mj-cs"/>
              </a:rPr>
              <a:t>Do not delete</a:t>
            </a:r>
            <a:endParaRPr kumimoji="0" lang="fr-FR" sz="2670" b="1" i="0" u="none" strike="noStrike" kern="1200" cap="none" spc="0" normalizeH="0" baseline="0" noProof="0" dirty="0">
              <a:ln>
                <a:noFill/>
              </a:ln>
              <a:solidFill>
                <a:srgbClr val="376092"/>
              </a:solidFill>
              <a:effectLst/>
              <a:uLnTx/>
              <a:uFillTx/>
              <a:latin typeface="Garamond" pitchFamily="18" charset="0"/>
              <a:ea typeface="+mj-ea"/>
              <a:cs typeface="+mj-cs"/>
            </a:endParaRPr>
          </a:p>
        </p:txBody>
      </p:sp>
      <p:pic>
        <p:nvPicPr>
          <p:cNvPr id="11" name="Picture 16"/>
          <p:cNvPicPr>
            <a:picLocks noChangeAspect="1" noChangeArrowheads="1"/>
          </p:cNvPicPr>
          <p:nvPr/>
        </p:nvPicPr>
        <p:blipFill>
          <a:blip r:embed="rId6" cstate="print"/>
          <a:stretch>
            <a:fillRect/>
          </a:stretch>
        </p:blipFill>
        <p:spPr bwMode="auto">
          <a:xfrm>
            <a:off x="1449186" y="1946263"/>
            <a:ext cx="4516307" cy="1949782"/>
          </a:xfrm>
          <a:prstGeom prst="rect">
            <a:avLst/>
          </a:prstGeom>
          <a:noFill/>
          <a:ln w="9525">
            <a:noFill/>
            <a:miter lim="800000"/>
            <a:headEnd/>
            <a:tailEnd/>
          </a:ln>
          <a:effectLst/>
        </p:spPr>
      </p:pic>
      <p:pic>
        <p:nvPicPr>
          <p:cNvPr id="12" name="Picture 18"/>
          <p:cNvPicPr>
            <a:picLocks noChangeAspect="1" noChangeArrowheads="1"/>
          </p:cNvPicPr>
          <p:nvPr/>
        </p:nvPicPr>
        <p:blipFill>
          <a:blip r:embed="rId7" cstate="print"/>
          <a:srcRect/>
          <a:stretch>
            <a:fillRect/>
          </a:stretch>
        </p:blipFill>
        <p:spPr bwMode="auto">
          <a:xfrm>
            <a:off x="-7872" y="2"/>
            <a:ext cx="7566995" cy="1806987"/>
          </a:xfrm>
          <a:prstGeom prst="rect">
            <a:avLst/>
          </a:prstGeom>
          <a:noFill/>
          <a:ln w="9525">
            <a:noFill/>
            <a:miter lim="800000"/>
            <a:headEnd/>
            <a:tailEnd/>
          </a:ln>
          <a:effectLst/>
        </p:spPr>
      </p:pic>
      <p:pic>
        <p:nvPicPr>
          <p:cNvPr id="13" name="Picture 19"/>
          <p:cNvPicPr>
            <a:picLocks noChangeAspect="1" noChangeArrowheads="1"/>
          </p:cNvPicPr>
          <p:nvPr/>
        </p:nvPicPr>
        <p:blipFill>
          <a:blip r:embed="rId8" cstate="print"/>
          <a:srcRect/>
          <a:stretch>
            <a:fillRect/>
          </a:stretch>
        </p:blipFill>
        <p:spPr bwMode="auto">
          <a:xfrm>
            <a:off x="-7872" y="8911169"/>
            <a:ext cx="7566995" cy="1797085"/>
          </a:xfrm>
          <a:prstGeom prst="rect">
            <a:avLst/>
          </a:prstGeom>
          <a:noFill/>
          <a:ln w="9525">
            <a:noFill/>
            <a:miter lim="800000"/>
            <a:headEnd/>
            <a:tailEnd/>
          </a:ln>
          <a:effectLst/>
        </p:spPr>
      </p:pic>
    </p:spTree>
    <p:extLst>
      <p:ext uri="{BB962C8B-B14F-4D97-AF65-F5344CB8AC3E}">
        <p14:creationId xmlns:p14="http://schemas.microsoft.com/office/powerpoint/2010/main" val="151133671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hdr="0"/>
  <p:txStyles>
    <p:titleStyle>
      <a:lvl1pPr algn="l" rtl="0" fontAlgn="base">
        <a:spcBef>
          <a:spcPct val="0"/>
        </a:spcBef>
        <a:spcAft>
          <a:spcPct val="0"/>
        </a:spcAft>
        <a:defRPr sz="1831" b="1" kern="1200">
          <a:solidFill>
            <a:srgbClr val="376092"/>
          </a:solidFill>
          <a:latin typeface="Garamond" pitchFamily="18" charset="0"/>
          <a:ea typeface="+mj-ea"/>
          <a:cs typeface="+mj-cs"/>
        </a:defRPr>
      </a:lvl1pPr>
      <a:lvl2pPr algn="l" rtl="0" fontAlgn="base">
        <a:spcBef>
          <a:spcPct val="0"/>
        </a:spcBef>
        <a:spcAft>
          <a:spcPct val="0"/>
        </a:spcAft>
        <a:defRPr sz="1831" b="1">
          <a:solidFill>
            <a:srgbClr val="376092"/>
          </a:solidFill>
          <a:latin typeface="Garamond" pitchFamily="18" charset="0"/>
        </a:defRPr>
      </a:lvl2pPr>
      <a:lvl3pPr algn="l" rtl="0" fontAlgn="base">
        <a:spcBef>
          <a:spcPct val="0"/>
        </a:spcBef>
        <a:spcAft>
          <a:spcPct val="0"/>
        </a:spcAft>
        <a:defRPr sz="1831" b="1">
          <a:solidFill>
            <a:srgbClr val="376092"/>
          </a:solidFill>
          <a:latin typeface="Garamond" pitchFamily="18" charset="0"/>
        </a:defRPr>
      </a:lvl3pPr>
      <a:lvl4pPr algn="l" rtl="0" fontAlgn="base">
        <a:spcBef>
          <a:spcPct val="0"/>
        </a:spcBef>
        <a:spcAft>
          <a:spcPct val="0"/>
        </a:spcAft>
        <a:defRPr sz="1831" b="1">
          <a:solidFill>
            <a:srgbClr val="376092"/>
          </a:solidFill>
          <a:latin typeface="Garamond" pitchFamily="18" charset="0"/>
        </a:defRPr>
      </a:lvl4pPr>
      <a:lvl5pPr algn="l" rtl="0" fontAlgn="base">
        <a:spcBef>
          <a:spcPct val="0"/>
        </a:spcBef>
        <a:spcAft>
          <a:spcPct val="0"/>
        </a:spcAft>
        <a:defRPr sz="1831" b="1">
          <a:solidFill>
            <a:srgbClr val="376092"/>
          </a:solidFill>
          <a:latin typeface="Garamond" pitchFamily="18" charset="0"/>
        </a:defRPr>
      </a:lvl5pPr>
      <a:lvl6pPr marL="348752" algn="l" rtl="0" fontAlgn="base">
        <a:spcBef>
          <a:spcPct val="0"/>
        </a:spcBef>
        <a:spcAft>
          <a:spcPct val="0"/>
        </a:spcAft>
        <a:defRPr sz="1831" b="1">
          <a:solidFill>
            <a:srgbClr val="376092"/>
          </a:solidFill>
          <a:latin typeface="Garamond" pitchFamily="18" charset="0"/>
        </a:defRPr>
      </a:lvl6pPr>
      <a:lvl7pPr marL="697504" algn="l" rtl="0" fontAlgn="base">
        <a:spcBef>
          <a:spcPct val="0"/>
        </a:spcBef>
        <a:spcAft>
          <a:spcPct val="0"/>
        </a:spcAft>
        <a:defRPr sz="1831" b="1">
          <a:solidFill>
            <a:srgbClr val="376092"/>
          </a:solidFill>
          <a:latin typeface="Garamond" pitchFamily="18" charset="0"/>
        </a:defRPr>
      </a:lvl7pPr>
      <a:lvl8pPr marL="1046256" algn="l" rtl="0" fontAlgn="base">
        <a:spcBef>
          <a:spcPct val="0"/>
        </a:spcBef>
        <a:spcAft>
          <a:spcPct val="0"/>
        </a:spcAft>
        <a:defRPr sz="1831" b="1">
          <a:solidFill>
            <a:srgbClr val="376092"/>
          </a:solidFill>
          <a:latin typeface="Garamond" pitchFamily="18" charset="0"/>
        </a:defRPr>
      </a:lvl8pPr>
      <a:lvl9pPr marL="1395009" algn="l" rtl="0" fontAlgn="base">
        <a:spcBef>
          <a:spcPct val="0"/>
        </a:spcBef>
        <a:spcAft>
          <a:spcPct val="0"/>
        </a:spcAft>
        <a:defRPr sz="1831" b="1">
          <a:solidFill>
            <a:srgbClr val="376092"/>
          </a:solidFill>
          <a:latin typeface="Garamond" pitchFamily="18" charset="0"/>
        </a:defRPr>
      </a:lvl9pPr>
    </p:titleStyle>
    <p:bodyStyle>
      <a:lvl1pPr algn="l" rtl="0" fontAlgn="base">
        <a:spcBef>
          <a:spcPct val="20000"/>
        </a:spcBef>
        <a:spcAft>
          <a:spcPct val="0"/>
        </a:spcAft>
        <a:buClr>
          <a:srgbClr val="376092"/>
        </a:buClr>
        <a:buSzPct val="80000"/>
        <a:defRPr lang="en-US" sz="1068"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068" kern="1200" dirty="0">
          <a:solidFill>
            <a:schemeClr val="tx1"/>
          </a:solidFill>
          <a:latin typeface="Garamond" pitchFamily="18" charset="0"/>
          <a:ea typeface="+mn-ea"/>
          <a:cs typeface="+mn-cs"/>
        </a:defRPr>
      </a:lvl2pPr>
      <a:lvl3pPr marL="202228" indent="-202228" algn="l" rtl="0" fontAlgn="base">
        <a:spcBef>
          <a:spcPct val="20000"/>
        </a:spcBef>
        <a:spcAft>
          <a:spcPct val="0"/>
        </a:spcAft>
        <a:buClr>
          <a:srgbClr val="376092"/>
        </a:buClr>
        <a:buBlip>
          <a:blip r:embed="rId9"/>
        </a:buBlip>
        <a:defRPr lang="en-US" sz="1068" kern="1200">
          <a:solidFill>
            <a:schemeClr val="tx1"/>
          </a:solidFill>
          <a:latin typeface="Garamond" pitchFamily="18" charset="0"/>
          <a:ea typeface="+mn-ea"/>
          <a:cs typeface="+mn-cs"/>
        </a:defRPr>
      </a:lvl3pPr>
      <a:lvl4pPr marL="340276" indent="-138048" algn="l" rtl="0" fontAlgn="base">
        <a:spcBef>
          <a:spcPct val="20000"/>
        </a:spcBef>
        <a:spcAft>
          <a:spcPct val="0"/>
        </a:spcAft>
        <a:buFont typeface="Arial" charset="0"/>
        <a:buChar char="–"/>
        <a:defRPr lang="en-US" sz="1068" kern="1200" dirty="0">
          <a:solidFill>
            <a:schemeClr val="tx1"/>
          </a:solidFill>
          <a:latin typeface="Garamond" pitchFamily="18" charset="0"/>
          <a:ea typeface="+mj-ea"/>
          <a:cs typeface="+mj-cs"/>
        </a:defRPr>
      </a:lvl4pPr>
      <a:lvl5pPr marL="478324" indent="-138048" algn="l" rtl="0" fontAlgn="base">
        <a:spcBef>
          <a:spcPct val="20000"/>
        </a:spcBef>
        <a:spcAft>
          <a:spcPct val="0"/>
        </a:spcAft>
        <a:buClr>
          <a:schemeClr val="tx2"/>
        </a:buClr>
        <a:buFont typeface="Arial" charset="0"/>
        <a:buChar char="•"/>
        <a:defRPr lang="en-US" sz="1068" kern="1200" dirty="0">
          <a:solidFill>
            <a:schemeClr val="tx1"/>
          </a:solidFill>
          <a:latin typeface="Garamond" pitchFamily="18" charset="0"/>
          <a:ea typeface="+mj-ea"/>
          <a:cs typeface="+mj-cs"/>
        </a:defRPr>
      </a:lvl5pPr>
      <a:lvl6pPr marL="478324"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dirty="0" smtClean="0">
          <a:solidFill>
            <a:schemeClr val="tx1"/>
          </a:solidFill>
          <a:latin typeface="+mn-lt"/>
          <a:ea typeface="+mn-ea"/>
          <a:cs typeface="+mn-cs"/>
        </a:defRPr>
      </a:lvl6pPr>
      <a:lvl7pPr marL="754419" marR="0" indent="-138048" algn="l" defTabSz="697504" rtl="0" eaLnBrk="1" fontAlgn="auto" latinLnBrk="0" hangingPunct="1">
        <a:lnSpc>
          <a:spcPct val="100000"/>
        </a:lnSpc>
        <a:spcBef>
          <a:spcPct val="20000"/>
        </a:spcBef>
        <a:spcAft>
          <a:spcPts val="0"/>
        </a:spcAft>
        <a:buClr>
          <a:schemeClr val="tx2"/>
        </a:buClr>
        <a:buSzTx/>
        <a:buFont typeface="Garamond" pitchFamily="18" charset="0"/>
        <a:buChar char="−"/>
        <a:tabLst/>
        <a:defRPr lang="en-US" sz="1068" kern="1200" baseline="0" dirty="0" smtClean="0">
          <a:solidFill>
            <a:schemeClr val="tx1"/>
          </a:solidFill>
          <a:latin typeface="Garamond" pitchFamily="18" charset="0"/>
          <a:ea typeface="+mn-ea"/>
          <a:cs typeface="+mn-cs"/>
        </a:defRPr>
      </a:lvl7pPr>
      <a:lvl8pPr marL="892467" indent="-138048"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8pPr>
      <a:lvl9pPr marL="1022038" indent="-129571" algn="l" defTabSz="697504" rtl="0" eaLnBrk="1" latinLnBrk="0" hangingPunct="1">
        <a:spcBef>
          <a:spcPct val="20000"/>
        </a:spcBef>
        <a:buFont typeface="Garamond" pitchFamily="18" charset="0"/>
        <a:buChar char="−"/>
        <a:defRPr lang="en-US" sz="1068" kern="1200" baseline="0" dirty="0" smtClean="0">
          <a:solidFill>
            <a:schemeClr val="tx1"/>
          </a:solidFill>
          <a:latin typeface="Garamond" pitchFamily="18" charset="0"/>
          <a:ea typeface="+mn-ea"/>
          <a:cs typeface="+mn-cs"/>
        </a:defRPr>
      </a:lvl9pPr>
    </p:bodyStyle>
    <p:otherStyle>
      <a:defPPr>
        <a:defRPr lang="en-US"/>
      </a:defPPr>
      <a:lvl1pPr marL="0" algn="l" defTabSz="697504" rtl="0" eaLnBrk="1" latinLnBrk="0" hangingPunct="1">
        <a:defRPr sz="1373" kern="1200">
          <a:solidFill>
            <a:schemeClr val="tx1"/>
          </a:solidFill>
          <a:latin typeface="+mn-lt"/>
          <a:ea typeface="+mn-ea"/>
          <a:cs typeface="+mn-cs"/>
        </a:defRPr>
      </a:lvl1pPr>
      <a:lvl2pPr marL="348752" algn="l" defTabSz="697504" rtl="0" eaLnBrk="1" latinLnBrk="0" hangingPunct="1">
        <a:defRPr sz="1373" kern="1200">
          <a:solidFill>
            <a:schemeClr val="tx1"/>
          </a:solidFill>
          <a:latin typeface="+mn-lt"/>
          <a:ea typeface="+mn-ea"/>
          <a:cs typeface="+mn-cs"/>
        </a:defRPr>
      </a:lvl2pPr>
      <a:lvl3pPr marL="697504" algn="l" defTabSz="697504" rtl="0" eaLnBrk="1" latinLnBrk="0" hangingPunct="1">
        <a:defRPr sz="1373" kern="1200">
          <a:solidFill>
            <a:schemeClr val="tx1"/>
          </a:solidFill>
          <a:latin typeface="+mn-lt"/>
          <a:ea typeface="+mn-ea"/>
          <a:cs typeface="+mn-cs"/>
        </a:defRPr>
      </a:lvl3pPr>
      <a:lvl4pPr marL="1046256" algn="l" defTabSz="697504" rtl="0" eaLnBrk="1" latinLnBrk="0" hangingPunct="1">
        <a:defRPr sz="1373" kern="1200">
          <a:solidFill>
            <a:schemeClr val="tx1"/>
          </a:solidFill>
          <a:latin typeface="+mn-lt"/>
          <a:ea typeface="+mn-ea"/>
          <a:cs typeface="+mn-cs"/>
        </a:defRPr>
      </a:lvl4pPr>
      <a:lvl5pPr marL="1395009" algn="l" defTabSz="697504" rtl="0" eaLnBrk="1" latinLnBrk="0" hangingPunct="1">
        <a:defRPr sz="1373" kern="1200">
          <a:solidFill>
            <a:schemeClr val="tx1"/>
          </a:solidFill>
          <a:latin typeface="+mn-lt"/>
          <a:ea typeface="+mn-ea"/>
          <a:cs typeface="+mn-cs"/>
        </a:defRPr>
      </a:lvl5pPr>
      <a:lvl6pPr marL="1743761" algn="l" defTabSz="697504" rtl="0" eaLnBrk="1" latinLnBrk="0" hangingPunct="1">
        <a:defRPr sz="1373" kern="1200">
          <a:solidFill>
            <a:schemeClr val="tx1"/>
          </a:solidFill>
          <a:latin typeface="+mn-lt"/>
          <a:ea typeface="+mn-ea"/>
          <a:cs typeface="+mn-cs"/>
        </a:defRPr>
      </a:lvl6pPr>
      <a:lvl7pPr marL="2092513" algn="l" defTabSz="697504" rtl="0" eaLnBrk="1" latinLnBrk="0" hangingPunct="1">
        <a:defRPr sz="1373" kern="1200">
          <a:solidFill>
            <a:schemeClr val="tx1"/>
          </a:solidFill>
          <a:latin typeface="+mn-lt"/>
          <a:ea typeface="+mn-ea"/>
          <a:cs typeface="+mn-cs"/>
        </a:defRPr>
      </a:lvl7pPr>
      <a:lvl8pPr marL="2441265" algn="l" defTabSz="697504" rtl="0" eaLnBrk="1" latinLnBrk="0" hangingPunct="1">
        <a:defRPr sz="1373" kern="1200">
          <a:solidFill>
            <a:schemeClr val="tx1"/>
          </a:solidFill>
          <a:latin typeface="+mn-lt"/>
          <a:ea typeface="+mn-ea"/>
          <a:cs typeface="+mn-cs"/>
        </a:defRPr>
      </a:lvl8pPr>
      <a:lvl9pPr marL="2790017" algn="l" defTabSz="697504" rtl="0" eaLnBrk="1" latinLnBrk="0" hangingPunct="1">
        <a:defRPr sz="137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6.xml"/><Relationship Id="rId13" Type="http://schemas.openxmlformats.org/officeDocument/2006/relationships/tags" Target="../tags/tag41.xml"/><Relationship Id="rId18" Type="http://schemas.openxmlformats.org/officeDocument/2006/relationships/image" Target="../media/image6.jpg"/><Relationship Id="rId26" Type="http://schemas.openxmlformats.org/officeDocument/2006/relationships/image" Target="../media/image14.emf"/><Relationship Id="rId3" Type="http://schemas.openxmlformats.org/officeDocument/2006/relationships/tags" Target="../tags/tag31.xml"/><Relationship Id="rId21" Type="http://schemas.openxmlformats.org/officeDocument/2006/relationships/image" Target="../media/image9.emf"/><Relationship Id="rId34" Type="http://schemas.openxmlformats.org/officeDocument/2006/relationships/image" Target="../media/image22.jpeg"/><Relationship Id="rId7" Type="http://schemas.openxmlformats.org/officeDocument/2006/relationships/tags" Target="../tags/tag35.xml"/><Relationship Id="rId12" Type="http://schemas.openxmlformats.org/officeDocument/2006/relationships/tags" Target="../tags/tag40.xml"/><Relationship Id="rId17" Type="http://schemas.openxmlformats.org/officeDocument/2006/relationships/image" Target="../media/image5.jpg"/><Relationship Id="rId25" Type="http://schemas.openxmlformats.org/officeDocument/2006/relationships/image" Target="../media/image13.emf"/><Relationship Id="rId33" Type="http://schemas.openxmlformats.org/officeDocument/2006/relationships/image" Target="../media/image21.emf"/><Relationship Id="rId2" Type="http://schemas.openxmlformats.org/officeDocument/2006/relationships/tags" Target="../tags/tag30.xml"/><Relationship Id="rId16" Type="http://schemas.openxmlformats.org/officeDocument/2006/relationships/slideLayout" Target="../slideLayouts/slideLayout2.xml"/><Relationship Id="rId20" Type="http://schemas.openxmlformats.org/officeDocument/2006/relationships/image" Target="../media/image8.emf"/><Relationship Id="rId29" Type="http://schemas.openxmlformats.org/officeDocument/2006/relationships/image" Target="../media/image17.emf"/><Relationship Id="rId1" Type="http://schemas.openxmlformats.org/officeDocument/2006/relationships/tags" Target="../tags/tag29.xml"/><Relationship Id="rId6" Type="http://schemas.openxmlformats.org/officeDocument/2006/relationships/tags" Target="../tags/tag34.xml"/><Relationship Id="rId11" Type="http://schemas.openxmlformats.org/officeDocument/2006/relationships/tags" Target="../tags/tag39.xml"/><Relationship Id="rId24" Type="http://schemas.openxmlformats.org/officeDocument/2006/relationships/image" Target="../media/image12.emf"/><Relationship Id="rId32" Type="http://schemas.openxmlformats.org/officeDocument/2006/relationships/image" Target="../media/image20.emf"/><Relationship Id="rId5" Type="http://schemas.openxmlformats.org/officeDocument/2006/relationships/tags" Target="../tags/tag33.xml"/><Relationship Id="rId15" Type="http://schemas.openxmlformats.org/officeDocument/2006/relationships/tags" Target="../tags/tag43.xml"/><Relationship Id="rId23" Type="http://schemas.openxmlformats.org/officeDocument/2006/relationships/image" Target="../media/image11.emf"/><Relationship Id="rId28" Type="http://schemas.openxmlformats.org/officeDocument/2006/relationships/image" Target="../media/image16.emf"/><Relationship Id="rId10" Type="http://schemas.openxmlformats.org/officeDocument/2006/relationships/tags" Target="../tags/tag38.xml"/><Relationship Id="rId19" Type="http://schemas.openxmlformats.org/officeDocument/2006/relationships/image" Target="../media/image7.emf"/><Relationship Id="rId31" Type="http://schemas.openxmlformats.org/officeDocument/2006/relationships/image" Target="../media/image19.emf"/><Relationship Id="rId4" Type="http://schemas.openxmlformats.org/officeDocument/2006/relationships/tags" Target="../tags/tag32.xml"/><Relationship Id="rId9" Type="http://schemas.openxmlformats.org/officeDocument/2006/relationships/tags" Target="../tags/tag37.xml"/><Relationship Id="rId14" Type="http://schemas.openxmlformats.org/officeDocument/2006/relationships/tags" Target="../tags/tag42.xml"/><Relationship Id="rId22" Type="http://schemas.openxmlformats.org/officeDocument/2006/relationships/image" Target="../media/image10.emf"/><Relationship Id="rId27" Type="http://schemas.openxmlformats.org/officeDocument/2006/relationships/image" Target="../media/image15.emf"/><Relationship Id="rId30" Type="http://schemas.openxmlformats.org/officeDocument/2006/relationships/image" Target="../media/image18.emf"/></Relationships>
</file>

<file path=ppt/slides/_rels/slide2.xml.rels><?xml version="1.0" encoding="UTF-8" standalone="yes"?>
<Relationships xmlns="http://schemas.openxmlformats.org/package/2006/relationships"><Relationship Id="rId8" Type="http://schemas.openxmlformats.org/officeDocument/2006/relationships/tags" Target="../tags/tag51.xml"/><Relationship Id="rId13" Type="http://schemas.openxmlformats.org/officeDocument/2006/relationships/image" Target="../media/image23.emf"/><Relationship Id="rId18" Type="http://schemas.openxmlformats.org/officeDocument/2006/relationships/image" Target="../media/image28.emf"/><Relationship Id="rId3" Type="http://schemas.openxmlformats.org/officeDocument/2006/relationships/tags" Target="../tags/tag46.xml"/><Relationship Id="rId21" Type="http://schemas.openxmlformats.org/officeDocument/2006/relationships/image" Target="../media/image20.emf"/><Relationship Id="rId7" Type="http://schemas.openxmlformats.org/officeDocument/2006/relationships/tags" Target="../tags/tag50.xml"/><Relationship Id="rId12" Type="http://schemas.openxmlformats.org/officeDocument/2006/relationships/image" Target="../media/image5.jpg"/><Relationship Id="rId17" Type="http://schemas.openxmlformats.org/officeDocument/2006/relationships/image" Target="../media/image27.emf"/><Relationship Id="rId2" Type="http://schemas.openxmlformats.org/officeDocument/2006/relationships/tags" Target="../tags/tag45.xml"/><Relationship Id="rId16" Type="http://schemas.openxmlformats.org/officeDocument/2006/relationships/image" Target="../media/image26.emf"/><Relationship Id="rId20" Type="http://schemas.openxmlformats.org/officeDocument/2006/relationships/image" Target="../media/image13.emf"/><Relationship Id="rId1" Type="http://schemas.openxmlformats.org/officeDocument/2006/relationships/tags" Target="../tags/tag44.xml"/><Relationship Id="rId6" Type="http://schemas.openxmlformats.org/officeDocument/2006/relationships/tags" Target="../tags/tag49.xml"/><Relationship Id="rId11" Type="http://schemas.openxmlformats.org/officeDocument/2006/relationships/image" Target="../media/image6.jpg"/><Relationship Id="rId5" Type="http://schemas.openxmlformats.org/officeDocument/2006/relationships/tags" Target="../tags/tag48.xml"/><Relationship Id="rId15" Type="http://schemas.openxmlformats.org/officeDocument/2006/relationships/image" Target="../media/image25.emf"/><Relationship Id="rId10" Type="http://schemas.openxmlformats.org/officeDocument/2006/relationships/slideLayout" Target="../slideLayouts/slideLayout3.xml"/><Relationship Id="rId19" Type="http://schemas.openxmlformats.org/officeDocument/2006/relationships/image" Target="../media/image29.emf"/><Relationship Id="rId4" Type="http://schemas.openxmlformats.org/officeDocument/2006/relationships/tags" Target="../tags/tag47.xml"/><Relationship Id="rId9" Type="http://schemas.openxmlformats.org/officeDocument/2006/relationships/tags" Target="../tags/tag52.xml"/><Relationship Id="rId14" Type="http://schemas.openxmlformats.org/officeDocument/2006/relationships/image" Target="../media/image24.emf"/><Relationship Id="rId22" Type="http://schemas.openxmlformats.org/officeDocument/2006/relationships/image" Target="../media/image22.jpeg"/></Relationships>
</file>

<file path=ppt/slides/_rels/slide3.xml.rels><?xml version="1.0" encoding="UTF-8" standalone="yes"?>
<Relationships xmlns="http://schemas.openxmlformats.org/package/2006/relationships"><Relationship Id="rId8" Type="http://schemas.openxmlformats.org/officeDocument/2006/relationships/image" Target="../media/image30.emf"/><Relationship Id="rId3" Type="http://schemas.openxmlformats.org/officeDocument/2006/relationships/slideLayout" Target="../slideLayouts/slideLayout2.xml"/><Relationship Id="rId7" Type="http://schemas.openxmlformats.org/officeDocument/2006/relationships/image" Target="../media/image5.jpg"/><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6.jpg"/><Relationship Id="rId5" Type="http://schemas.openxmlformats.org/officeDocument/2006/relationships/hyperlink" Target="mailto:guernsey.bp2s.volta.cosec@bnpparibas.com" TargetMode="External"/><Relationship Id="rId10" Type="http://schemas.openxmlformats.org/officeDocument/2006/relationships/image" Target="../media/image22.jpeg"/><Relationship Id="rId4" Type="http://schemas.openxmlformats.org/officeDocument/2006/relationships/hyperlink" Target="mailto:Francois.touati@axa-im.com" TargetMode="External"/><Relationship Id="rId9" Type="http://schemas.openxmlformats.org/officeDocument/2006/relationships/image" Target="../media/image20.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519997" y="1656003"/>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Background</a:t>
            </a:r>
            <a:r>
              <a:rPr sz="1300" b="1" spc="-40" dirty="0">
                <a:solidFill>
                  <a:srgbClr val="4876B9"/>
                </a:solidFill>
                <a:latin typeface="Calibri"/>
                <a:cs typeface="Calibri"/>
              </a:rPr>
              <a:t> </a:t>
            </a:r>
            <a:r>
              <a:rPr sz="1300" b="1" dirty="0">
                <a:solidFill>
                  <a:srgbClr val="4876B9"/>
                </a:solidFill>
                <a:latin typeface="Calibri"/>
                <a:cs typeface="Calibri"/>
              </a:rPr>
              <a:t>and</a:t>
            </a:r>
            <a:r>
              <a:rPr sz="1300" b="1" spc="-40" dirty="0">
                <a:solidFill>
                  <a:srgbClr val="4876B9"/>
                </a:solidFill>
                <a:latin typeface="Calibri"/>
                <a:cs typeface="Calibri"/>
              </a:rPr>
              <a:t> </a:t>
            </a:r>
            <a:r>
              <a:rPr sz="1300" b="1" dirty="0">
                <a:solidFill>
                  <a:srgbClr val="4876B9"/>
                </a:solidFill>
                <a:latin typeface="Calibri"/>
                <a:cs typeface="Calibri"/>
              </a:rPr>
              <a:t>Investment</a:t>
            </a:r>
            <a:r>
              <a:rPr sz="1300" b="1" spc="-35" dirty="0">
                <a:solidFill>
                  <a:srgbClr val="4876B9"/>
                </a:solidFill>
                <a:latin typeface="Calibri"/>
                <a:cs typeface="Calibri"/>
              </a:rPr>
              <a:t> </a:t>
            </a:r>
            <a:r>
              <a:rPr sz="1300" b="1" spc="-10" dirty="0" err="1">
                <a:solidFill>
                  <a:srgbClr val="4876B9"/>
                </a:solidFill>
                <a:latin typeface="Calibri"/>
                <a:cs typeface="Calibri"/>
              </a:rPr>
              <a:t>Objecti</a:t>
            </a:r>
            <a:r>
              <a:rPr lang="fr-FR" sz="1300" b="1" spc="-10" dirty="0">
                <a:solidFill>
                  <a:srgbClr val="4876B9"/>
                </a:solidFill>
                <a:latin typeface="Calibri"/>
                <a:cs typeface="Calibri"/>
              </a:rPr>
              <a:t>v</a:t>
            </a:r>
            <a:r>
              <a:rPr sz="1300" b="1" spc="-10" dirty="0">
                <a:solidFill>
                  <a:srgbClr val="4876B9"/>
                </a:solidFill>
                <a:latin typeface="Calibri"/>
                <a:cs typeface="Calibri"/>
              </a:rPr>
              <a:t>e</a:t>
            </a:r>
            <a:endParaRPr sz="1300" dirty="0">
              <a:latin typeface="Calibri"/>
              <a:cs typeface="Calibri"/>
            </a:endParaRPr>
          </a:p>
        </p:txBody>
      </p:sp>
      <p:sp>
        <p:nvSpPr>
          <p:cNvPr id="3" name="object 3"/>
          <p:cNvSpPr txBox="1"/>
          <p:nvPr/>
        </p:nvSpPr>
        <p:spPr>
          <a:xfrm>
            <a:off x="2519997" y="2735999"/>
            <a:ext cx="4860290" cy="192360"/>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Fund </a:t>
            </a:r>
            <a:r>
              <a:rPr sz="1300" b="1" spc="-10" dirty="0">
                <a:solidFill>
                  <a:srgbClr val="4876B9"/>
                </a:solidFill>
                <a:latin typeface="Calibri"/>
                <a:cs typeface="Calibri"/>
              </a:rPr>
              <a:t>Performance</a:t>
            </a:r>
            <a:endParaRPr sz="1300" dirty="0">
              <a:solidFill>
                <a:srgbClr val="4876B9"/>
              </a:solidFill>
              <a:latin typeface="Calibri"/>
              <a:cs typeface="Calibri"/>
            </a:endParaRPr>
          </a:p>
        </p:txBody>
      </p:sp>
      <p:grpSp>
        <p:nvGrpSpPr>
          <p:cNvPr id="4" name="object 4"/>
          <p:cNvGrpSpPr/>
          <p:nvPr/>
        </p:nvGrpSpPr>
        <p:grpSpPr>
          <a:xfrm>
            <a:off x="0" y="756005"/>
            <a:ext cx="7560309" cy="720090"/>
            <a:chOff x="0" y="756005"/>
            <a:chExt cx="7560309" cy="720090"/>
          </a:xfrm>
        </p:grpSpPr>
        <p:sp>
          <p:nvSpPr>
            <p:cNvPr id="5" name="object 5"/>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6" name="object 6"/>
            <p:cNvPicPr/>
            <p:nvPr/>
          </p:nvPicPr>
          <p:blipFill>
            <a:blip r:embed="rId17" cstate="print"/>
            <a:stretch>
              <a:fillRect/>
            </a:stretch>
          </p:blipFill>
          <p:spPr>
            <a:xfrm>
              <a:off x="6464465" y="757174"/>
              <a:ext cx="1095527" cy="718832"/>
            </a:xfrm>
            <a:prstGeom prst="rect">
              <a:avLst/>
            </a:prstGeom>
          </p:spPr>
        </p:pic>
      </p:grpSp>
      <p:sp>
        <p:nvSpPr>
          <p:cNvPr id="7" name="object 7"/>
          <p:cNvSpPr txBox="1"/>
          <p:nvPr/>
        </p:nvSpPr>
        <p:spPr>
          <a:xfrm>
            <a:off x="179997" y="5778005"/>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Asset</a:t>
            </a:r>
            <a:r>
              <a:rPr sz="1300" b="1" spc="-25"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sp>
        <p:nvSpPr>
          <p:cNvPr id="8" name="object 8"/>
          <p:cNvSpPr txBox="1"/>
          <p:nvPr/>
        </p:nvSpPr>
        <p:spPr>
          <a:xfrm>
            <a:off x="179997"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Historical</a:t>
            </a:r>
            <a:r>
              <a:rPr sz="1300" b="1" spc="-60" dirty="0">
                <a:solidFill>
                  <a:srgbClr val="4876B9"/>
                </a:solidFill>
                <a:latin typeface="Calibri"/>
                <a:cs typeface="Calibri"/>
              </a:rPr>
              <a:t> </a:t>
            </a:r>
            <a:r>
              <a:rPr sz="1300" b="1" spc="-10" dirty="0">
                <a:solidFill>
                  <a:srgbClr val="4876B9"/>
                </a:solidFill>
                <a:latin typeface="Calibri"/>
                <a:cs typeface="Calibri"/>
              </a:rPr>
              <a:t>Performance</a:t>
            </a:r>
            <a:endParaRPr sz="1300">
              <a:latin typeface="Calibri"/>
              <a:cs typeface="Calibri"/>
            </a:endParaRPr>
          </a:p>
        </p:txBody>
      </p:sp>
      <p:sp>
        <p:nvSpPr>
          <p:cNvPr id="9" name="object 9"/>
          <p:cNvSpPr txBox="1"/>
          <p:nvPr/>
        </p:nvSpPr>
        <p:spPr>
          <a:xfrm>
            <a:off x="3869994" y="5778005"/>
            <a:ext cx="3510279" cy="216535"/>
          </a:xfrm>
          <a:prstGeom prst="rect">
            <a:avLst/>
          </a:prstGeom>
          <a:solidFill>
            <a:srgbClr val="B5D0ED"/>
          </a:solidFill>
          <a:ln>
            <a:solidFill>
              <a:srgbClr val="B5D0ED"/>
            </a:solidFill>
          </a:ln>
        </p:spPr>
        <p:txBody>
          <a:bodyPr vert="horz" wrap="square" lIns="0" tIns="0" rIns="0" bIns="0" rtlCol="0">
            <a:spAutoFit/>
          </a:bodyPr>
          <a:lstStyle/>
          <a:p>
            <a:pPr marL="71755">
              <a:lnSpc>
                <a:spcPts val="1535"/>
              </a:lnSpc>
            </a:pPr>
            <a:r>
              <a:rPr sz="1300" b="1" spc="-30" dirty="0">
                <a:solidFill>
                  <a:srgbClr val="4876B9"/>
                </a:solidFill>
                <a:latin typeface="Calibri"/>
                <a:cs typeface="Calibri"/>
              </a:rPr>
              <a:t>Top</a:t>
            </a:r>
            <a:r>
              <a:rPr sz="1300" b="1" spc="-25" dirty="0">
                <a:solidFill>
                  <a:srgbClr val="4876B9"/>
                </a:solidFill>
                <a:latin typeface="Calibri"/>
                <a:cs typeface="Calibri"/>
              </a:rPr>
              <a:t> </a:t>
            </a:r>
            <a:r>
              <a:rPr sz="1300" b="1" dirty="0">
                <a:solidFill>
                  <a:srgbClr val="4876B9"/>
                </a:solidFill>
                <a:latin typeface="Calibri"/>
                <a:cs typeface="Calibri"/>
              </a:rPr>
              <a:t>10</a:t>
            </a:r>
            <a:r>
              <a:rPr sz="1300" b="1" spc="-25" dirty="0">
                <a:solidFill>
                  <a:srgbClr val="4876B9"/>
                </a:solidFill>
                <a:latin typeface="Calibri"/>
                <a:cs typeface="Calibri"/>
              </a:rPr>
              <a:t> </a:t>
            </a:r>
            <a:r>
              <a:rPr sz="1300" b="1" dirty="0">
                <a:solidFill>
                  <a:srgbClr val="4876B9"/>
                </a:solidFill>
                <a:latin typeface="Calibri"/>
                <a:cs typeface="Calibri"/>
              </a:rPr>
              <a:t>Underlying</a:t>
            </a:r>
            <a:r>
              <a:rPr sz="1300" b="1" spc="-25" dirty="0">
                <a:solidFill>
                  <a:srgbClr val="4876B9"/>
                </a:solidFill>
                <a:latin typeface="Calibri"/>
                <a:cs typeface="Calibri"/>
              </a:rPr>
              <a:t> </a:t>
            </a:r>
            <a:r>
              <a:rPr sz="1300" b="1" spc="-10" dirty="0">
                <a:solidFill>
                  <a:srgbClr val="4876B9"/>
                </a:solidFill>
                <a:latin typeface="Calibri"/>
                <a:cs typeface="Calibri"/>
              </a:rPr>
              <a:t>Exposures</a:t>
            </a:r>
            <a:endParaRPr sz="1300">
              <a:latin typeface="Calibri"/>
              <a:cs typeface="Calibri"/>
            </a:endParaRPr>
          </a:p>
        </p:txBody>
      </p:sp>
      <p:sp>
        <p:nvSpPr>
          <p:cNvPr id="10" name="object 10"/>
          <p:cNvSpPr txBox="1"/>
          <p:nvPr/>
        </p:nvSpPr>
        <p:spPr>
          <a:xfrm>
            <a:off x="3869994" y="8207997"/>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25" dirty="0">
                <a:solidFill>
                  <a:srgbClr val="4876B9"/>
                </a:solidFill>
                <a:latin typeface="Calibri"/>
                <a:cs typeface="Calibri"/>
              </a:rPr>
              <a:t> </a:t>
            </a:r>
            <a:r>
              <a:rPr sz="1300" b="1" dirty="0">
                <a:solidFill>
                  <a:srgbClr val="4876B9"/>
                </a:solidFill>
                <a:latin typeface="Calibri"/>
                <a:cs typeface="Calibri"/>
              </a:rPr>
              <a:t>Rating</a:t>
            </a:r>
            <a:r>
              <a:rPr sz="1300" b="1" spc="-30" dirty="0">
                <a:solidFill>
                  <a:srgbClr val="4876B9"/>
                </a:solidFill>
                <a:latin typeface="Calibri"/>
                <a:cs typeface="Calibri"/>
              </a:rPr>
              <a:t> </a:t>
            </a:r>
            <a:r>
              <a:rPr sz="1300" b="1" spc="-10" dirty="0">
                <a:solidFill>
                  <a:srgbClr val="4876B9"/>
                </a:solidFill>
                <a:latin typeface="Calibri"/>
                <a:cs typeface="Calibri"/>
              </a:rPr>
              <a:t>Breakdown</a:t>
            </a:r>
            <a:endParaRPr sz="1300">
              <a:latin typeface="Calibri"/>
              <a:cs typeface="Calibri"/>
            </a:endParaRPr>
          </a:p>
        </p:txBody>
      </p:sp>
      <p:pic>
        <p:nvPicPr>
          <p:cNvPr id="11" name="object 11"/>
          <p:cNvPicPr/>
          <p:nvPr/>
        </p:nvPicPr>
        <p:blipFill>
          <a:blip r:embed="rId18" cstate="print"/>
          <a:stretch>
            <a:fillRect/>
          </a:stretch>
        </p:blipFill>
        <p:spPr>
          <a:xfrm>
            <a:off x="6966001" y="181054"/>
            <a:ext cx="413994" cy="406113"/>
          </a:xfrm>
          <a:prstGeom prst="rect">
            <a:avLst/>
          </a:prstGeom>
        </p:spPr>
      </p:pic>
      <p:sp>
        <p:nvSpPr>
          <p:cNvPr id="17" name="object 17"/>
          <p:cNvSpPr txBox="1"/>
          <p:nvPr/>
        </p:nvSpPr>
        <p:spPr>
          <a:xfrm>
            <a:off x="2507273" y="1881591"/>
            <a:ext cx="4886960" cy="764248"/>
          </a:xfrm>
          <a:prstGeom prst="rect">
            <a:avLst/>
          </a:prstGeom>
        </p:spPr>
        <p:txBody>
          <a:bodyPr vert="horz" wrap="square" lIns="0" tIns="12700" rIns="0" bIns="0" rtlCol="0">
            <a:spAutoFit/>
          </a:body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p:txBody>
      </p:sp>
      <p:sp>
        <p:nvSpPr>
          <p:cNvPr id="18" name="object 18"/>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sp>
        <p:nvSpPr>
          <p:cNvPr id="19" name="object 19"/>
          <p:cNvSpPr txBox="1"/>
          <p:nvPr/>
        </p:nvSpPr>
        <p:spPr>
          <a:xfrm>
            <a:off x="2481900" y="5161622"/>
            <a:ext cx="4268150" cy="489878"/>
          </a:xfrm>
          <a:prstGeom prst="rect">
            <a:avLst/>
          </a:prstGeom>
        </p:spPr>
        <p:txBody>
          <a:bodyPr vert="horz" wrap="square" lIns="0" tIns="12700" rIns="0" bIns="0" rtlCol="0">
            <a:spAutoFit/>
          </a:bodyPr>
          <a:lstStyle/>
          <a:p>
            <a:pPr marL="38100">
              <a:lnSpc>
                <a:spcPct val="100000"/>
              </a:lnSpc>
              <a:spcBef>
                <a:spcPts val="100"/>
              </a:spcBef>
            </a:pPr>
            <a:r>
              <a:rPr lang="en-US" sz="675" b="0" i="1" baseline="30864" dirty="0">
                <a:solidFill>
                  <a:schemeClr val="bg1">
                    <a:lumMod val="50000"/>
                  </a:schemeClr>
                </a:solidFill>
                <a:latin typeface="Calibri Light"/>
                <a:cs typeface="Calibri Light"/>
              </a:rPr>
              <a:t>1</a:t>
            </a:r>
            <a:r>
              <a:rPr lang="en-US"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Share (VTA.NA) performance (annualised figures with dividends re-invested). Source: Bbg (TRA function) </a:t>
            </a:r>
            <a:r>
              <a:rPr lang="en-US" sz="675" b="0" i="1" baseline="30864" dirty="0">
                <a:solidFill>
                  <a:schemeClr val="bg1">
                    <a:lumMod val="50000"/>
                  </a:schemeClr>
                </a:solidFill>
                <a:latin typeface="Calibri Light"/>
                <a:cs typeface="Calibri Light"/>
              </a:rPr>
              <a:t>2</a:t>
            </a:r>
            <a:r>
              <a:rPr lang="en-US"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Performance of published NAV (including dividend payments)</a:t>
            </a:r>
            <a:r>
              <a:rPr lang="en-US" sz="800" b="0" i="1" spc="-10" dirty="0">
                <a:solidFill>
                  <a:schemeClr val="bg1">
                    <a:lumMod val="50000"/>
                  </a:schemeClr>
                </a:solidFill>
                <a:latin typeface="Calibri Light"/>
                <a:cs typeface="Calibri Light"/>
              </a:rPr>
              <a:t>.</a:t>
            </a:r>
            <a:endParaRPr lang="en-US" sz="800" dirty="0">
              <a:solidFill>
                <a:schemeClr val="bg1">
                  <a:lumMod val="50000"/>
                </a:schemeClr>
              </a:solidFill>
              <a:latin typeface="Calibri Light"/>
              <a:cs typeface="Calibri Light"/>
            </a:endParaRPr>
          </a:p>
          <a:p>
            <a:pPr marL="38100">
              <a:lnSpc>
                <a:spcPct val="100000"/>
              </a:lnSpc>
            </a:pPr>
            <a:r>
              <a:rPr lang="fr-FR" sz="675" b="0" i="1" baseline="30864" dirty="0">
                <a:solidFill>
                  <a:schemeClr val="bg1">
                    <a:lumMod val="50000"/>
                  </a:schemeClr>
                </a:solidFill>
                <a:latin typeface="Calibri Light"/>
                <a:cs typeface="Calibri Light"/>
              </a:rPr>
              <a:t>3</a:t>
            </a:r>
            <a:r>
              <a:rPr lang="fr-FR" sz="675" b="0" i="1" spc="-15"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the most recent annual dividend payments versus the month-end share price (VTA.NA)</a:t>
            </a:r>
            <a:r>
              <a:rPr lang="fr-FR" sz="800" b="0" i="1" spc="-10" dirty="0">
                <a:solidFill>
                  <a:schemeClr val="bg1">
                    <a:lumMod val="50000"/>
                  </a:schemeClr>
                </a:solidFill>
                <a:latin typeface="Calibri Light"/>
                <a:cs typeface="Calibri Light"/>
              </a:rPr>
              <a:t>.</a:t>
            </a:r>
            <a:endParaRPr lang="fr-FR" sz="800" dirty="0">
              <a:solidFill>
                <a:schemeClr val="bg1">
                  <a:lumMod val="50000"/>
                </a:schemeClr>
              </a:solidFill>
              <a:latin typeface="Calibri Light"/>
              <a:cs typeface="Calibri Light"/>
            </a:endParaRPr>
          </a:p>
          <a:p>
            <a:pPr marL="38100">
              <a:lnSpc>
                <a:spcPct val="100000"/>
              </a:lnSpc>
            </a:pPr>
            <a:r>
              <a:rPr sz="675" b="0" i="1" baseline="30864" dirty="0">
                <a:solidFill>
                  <a:schemeClr val="bg1">
                    <a:lumMod val="50000"/>
                  </a:schemeClr>
                </a:solidFill>
                <a:latin typeface="Calibri Light"/>
                <a:cs typeface="Calibri Light"/>
              </a:rPr>
              <a:t>4</a:t>
            </a:r>
            <a:r>
              <a:rPr sz="675" b="0" i="1" spc="-7" baseline="30864" dirty="0">
                <a:solidFill>
                  <a:schemeClr val="bg1">
                    <a:lumMod val="50000"/>
                  </a:schemeClr>
                </a:solidFill>
                <a:latin typeface="Calibri Light"/>
                <a:cs typeface="Calibri Light"/>
              </a:rPr>
              <a:t> </a:t>
            </a:r>
            <a:r>
              <a:rPr lang="en-US" altLang="fr-FR" sz="700" i="1" dirty="0">
                <a:solidFill>
                  <a:schemeClr val="bg1">
                    <a:lumMod val="50000"/>
                  </a:schemeClr>
                </a:solidFill>
                <a:ea typeface="Calibri" panose="020F0502020204030204" pitchFamily="34" charset="0"/>
                <a:cs typeface="Times New Roman" panose="02020603050405020304" pitchFamily="18" charset="0"/>
              </a:rPr>
              <a:t>Calculated as total income divided by the most recent annual dividend payments</a:t>
            </a:r>
            <a:r>
              <a:rPr sz="800" b="0" i="1" spc="-10" dirty="0">
                <a:solidFill>
                  <a:schemeClr val="bg1">
                    <a:lumMod val="50000"/>
                  </a:schemeClr>
                </a:solidFill>
                <a:latin typeface="Calibri Light"/>
                <a:cs typeface="Calibri Light"/>
              </a:rPr>
              <a:t>.</a:t>
            </a:r>
            <a:endParaRPr sz="800" dirty="0">
              <a:solidFill>
                <a:schemeClr val="bg1">
                  <a:lumMod val="50000"/>
                </a:schemeClr>
              </a:solidFill>
              <a:latin typeface="Calibri Light"/>
              <a:cs typeface="Calibri Light"/>
            </a:endParaRPr>
          </a:p>
        </p:txBody>
      </p:sp>
      <p:sp>
        <p:nvSpPr>
          <p:cNvPr id="20" name="object 20"/>
          <p:cNvSpPr txBox="1"/>
          <p:nvPr/>
        </p:nvSpPr>
        <p:spPr>
          <a:xfrm>
            <a:off x="179997" y="1656003"/>
            <a:ext cx="2160270" cy="3978275"/>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206375">
              <a:lnSpc>
                <a:spcPct val="100000"/>
              </a:lnSpc>
              <a:spcBef>
                <a:spcPts val="990"/>
              </a:spcBef>
            </a:pPr>
            <a:r>
              <a:rPr sz="1200" b="0" dirty="0">
                <a:solidFill>
                  <a:srgbClr val="231F20"/>
                </a:solidFill>
                <a:latin typeface="Calibri Light"/>
                <a:cs typeface="Calibri Light"/>
              </a:rPr>
              <a:t>L : 60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110,5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1" name="object 21"/>
          <p:cNvSpPr txBox="1"/>
          <p:nvPr/>
        </p:nvSpPr>
        <p:spPr>
          <a:xfrm>
            <a:off x="2519997" y="3063608"/>
            <a:ext cx="4860290" cy="5148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sp>
        <p:nvSpPr>
          <p:cNvPr id="22" name="object 22"/>
          <p:cNvSpPr txBox="1"/>
          <p:nvPr/>
        </p:nvSpPr>
        <p:spPr>
          <a:xfrm>
            <a:off x="179997" y="6120003"/>
            <a:ext cx="3510279" cy="1980564"/>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55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179997"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6931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sp>
        <p:nvSpPr>
          <p:cNvPr id="24" name="object 24"/>
          <p:cNvSpPr txBox="1"/>
          <p:nvPr/>
        </p:nvSpPr>
        <p:spPr>
          <a:xfrm>
            <a:off x="3869994" y="6120003"/>
            <a:ext cx="3510279" cy="900246"/>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5"/>
              </a:spcBef>
            </a:pPr>
            <a:endParaRPr sz="1050" dirty="0">
              <a:latin typeface="Times New Roman"/>
              <a:cs typeface="Times New Roman"/>
            </a:endParaRPr>
          </a:p>
        </p:txBody>
      </p:sp>
      <p:sp>
        <p:nvSpPr>
          <p:cNvPr id="25" name="object 25"/>
          <p:cNvSpPr txBox="1"/>
          <p:nvPr/>
        </p:nvSpPr>
        <p:spPr>
          <a:xfrm>
            <a:off x="3869994" y="8532609"/>
            <a:ext cx="3510279" cy="1800225"/>
          </a:xfrm>
          <a:prstGeom prst="rect">
            <a:avLst/>
          </a:prstGeom>
          <a:no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20"/>
              </a:spcBef>
            </a:pPr>
            <a:endParaRPr sz="1350">
              <a:latin typeface="Times New Roman"/>
              <a:cs typeface="Times New Roman"/>
            </a:endParaRPr>
          </a:p>
          <a:p>
            <a:pPr marL="833755">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a:latin typeface="Calibri Light"/>
              <a:cs typeface="Calibri Light"/>
            </a:endParaRPr>
          </a:p>
        </p:txBody>
      </p:sp>
      <p:pic>
        <p:nvPicPr>
          <p:cNvPr id="12" name="Picture 11">
            <a:extLst>
              <a:ext uri="{FF2B5EF4-FFF2-40B4-BE49-F238E27FC236}">
                <a16:creationId xmlns:a16="http://schemas.microsoft.com/office/drawing/2014/main" id="{5B4DDD90-0E3A-84DC-94FA-E23F89BC308C}"/>
              </a:ext>
            </a:extLst>
          </p:cNvPr>
          <p:cNvPicPr>
            <a:picLocks noChangeAspect="1"/>
          </p:cNvPicPr>
          <p:nvPr>
            <p:custDataLst>
              <p:tags r:id="rId1"/>
            </p:custDataLst>
          </p:nvPr>
        </p:nvPicPr>
        <p:blipFill>
          <a:blip r:embed="rId19"/>
          <a:stretch>
            <a:fillRect/>
          </a:stretch>
        </p:blipFill>
        <p:spPr>
          <a:xfrm>
            <a:off x="179997" y="1656003"/>
            <a:ext cx="2152650" cy="3563478"/>
          </a:xfrm>
          <a:prstGeom prst="rect">
            <a:avLst/>
          </a:prstGeom>
        </p:spPr>
      </p:pic>
      <p:pic>
        <p:nvPicPr>
          <p:cNvPr id="13" name="Picture 12">
            <a:extLst>
              <a:ext uri="{FF2B5EF4-FFF2-40B4-BE49-F238E27FC236}">
                <a16:creationId xmlns:a16="http://schemas.microsoft.com/office/drawing/2014/main" id="{BD63B721-B4DF-4F9F-0A0D-807123AB1903}"/>
              </a:ext>
            </a:extLst>
          </p:cNvPr>
          <p:cNvPicPr>
            <a:picLocks noChangeAspect="1"/>
          </p:cNvPicPr>
          <p:nvPr>
            <p:custDataLst>
              <p:tags r:id="rId2"/>
            </p:custDataLst>
          </p:nvPr>
        </p:nvPicPr>
        <p:blipFill>
          <a:blip r:embed="rId20"/>
          <a:stretch>
            <a:fillRect/>
          </a:stretch>
        </p:blipFill>
        <p:spPr>
          <a:xfrm>
            <a:off x="3879510" y="6114345"/>
            <a:ext cx="3514725" cy="1597465"/>
          </a:xfrm>
          <a:prstGeom prst="rect">
            <a:avLst/>
          </a:prstGeom>
        </p:spPr>
      </p:pic>
      <p:pic>
        <p:nvPicPr>
          <p:cNvPr id="14" name="Picture 13">
            <a:extLst>
              <a:ext uri="{FF2B5EF4-FFF2-40B4-BE49-F238E27FC236}">
                <a16:creationId xmlns:a16="http://schemas.microsoft.com/office/drawing/2014/main" id="{8F2198A2-11DF-D5D4-1AC7-106DDBB37E72}"/>
              </a:ext>
            </a:extLst>
          </p:cNvPr>
          <p:cNvPicPr>
            <a:picLocks noChangeAspect="1"/>
          </p:cNvPicPr>
          <p:nvPr>
            <p:custDataLst>
              <p:tags r:id="rId3"/>
            </p:custDataLst>
          </p:nvPr>
        </p:nvPicPr>
        <p:blipFill>
          <a:blip r:embed="rId21"/>
          <a:stretch>
            <a:fillRect/>
          </a:stretch>
        </p:blipFill>
        <p:spPr>
          <a:xfrm>
            <a:off x="179998" y="6108698"/>
            <a:ext cx="3510279" cy="1866845"/>
          </a:xfrm>
          <a:prstGeom prst="rect">
            <a:avLst/>
          </a:prstGeom>
        </p:spPr>
      </p:pic>
      <p:pic>
        <p:nvPicPr>
          <p:cNvPr id="30" name="Picture 29">
            <a:extLst>
              <a:ext uri="{FF2B5EF4-FFF2-40B4-BE49-F238E27FC236}">
                <a16:creationId xmlns:a16="http://schemas.microsoft.com/office/drawing/2014/main" id="{6B5CC8DA-120B-097B-A02C-AD3AB24B44F9}"/>
              </a:ext>
            </a:extLst>
          </p:cNvPr>
          <p:cNvPicPr>
            <a:picLocks noChangeAspect="1"/>
          </p:cNvPicPr>
          <p:nvPr>
            <p:custDataLst>
              <p:tags r:id="rId4"/>
            </p:custDataLst>
          </p:nvPr>
        </p:nvPicPr>
        <p:blipFill>
          <a:blip r:embed="rId22"/>
          <a:stretch>
            <a:fillRect/>
          </a:stretch>
        </p:blipFill>
        <p:spPr>
          <a:xfrm>
            <a:off x="3869997" y="8547099"/>
            <a:ext cx="3510279" cy="1658505"/>
          </a:xfrm>
          <a:prstGeom prst="rect">
            <a:avLst/>
          </a:prstGeom>
        </p:spPr>
      </p:pic>
      <p:sp>
        <p:nvSpPr>
          <p:cNvPr id="44" name="object 21">
            <a:extLst>
              <a:ext uri="{FF2B5EF4-FFF2-40B4-BE49-F238E27FC236}">
                <a16:creationId xmlns:a16="http://schemas.microsoft.com/office/drawing/2014/main" id="{90EE9664-1876-D49E-CEEF-C7D9ACF1E8ED}"/>
              </a:ext>
            </a:extLst>
          </p:cNvPr>
          <p:cNvSpPr txBox="1"/>
          <p:nvPr/>
        </p:nvSpPr>
        <p:spPr>
          <a:xfrm>
            <a:off x="2517385" y="4042391"/>
            <a:ext cx="4860290" cy="99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p:txBody>
      </p:sp>
      <p:pic>
        <p:nvPicPr>
          <p:cNvPr id="16" name="Picture 15">
            <a:extLst>
              <a:ext uri="{FF2B5EF4-FFF2-40B4-BE49-F238E27FC236}">
                <a16:creationId xmlns:a16="http://schemas.microsoft.com/office/drawing/2014/main" id="{218C3D91-F39F-F3BE-2BA3-E96E737559C3}"/>
              </a:ext>
            </a:extLst>
          </p:cNvPr>
          <p:cNvPicPr>
            <a:picLocks noChangeAspect="1"/>
          </p:cNvPicPr>
          <p:nvPr>
            <p:custDataLst>
              <p:tags r:id="rId5"/>
            </p:custDataLst>
          </p:nvPr>
        </p:nvPicPr>
        <p:blipFill>
          <a:blip r:embed="rId23"/>
          <a:stretch>
            <a:fillRect/>
          </a:stretch>
        </p:blipFill>
        <p:spPr>
          <a:xfrm>
            <a:off x="2507273" y="4111306"/>
            <a:ext cx="4857750" cy="1025407"/>
          </a:xfrm>
          <a:prstGeom prst="rect">
            <a:avLst/>
          </a:prstGeom>
        </p:spPr>
      </p:pic>
      <p:pic>
        <p:nvPicPr>
          <p:cNvPr id="26" name="Picture 25">
            <a:extLst>
              <a:ext uri="{FF2B5EF4-FFF2-40B4-BE49-F238E27FC236}">
                <a16:creationId xmlns:a16="http://schemas.microsoft.com/office/drawing/2014/main" id="{1B975C92-7950-159F-212F-35D9F00B9203}"/>
              </a:ext>
            </a:extLst>
          </p:cNvPr>
          <p:cNvPicPr>
            <a:picLocks noChangeAspect="1"/>
          </p:cNvPicPr>
          <p:nvPr>
            <p:custDataLst>
              <p:tags r:id="rId6"/>
            </p:custDataLst>
          </p:nvPr>
        </p:nvPicPr>
        <p:blipFill>
          <a:blip r:embed="rId24"/>
          <a:stretch>
            <a:fillRect/>
          </a:stretch>
        </p:blipFill>
        <p:spPr>
          <a:xfrm>
            <a:off x="228066" y="8547100"/>
            <a:ext cx="3510279" cy="1758114"/>
          </a:xfrm>
          <a:prstGeom prst="rect">
            <a:avLst/>
          </a:prstGeom>
        </p:spPr>
      </p:pic>
      <p:pic>
        <p:nvPicPr>
          <p:cNvPr id="27" name="Picture 26">
            <a:extLst>
              <a:ext uri="{FF2B5EF4-FFF2-40B4-BE49-F238E27FC236}">
                <a16:creationId xmlns:a16="http://schemas.microsoft.com/office/drawing/2014/main" id="{8D090E4E-3E4F-1D92-2214-D24EEB5E16CC}"/>
              </a:ext>
            </a:extLst>
          </p:cNvPr>
          <p:cNvPicPr>
            <a:picLocks noChangeAspect="1"/>
          </p:cNvPicPr>
          <p:nvPr>
            <p:custDataLst>
              <p:tags r:id="rId7"/>
            </p:custDataLst>
          </p:nvPr>
        </p:nvPicPr>
        <p:blipFill>
          <a:blip r:embed="rId25"/>
          <a:stretch>
            <a:fillRect/>
          </a:stretch>
        </p:blipFill>
        <p:spPr>
          <a:xfrm>
            <a:off x="349250" y="7908179"/>
            <a:ext cx="2396660" cy="124434"/>
          </a:xfrm>
          <a:prstGeom prst="rect">
            <a:avLst/>
          </a:prstGeom>
        </p:spPr>
      </p:pic>
      <p:pic>
        <p:nvPicPr>
          <p:cNvPr id="42" name="Picture 41">
            <a:extLst>
              <a:ext uri="{FF2B5EF4-FFF2-40B4-BE49-F238E27FC236}">
                <a16:creationId xmlns:a16="http://schemas.microsoft.com/office/drawing/2014/main" id="{6CDBE0D0-8199-669A-F457-F70FF42DA9B1}"/>
              </a:ext>
            </a:extLst>
          </p:cNvPr>
          <p:cNvPicPr>
            <a:picLocks noChangeAspect="1"/>
          </p:cNvPicPr>
          <p:nvPr>
            <p:custDataLst>
              <p:tags r:id="rId8"/>
            </p:custDataLst>
          </p:nvPr>
        </p:nvPicPr>
        <p:blipFill>
          <a:blip r:embed="rId26"/>
          <a:stretch>
            <a:fillRect/>
          </a:stretch>
        </p:blipFill>
        <p:spPr>
          <a:xfrm>
            <a:off x="3871303" y="7785100"/>
            <a:ext cx="3505200" cy="216488"/>
          </a:xfrm>
          <a:prstGeom prst="rect">
            <a:avLst/>
          </a:prstGeom>
        </p:spPr>
      </p:pic>
      <p:pic>
        <p:nvPicPr>
          <p:cNvPr id="43" name="Picture 42">
            <a:extLst>
              <a:ext uri="{FF2B5EF4-FFF2-40B4-BE49-F238E27FC236}">
                <a16:creationId xmlns:a16="http://schemas.microsoft.com/office/drawing/2014/main" id="{6457559A-851E-C3AF-2B93-E97BD3C06B2D}"/>
              </a:ext>
            </a:extLst>
          </p:cNvPr>
          <p:cNvPicPr>
            <a:picLocks noChangeAspect="1"/>
          </p:cNvPicPr>
          <p:nvPr>
            <p:custDataLst>
              <p:tags r:id="rId9"/>
            </p:custDataLst>
          </p:nvPr>
        </p:nvPicPr>
        <p:blipFill>
          <a:blip r:embed="rId27"/>
          <a:stretch>
            <a:fillRect/>
          </a:stretch>
        </p:blipFill>
        <p:spPr>
          <a:xfrm>
            <a:off x="176227" y="10332674"/>
            <a:ext cx="1924050" cy="78706"/>
          </a:xfrm>
          <a:prstGeom prst="rect">
            <a:avLst/>
          </a:prstGeom>
        </p:spPr>
      </p:pic>
      <p:pic>
        <p:nvPicPr>
          <p:cNvPr id="45" name="Picture 44">
            <a:extLst>
              <a:ext uri="{FF2B5EF4-FFF2-40B4-BE49-F238E27FC236}">
                <a16:creationId xmlns:a16="http://schemas.microsoft.com/office/drawing/2014/main" id="{CCB60ACA-5BBD-86BD-24CF-0BD70FC25858}"/>
              </a:ext>
            </a:extLst>
          </p:cNvPr>
          <p:cNvPicPr>
            <a:picLocks noChangeAspect="1"/>
          </p:cNvPicPr>
          <p:nvPr>
            <p:custDataLst>
              <p:tags r:id="rId10"/>
            </p:custDataLst>
          </p:nvPr>
        </p:nvPicPr>
        <p:blipFill>
          <a:blip r:embed="rId28"/>
          <a:stretch>
            <a:fillRect/>
          </a:stretch>
        </p:blipFill>
        <p:spPr>
          <a:xfrm>
            <a:off x="3709372" y="10223500"/>
            <a:ext cx="1438275" cy="74675"/>
          </a:xfrm>
          <a:prstGeom prst="rect">
            <a:avLst/>
          </a:prstGeom>
        </p:spPr>
      </p:pic>
      <p:pic>
        <p:nvPicPr>
          <p:cNvPr id="46" name="Picture 45">
            <a:extLst>
              <a:ext uri="{FF2B5EF4-FFF2-40B4-BE49-F238E27FC236}">
                <a16:creationId xmlns:a16="http://schemas.microsoft.com/office/drawing/2014/main" id="{921A4CA9-6340-E17C-5595-28D763856E9C}"/>
              </a:ext>
            </a:extLst>
          </p:cNvPr>
          <p:cNvPicPr>
            <a:picLocks noChangeAspect="1"/>
          </p:cNvPicPr>
          <p:nvPr>
            <p:custDataLst>
              <p:tags r:id="rId11"/>
            </p:custDataLst>
          </p:nvPr>
        </p:nvPicPr>
        <p:blipFill>
          <a:blip r:embed="rId29"/>
          <a:stretch>
            <a:fillRect/>
          </a:stretch>
        </p:blipFill>
        <p:spPr>
          <a:xfrm>
            <a:off x="3857888" y="10320909"/>
            <a:ext cx="3514725" cy="115416"/>
          </a:xfrm>
          <a:prstGeom prst="rect">
            <a:avLst/>
          </a:prstGeom>
        </p:spPr>
      </p:pic>
      <p:pic>
        <p:nvPicPr>
          <p:cNvPr id="47" name="Picture 46">
            <a:extLst>
              <a:ext uri="{FF2B5EF4-FFF2-40B4-BE49-F238E27FC236}">
                <a16:creationId xmlns:a16="http://schemas.microsoft.com/office/drawing/2014/main" id="{A01C1B5C-765B-B3E4-2A9C-05A81F045F2D}"/>
              </a:ext>
            </a:extLst>
          </p:cNvPr>
          <p:cNvPicPr>
            <a:picLocks noChangeAspect="1"/>
          </p:cNvPicPr>
          <p:nvPr>
            <p:custDataLst>
              <p:tags r:id="rId12"/>
            </p:custDataLst>
          </p:nvPr>
        </p:nvPicPr>
        <p:blipFill>
          <a:blip r:embed="rId30"/>
          <a:stretch>
            <a:fillRect/>
          </a:stretch>
        </p:blipFill>
        <p:spPr>
          <a:xfrm>
            <a:off x="2519999" y="3063607"/>
            <a:ext cx="4867275" cy="419330"/>
          </a:xfrm>
          <a:prstGeom prst="rect">
            <a:avLst/>
          </a:prstGeom>
        </p:spPr>
      </p:pic>
      <p:pic>
        <p:nvPicPr>
          <p:cNvPr id="48" name="Picture 47">
            <a:extLst>
              <a:ext uri="{FF2B5EF4-FFF2-40B4-BE49-F238E27FC236}">
                <a16:creationId xmlns:a16="http://schemas.microsoft.com/office/drawing/2014/main" id="{8E28B55F-68A4-6E89-845C-CB3AD97B2799}"/>
              </a:ext>
            </a:extLst>
          </p:cNvPr>
          <p:cNvPicPr>
            <a:picLocks noChangeAspect="1"/>
          </p:cNvPicPr>
          <p:nvPr>
            <p:custDataLst>
              <p:tags r:id="rId13"/>
            </p:custDataLst>
          </p:nvPr>
        </p:nvPicPr>
        <p:blipFill>
          <a:blip r:embed="rId31"/>
          <a:stretch>
            <a:fillRect/>
          </a:stretch>
        </p:blipFill>
        <p:spPr>
          <a:xfrm>
            <a:off x="3327530" y="3594100"/>
            <a:ext cx="3238500" cy="427038"/>
          </a:xfrm>
          <a:prstGeom prst="rect">
            <a:avLst/>
          </a:prstGeom>
        </p:spPr>
      </p:pic>
      <p:pic>
        <p:nvPicPr>
          <p:cNvPr id="49" name="Picture 48">
            <a:extLst>
              <a:ext uri="{FF2B5EF4-FFF2-40B4-BE49-F238E27FC236}">
                <a16:creationId xmlns:a16="http://schemas.microsoft.com/office/drawing/2014/main" id="{46DEEBD1-E301-6C2F-5B50-1D4454384E14}"/>
              </a:ext>
            </a:extLst>
          </p:cNvPr>
          <p:cNvPicPr>
            <a:picLocks noChangeAspect="1"/>
          </p:cNvPicPr>
          <p:nvPr>
            <p:custDataLst>
              <p:tags r:id="rId14"/>
            </p:custDataLst>
          </p:nvPr>
        </p:nvPicPr>
        <p:blipFill>
          <a:blip r:embed="rId32"/>
          <a:stretch>
            <a:fillRect/>
          </a:stretch>
        </p:blipFill>
        <p:spPr>
          <a:xfrm>
            <a:off x="1921698" y="1173143"/>
            <a:ext cx="2619375" cy="208200"/>
          </a:xfrm>
          <a:prstGeom prst="rect">
            <a:avLst/>
          </a:prstGeom>
        </p:spPr>
      </p:pic>
      <p:pic>
        <p:nvPicPr>
          <p:cNvPr id="50" name="Picture 49">
            <a:extLst>
              <a:ext uri="{FF2B5EF4-FFF2-40B4-BE49-F238E27FC236}">
                <a16:creationId xmlns:a16="http://schemas.microsoft.com/office/drawing/2014/main" id="{F5801F37-576C-0125-26E6-1538B182426F}"/>
              </a:ext>
            </a:extLst>
          </p:cNvPr>
          <p:cNvPicPr>
            <a:picLocks noChangeAspect="1"/>
          </p:cNvPicPr>
          <p:nvPr>
            <p:custDataLst>
              <p:tags r:id="rId15"/>
            </p:custDataLst>
          </p:nvPr>
        </p:nvPicPr>
        <p:blipFill>
          <a:blip r:embed="rId33"/>
          <a:stretch>
            <a:fillRect/>
          </a:stretch>
        </p:blipFill>
        <p:spPr>
          <a:xfrm>
            <a:off x="352868" y="7985917"/>
            <a:ext cx="2136410" cy="126357"/>
          </a:xfrm>
          <a:prstGeom prst="rect">
            <a:avLst/>
          </a:prstGeom>
        </p:spPr>
      </p:pic>
      <p:pic>
        <p:nvPicPr>
          <p:cNvPr id="58" name="Image 57" descr="Une image contenant texte, Police, capture d’écran, ligne&#10;&#10;Le contenu généré par l’IA peut être incorrect.">
            <a:extLst>
              <a:ext uri="{FF2B5EF4-FFF2-40B4-BE49-F238E27FC236}">
                <a16:creationId xmlns:a16="http://schemas.microsoft.com/office/drawing/2014/main" id="{6C4ED666-89ED-DA08-2D62-5AF4CEFA5B06}"/>
              </a:ext>
            </a:extLst>
          </p:cNvPr>
          <p:cNvPicPr>
            <a:picLocks noChangeAspect="1"/>
          </p:cNvPicPr>
          <p:nvPr/>
        </p:nvPicPr>
        <p:blipFill>
          <a:blip r:embed="rId34">
            <a:extLst>
              <a:ext uri="{28A0092B-C50C-407E-A947-70E740481C1C}">
                <a14:useLocalDpi xmlns:a14="http://schemas.microsoft.com/office/drawing/2010/main" val="0"/>
              </a:ext>
            </a:extLst>
          </a:blip>
          <a:srcRect/>
          <a:stretch>
            <a:fillRect/>
          </a:stretch>
        </p:blipFill>
        <p:spPr bwMode="auto">
          <a:xfrm>
            <a:off x="44450" y="264356"/>
            <a:ext cx="2543175" cy="4000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9" y="1935552"/>
            <a:ext cx="3536315" cy="4501232"/>
          </a:xfrm>
          <a:prstGeom prst="rect">
            <a:avLst/>
          </a:prstGeom>
        </p:spPr>
        <p:txBody>
          <a:bodyPr vert="horz" wrap="square" lIns="0" tIns="12700" rIns="0" bIns="0" rtlCol="0">
            <a:spAutoFit/>
          </a:bodyPr>
          <a:lstStyle/>
          <a:p>
            <a:pPr marL="12700" marR="5080" algn="just">
              <a:lnSpc>
                <a:spcPct val="100000"/>
              </a:lnSpc>
              <a:spcBef>
                <a:spcPts val="100"/>
              </a:spcBef>
            </a:pPr>
            <a:r>
              <a:rPr lang="en-US" sz="750" b="0" dirty="0">
                <a:solidFill>
                  <a:srgbClr val="343B3C"/>
                </a:solidFill>
                <a:latin typeface="Calibri Light"/>
                <a:cs typeface="Calibri Light"/>
              </a:rPr>
              <a:t>In August, Volta Finance achieved a net performance of -0.8% bringing year-to-date performance to +3.2%. This performance can be compared with US High Yield and Euro High Yield which respectively returned +6.3% and +4.0% over the same period.</a:t>
            </a:r>
          </a:p>
          <a:p>
            <a:pPr marL="12700" marR="5080" algn="just">
              <a:lnSpc>
                <a:spcPct val="100000"/>
              </a:lnSpc>
              <a:spcBef>
                <a:spcPts val="100"/>
              </a:spcBef>
            </a:pPr>
            <a:endParaRPr lang="en-US" sz="750" dirty="0">
              <a:solidFill>
                <a:srgbClr val="343B3C"/>
              </a:solidFill>
              <a:latin typeface="Calibri Light"/>
              <a:cs typeface="Calibri Light"/>
            </a:endParaRPr>
          </a:p>
          <a:p>
            <a:pPr marL="12700" marR="5080" algn="just">
              <a:lnSpc>
                <a:spcPct val="100000"/>
              </a:lnSpc>
              <a:spcBef>
                <a:spcPts val="100"/>
              </a:spcBef>
            </a:pPr>
            <a:r>
              <a:rPr lang="en-US" sz="750" b="0" dirty="0">
                <a:solidFill>
                  <a:srgbClr val="343B3C"/>
                </a:solidFill>
                <a:latin typeface="Calibri Light"/>
                <a:cs typeface="Calibri Light"/>
              </a:rPr>
              <a:t>Although July was a solid month in terms of performance for global markets, early signs painting a mixed picture had emerged. In August we saw the confirmation of these trends, notably weak labor market indicators and stretched valuations in the tech sector raised concerns about the current economic momentum. Inflation data remained elevated but broadly in line with expectations, fueling speculation that the Federal Reserve could pivot towards rate cuts as early as September. This narrative gained traction following Fed Chair Jerome Powell’s dovish tone at the Jackson Hole Symposium, where he acknowledged rising risks to employment and hinted at potential easing. On the other side of the pond, the Bank of England surprised markets with a rate cut to 4%, its lowest level in over two years, amid persistent inflation and political uncertainty. In mainland Europe, German business confidence surged unexpectedly, while in France, fiscal concerns resurfaced following political tensions and a cabinet in jeopardy, triggering the widening of the OAT-Bund spread. In that context, Credit markets were roughly unchanged in August with the </a:t>
            </a:r>
            <a:r>
              <a:rPr lang="en-US" sz="750" b="0" dirty="0" err="1">
                <a:solidFill>
                  <a:srgbClr val="343B3C"/>
                </a:solidFill>
                <a:latin typeface="Calibri Light"/>
                <a:cs typeface="Calibri Light"/>
              </a:rPr>
              <a:t>Itraxx</a:t>
            </a:r>
            <a:r>
              <a:rPr lang="en-US" sz="750" b="0" dirty="0">
                <a:solidFill>
                  <a:srgbClr val="343B3C"/>
                </a:solidFill>
                <a:latin typeface="Calibri Light"/>
                <a:cs typeface="Calibri Light"/>
              </a:rPr>
              <a:t> </a:t>
            </a:r>
            <a:r>
              <a:rPr lang="en-US" sz="750" b="0" dirty="0" err="1">
                <a:solidFill>
                  <a:srgbClr val="343B3C"/>
                </a:solidFill>
                <a:latin typeface="Calibri Light"/>
                <a:cs typeface="Calibri Light"/>
              </a:rPr>
              <a:t>Xover</a:t>
            </a:r>
            <a:r>
              <a:rPr lang="en-US" sz="750" b="0" dirty="0">
                <a:solidFill>
                  <a:srgbClr val="343B3C"/>
                </a:solidFill>
                <a:latin typeface="Calibri Light"/>
                <a:cs typeface="Calibri Light"/>
              </a:rPr>
              <a:t> (Europe) moving from +269bps to +268bps while its US cousin (CDX) moved from +323bps to +322bps (July 31st to Aug 31st). In the meantime, US HY posted a +1.22% gain while Euro HY was flat at +0.07%.</a:t>
            </a:r>
          </a:p>
          <a:p>
            <a:pPr marL="12700" marR="5080" algn="just">
              <a:lnSpc>
                <a:spcPct val="100000"/>
              </a:lnSpc>
              <a:spcBef>
                <a:spcPts val="100"/>
              </a:spcBef>
            </a:pPr>
            <a:endParaRPr lang="en-US" sz="750" dirty="0">
              <a:solidFill>
                <a:srgbClr val="343B3C"/>
              </a:solidFill>
              <a:latin typeface="Calibri Light"/>
              <a:cs typeface="Calibri Light"/>
            </a:endParaRPr>
          </a:p>
          <a:p>
            <a:pPr marL="12700" marR="5080" algn="just">
              <a:lnSpc>
                <a:spcPct val="100000"/>
              </a:lnSpc>
              <a:spcBef>
                <a:spcPts val="100"/>
              </a:spcBef>
            </a:pPr>
            <a:r>
              <a:rPr lang="en-US" sz="750" b="0" dirty="0">
                <a:solidFill>
                  <a:srgbClr val="343B3C"/>
                </a:solidFill>
                <a:latin typeface="Calibri Light"/>
                <a:cs typeface="Calibri Light"/>
              </a:rPr>
              <a:t>Turning to loans and CLOs, August was pretty much in line with July with </a:t>
            </a:r>
            <a:r>
              <a:rPr lang="en-US" sz="750" b="0" dirty="0" err="1">
                <a:solidFill>
                  <a:srgbClr val="343B3C"/>
                </a:solidFill>
                <a:latin typeface="Calibri Light"/>
                <a:cs typeface="Calibri Light"/>
              </a:rPr>
              <a:t>repricings</a:t>
            </a:r>
            <a:r>
              <a:rPr lang="en-US" sz="750" b="0" dirty="0">
                <a:solidFill>
                  <a:srgbClr val="343B3C"/>
                </a:solidFill>
                <a:latin typeface="Calibri Light"/>
                <a:cs typeface="Calibri Light"/>
              </a:rPr>
              <a:t> being at the forefront of the loan market leading to lower expectations in terms of CLO Equity distributions: according to Bank of America research, year-to-date, 28% of the loan market has been repriced at the end of August, leading to c.20bps of loan portfolio spread compression. At the same time, the inflated secondary loan trading prices led to further early redemptions of post-reinvestment period CLOs. </a:t>
            </a:r>
          </a:p>
          <a:p>
            <a:pPr marL="12700" marR="5080" algn="just">
              <a:lnSpc>
                <a:spcPct val="100000"/>
              </a:lnSpc>
              <a:spcBef>
                <a:spcPts val="100"/>
              </a:spcBef>
            </a:pPr>
            <a:endParaRPr lang="en-US" sz="750" dirty="0">
              <a:solidFill>
                <a:srgbClr val="343B3C"/>
              </a:solidFill>
              <a:latin typeface="Calibri Light"/>
              <a:cs typeface="Calibri Light"/>
            </a:endParaRPr>
          </a:p>
          <a:p>
            <a:pPr marL="12700" marR="5080" algn="just">
              <a:lnSpc>
                <a:spcPct val="100000"/>
              </a:lnSpc>
              <a:spcBef>
                <a:spcPts val="100"/>
              </a:spcBef>
            </a:pPr>
            <a:r>
              <a:rPr lang="en-US" sz="750" b="0" dirty="0">
                <a:solidFill>
                  <a:srgbClr val="343B3C"/>
                </a:solidFill>
                <a:latin typeface="Calibri Light"/>
                <a:cs typeface="Calibri Light"/>
              </a:rPr>
              <a:t>Through the month, Volta received an early redemption of c. €7m equivalent from a European CLO Equity position. We decided to reinvest the proceeds into a Euro CLO debt tranche (€5.7m eq.), which offered a shorter Credit-duration profile and a significant coupon. As a result, cash was stable through the month and remained at 18%. Volta Finance’s cashflow generation was stable at €28m equivalent in interest and coupons over the last six months, representing close to 21% of August NAV on an annualized basis. </a:t>
            </a:r>
          </a:p>
          <a:p>
            <a:pPr marL="12700" marR="5080" algn="just">
              <a:lnSpc>
                <a:spcPct val="100000"/>
              </a:lnSpc>
              <a:spcBef>
                <a:spcPts val="100"/>
              </a:spcBef>
            </a:pPr>
            <a:endParaRPr lang="en-US" sz="750" dirty="0">
              <a:solidFill>
                <a:srgbClr val="343B3C"/>
              </a:solidFill>
              <a:latin typeface="Calibri Light"/>
              <a:cs typeface="Calibri Light"/>
            </a:endParaRPr>
          </a:p>
          <a:p>
            <a:pPr marL="12700" marR="5080" algn="just">
              <a:lnSpc>
                <a:spcPct val="100000"/>
              </a:lnSpc>
              <a:spcBef>
                <a:spcPts val="100"/>
              </a:spcBef>
            </a:pPr>
            <a:r>
              <a:rPr lang="en-US" sz="750" b="0" dirty="0">
                <a:solidFill>
                  <a:srgbClr val="343B3C"/>
                </a:solidFill>
                <a:latin typeface="Calibri Light"/>
                <a:cs typeface="Calibri Light"/>
              </a:rPr>
              <a:t>Over the month, Volta’s CLO Equity tranches returned -1.1%** while CLO Debt tranches returned +1.2% performance**. The EUR/USD move to 1.1702 from 1.1423 had an impact on our long dollar exposure (14%) in terms of performance (-0.34%). </a:t>
            </a:r>
          </a:p>
        </p:txBody>
      </p:sp>
      <p:sp>
        <p:nvSpPr>
          <p:cNvPr id="5" name="object 5"/>
          <p:cNvSpPr txBox="1"/>
          <p:nvPr/>
        </p:nvSpPr>
        <p:spPr>
          <a:xfrm>
            <a:off x="3857284" y="1935552"/>
            <a:ext cx="3535679" cy="1795363"/>
          </a:xfrm>
          <a:prstGeom prst="rect">
            <a:avLst/>
          </a:prstGeom>
        </p:spPr>
        <p:txBody>
          <a:bodyPr vert="horz" wrap="square" lIns="0" tIns="12700" rIns="0" bIns="0" rtlCol="0">
            <a:spAutoFit/>
          </a:bodyPr>
          <a:lstStyle/>
          <a:p>
            <a:pPr marL="12700" marR="5080" algn="just">
              <a:lnSpc>
                <a:spcPct val="100000"/>
              </a:lnSpc>
              <a:spcBef>
                <a:spcPts val="100"/>
              </a:spcBef>
            </a:pPr>
            <a:r>
              <a:rPr lang="en-US" sz="750" b="0" dirty="0">
                <a:solidFill>
                  <a:srgbClr val="343B3C"/>
                </a:solidFill>
                <a:latin typeface="Calibri Light"/>
                <a:cs typeface="Calibri Light"/>
              </a:rPr>
              <a:t>As of end of August 2025, Volta’s NAV* was €271.8m, i.e. €7.43 per share. </a:t>
            </a:r>
          </a:p>
          <a:p>
            <a:pPr marL="12700" marR="5080" algn="just">
              <a:lnSpc>
                <a:spcPct val="100000"/>
              </a:lnSpc>
              <a:spcBef>
                <a:spcPts val="100"/>
              </a:spcBef>
            </a:pPr>
            <a:endParaRPr lang="en-US" sz="750" i="1" dirty="0">
              <a:solidFill>
                <a:schemeClr val="tx1"/>
              </a:solidFill>
              <a:latin typeface="Calibri Light"/>
              <a:cs typeface="Calibri Light"/>
            </a:endParaRPr>
          </a:p>
          <a:p>
            <a:pPr marL="12700" marR="5080" algn="just">
              <a:spcBef>
                <a:spcPts val="100"/>
              </a:spcBef>
            </a:pPr>
            <a:r>
              <a:rPr lang="en-US" sz="750" i="1" dirty="0">
                <a:solidFill>
                  <a:schemeClr val="tx1"/>
                </a:solidFill>
                <a:latin typeface="Calibri Light"/>
                <a:cs typeface="Calibri Light"/>
              </a:rPr>
              <a:t>*It should be noted that approximately 3.92%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3.85% as at 31 July 2025, 0.07% as at 30 June 2025.</a:t>
            </a:r>
          </a:p>
          <a:p>
            <a:pPr marL="12700" marR="5080" algn="just">
              <a:spcBef>
                <a:spcPts val="100"/>
              </a:spcBef>
            </a:pPr>
            <a:endParaRPr lang="en-US" sz="750" i="1" dirty="0">
              <a:solidFill>
                <a:schemeClr val="tx1"/>
              </a:solidFill>
              <a:latin typeface="Calibri Light"/>
              <a:cs typeface="Calibri Light"/>
            </a:endParaRPr>
          </a:p>
          <a:p>
            <a:pPr marL="12700" marR="5080" algn="just">
              <a:spcBef>
                <a:spcPts val="100"/>
              </a:spcBef>
            </a:pPr>
            <a:r>
              <a:rPr lang="en-US" sz="750" i="1" dirty="0">
                <a:solidFill>
                  <a:schemeClr val="tx1"/>
                </a:solidFill>
                <a:latin typeface="Calibri Light"/>
                <a:cs typeface="Calibri Light"/>
              </a:rPr>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p:txBody>
      </p:sp>
      <p:pic>
        <p:nvPicPr>
          <p:cNvPr id="7" name="object 7"/>
          <p:cNvPicPr/>
          <p:nvPr/>
        </p:nvPicPr>
        <p:blipFill>
          <a:blip r:embed="rId11" cstate="print"/>
          <a:stretch>
            <a:fillRect/>
          </a:stretch>
        </p:blipFill>
        <p:spPr>
          <a:xfrm>
            <a:off x="6966001" y="181054"/>
            <a:ext cx="413994" cy="406113"/>
          </a:xfrm>
          <a:prstGeom prst="rect">
            <a:avLst/>
          </a:prstGeom>
        </p:spPr>
      </p:pic>
      <p:sp>
        <p:nvSpPr>
          <p:cNvPr id="13" name="object 13"/>
          <p:cNvSpPr txBox="1"/>
          <p:nvPr/>
        </p:nvSpPr>
        <p:spPr>
          <a:xfrm>
            <a:off x="179997" y="1656003"/>
            <a:ext cx="7200265"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Monthly</a:t>
            </a:r>
            <a:r>
              <a:rPr sz="1300" b="1" spc="-15" dirty="0">
                <a:solidFill>
                  <a:srgbClr val="4876B9"/>
                </a:solidFill>
                <a:latin typeface="Calibri"/>
                <a:cs typeface="Calibri"/>
              </a:rPr>
              <a:t> </a:t>
            </a:r>
            <a:r>
              <a:rPr sz="1300" b="1" spc="-10" dirty="0">
                <a:solidFill>
                  <a:srgbClr val="4876B9"/>
                </a:solidFill>
                <a:latin typeface="Calibri"/>
                <a:cs typeface="Calibri"/>
              </a:rPr>
              <a:t>Commentary</a:t>
            </a:r>
            <a:endParaRPr sz="1300">
              <a:latin typeface="Calibri"/>
              <a:cs typeface="Calibri"/>
            </a:endParaRPr>
          </a:p>
        </p:txBody>
      </p:sp>
      <p:sp>
        <p:nvSpPr>
          <p:cNvPr id="14" name="object 14"/>
          <p:cNvSpPr txBox="1"/>
          <p:nvPr/>
        </p:nvSpPr>
        <p:spPr>
          <a:xfrm>
            <a:off x="3869994" y="4680001"/>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Currency</a:t>
            </a:r>
            <a:r>
              <a:rPr sz="1300" b="1" spc="-25" dirty="0">
                <a:solidFill>
                  <a:srgbClr val="4876B9"/>
                </a:solidFill>
                <a:latin typeface="Calibri"/>
                <a:cs typeface="Calibri"/>
              </a:rPr>
              <a:t> </a:t>
            </a:r>
            <a:r>
              <a:rPr sz="1300" b="1" dirty="0">
                <a:solidFill>
                  <a:srgbClr val="4876B9"/>
                </a:solidFill>
                <a:latin typeface="Calibri"/>
                <a:cs typeface="Calibri"/>
              </a:rPr>
              <a:t>and</a:t>
            </a:r>
            <a:r>
              <a:rPr sz="1300" b="1" spc="-20" dirty="0">
                <a:solidFill>
                  <a:srgbClr val="4876B9"/>
                </a:solidFill>
                <a:latin typeface="Calibri"/>
                <a:cs typeface="Calibri"/>
              </a:rPr>
              <a:t> </a:t>
            </a:r>
            <a:r>
              <a:rPr sz="1300" b="1" spc="-10" dirty="0">
                <a:solidFill>
                  <a:srgbClr val="4876B9"/>
                </a:solidFill>
                <a:latin typeface="Calibri"/>
                <a:cs typeface="Calibri"/>
              </a:rPr>
              <a:t>Geography</a:t>
            </a:r>
            <a:r>
              <a:rPr sz="1300" b="1" spc="-20" dirty="0">
                <a:solidFill>
                  <a:srgbClr val="4876B9"/>
                </a:solidFill>
                <a:latin typeface="Calibri"/>
                <a:cs typeface="Calibri"/>
              </a:rPr>
              <a:t> </a:t>
            </a:r>
            <a:r>
              <a:rPr sz="1300" b="1" dirty="0">
                <a:solidFill>
                  <a:srgbClr val="4876B9"/>
                </a:solidFill>
                <a:latin typeface="Calibri"/>
                <a:cs typeface="Calibri"/>
              </a:rPr>
              <a:t>exposures</a:t>
            </a:r>
            <a:r>
              <a:rPr sz="1300" b="1" spc="-20" dirty="0">
                <a:solidFill>
                  <a:srgbClr val="4876B9"/>
                </a:solidFill>
                <a:latin typeface="Calibri"/>
                <a:cs typeface="Calibri"/>
              </a:rPr>
              <a:t> </a:t>
            </a:r>
            <a:r>
              <a:rPr sz="1300" b="1" spc="-25" dirty="0">
                <a:solidFill>
                  <a:srgbClr val="4876B9"/>
                </a:solidFill>
                <a:latin typeface="Calibri"/>
                <a:cs typeface="Calibri"/>
              </a:rPr>
              <a:t>(%)</a:t>
            </a:r>
            <a:endParaRPr sz="1300">
              <a:latin typeface="Calibri"/>
              <a:cs typeface="Calibri"/>
            </a:endParaRPr>
          </a:p>
        </p:txBody>
      </p:sp>
      <p:sp>
        <p:nvSpPr>
          <p:cNvPr id="15" name="object 15"/>
          <p:cNvSpPr txBox="1"/>
          <p:nvPr/>
        </p:nvSpPr>
        <p:spPr>
          <a:xfrm>
            <a:off x="179997"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spc="-10" dirty="0">
                <a:solidFill>
                  <a:srgbClr val="4876B9"/>
                </a:solidFill>
                <a:latin typeface="Calibri"/>
                <a:cs typeface="Calibri"/>
              </a:rPr>
              <a:t>Portfolio</a:t>
            </a:r>
            <a:r>
              <a:rPr sz="1300" b="1" spc="-30" dirty="0">
                <a:solidFill>
                  <a:srgbClr val="4876B9"/>
                </a:solidFill>
                <a:latin typeface="Calibri"/>
                <a:cs typeface="Calibri"/>
              </a:rPr>
              <a:t> </a:t>
            </a:r>
            <a:r>
              <a:rPr sz="1300" b="1" dirty="0">
                <a:solidFill>
                  <a:srgbClr val="4876B9"/>
                </a:solidFill>
                <a:latin typeface="Calibri"/>
                <a:cs typeface="Calibri"/>
              </a:rPr>
              <a:t>Composition</a:t>
            </a:r>
            <a:r>
              <a:rPr sz="1300" b="1" spc="-25" dirty="0">
                <a:solidFill>
                  <a:srgbClr val="4876B9"/>
                </a:solidFill>
                <a:latin typeface="Calibri"/>
                <a:cs typeface="Calibri"/>
              </a:rPr>
              <a:t> </a:t>
            </a:r>
            <a:r>
              <a:rPr sz="1300" b="1" dirty="0">
                <a:solidFill>
                  <a:srgbClr val="4876B9"/>
                </a:solidFill>
                <a:latin typeface="Calibri"/>
                <a:cs typeface="Calibri"/>
              </a:rPr>
              <a:t>by</a:t>
            </a:r>
            <a:r>
              <a:rPr sz="1300" b="1" spc="-25" dirty="0">
                <a:solidFill>
                  <a:srgbClr val="4876B9"/>
                </a:solidFill>
                <a:latin typeface="Calibri"/>
                <a:cs typeface="Calibri"/>
              </a:rPr>
              <a:t> </a:t>
            </a:r>
            <a:r>
              <a:rPr sz="1300" b="1" dirty="0">
                <a:solidFill>
                  <a:srgbClr val="4876B9"/>
                </a:solidFill>
                <a:latin typeface="Calibri"/>
                <a:cs typeface="Calibri"/>
              </a:rPr>
              <a:t>Asset</a:t>
            </a:r>
            <a:r>
              <a:rPr sz="1300" b="1" spc="-25" dirty="0">
                <a:solidFill>
                  <a:srgbClr val="4876B9"/>
                </a:solidFill>
                <a:latin typeface="Calibri"/>
                <a:cs typeface="Calibri"/>
              </a:rPr>
              <a:t> </a:t>
            </a:r>
            <a:r>
              <a:rPr sz="1300" b="1" spc="-20" dirty="0">
                <a:solidFill>
                  <a:srgbClr val="4876B9"/>
                </a:solidFill>
                <a:latin typeface="Calibri"/>
                <a:cs typeface="Calibri"/>
              </a:rPr>
              <a:t>Type</a:t>
            </a:r>
            <a:endParaRPr sz="1300">
              <a:latin typeface="Calibri"/>
              <a:cs typeface="Calibri"/>
            </a:endParaRPr>
          </a:p>
        </p:txBody>
      </p:sp>
      <p:sp>
        <p:nvSpPr>
          <p:cNvPr id="16" name="object 16"/>
          <p:cNvSpPr txBox="1"/>
          <p:nvPr/>
        </p:nvSpPr>
        <p:spPr>
          <a:xfrm>
            <a:off x="3869994" y="7032002"/>
            <a:ext cx="3510279" cy="216535"/>
          </a:xfrm>
          <a:prstGeom prst="rect">
            <a:avLst/>
          </a:prstGeom>
          <a:solidFill>
            <a:srgbClr val="B5D0ED"/>
          </a:solidFill>
        </p:spPr>
        <p:txBody>
          <a:bodyPr vert="horz" wrap="square" lIns="0" tIns="0" rIns="0" bIns="0" rtlCol="0">
            <a:spAutoFit/>
          </a:bodyPr>
          <a:lstStyle/>
          <a:p>
            <a:pPr marL="71755">
              <a:lnSpc>
                <a:spcPts val="1535"/>
              </a:lnSpc>
            </a:pPr>
            <a:r>
              <a:rPr sz="1300" b="1" dirty="0">
                <a:solidFill>
                  <a:srgbClr val="4876B9"/>
                </a:solidFill>
                <a:latin typeface="Calibri"/>
                <a:cs typeface="Calibri"/>
              </a:rPr>
              <a:t>Last</a:t>
            </a:r>
            <a:r>
              <a:rPr sz="1300" b="1" spc="-25" dirty="0">
                <a:solidFill>
                  <a:srgbClr val="4876B9"/>
                </a:solidFill>
                <a:latin typeface="Calibri"/>
                <a:cs typeface="Calibri"/>
              </a:rPr>
              <a:t> </a:t>
            </a:r>
            <a:r>
              <a:rPr sz="1300" b="1" dirty="0">
                <a:solidFill>
                  <a:srgbClr val="4876B9"/>
                </a:solidFill>
                <a:latin typeface="Calibri"/>
                <a:cs typeface="Calibri"/>
              </a:rPr>
              <a:t>Eighteen</a:t>
            </a:r>
            <a:r>
              <a:rPr sz="1300" b="1" spc="-10" dirty="0">
                <a:solidFill>
                  <a:srgbClr val="4876B9"/>
                </a:solidFill>
                <a:latin typeface="Calibri"/>
                <a:cs typeface="Calibri"/>
              </a:rPr>
              <a:t> </a:t>
            </a:r>
            <a:r>
              <a:rPr sz="1300" b="1" dirty="0">
                <a:solidFill>
                  <a:srgbClr val="4876B9"/>
                </a:solidFill>
                <a:latin typeface="Calibri"/>
                <a:cs typeface="Calibri"/>
              </a:rPr>
              <a:t>Months</a:t>
            </a:r>
            <a:r>
              <a:rPr sz="1300" b="1" spc="-10" dirty="0">
                <a:solidFill>
                  <a:srgbClr val="4876B9"/>
                </a:solidFill>
                <a:latin typeface="Calibri"/>
                <a:cs typeface="Calibri"/>
              </a:rPr>
              <a:t> Performance</a:t>
            </a:r>
            <a:r>
              <a:rPr sz="1300" b="1" spc="-15" dirty="0">
                <a:solidFill>
                  <a:srgbClr val="4876B9"/>
                </a:solidFill>
                <a:latin typeface="Calibri"/>
                <a:cs typeface="Calibri"/>
              </a:rPr>
              <a:t> </a:t>
            </a:r>
            <a:r>
              <a:rPr sz="1300" b="1" spc="-10" dirty="0">
                <a:solidFill>
                  <a:srgbClr val="4876B9"/>
                </a:solidFill>
                <a:latin typeface="Calibri"/>
                <a:cs typeface="Calibri"/>
              </a:rPr>
              <a:t>Attribution</a:t>
            </a:r>
            <a:endParaRPr sz="1300">
              <a:latin typeface="Calibri"/>
              <a:cs typeface="Calibri"/>
            </a:endParaRPr>
          </a:p>
        </p:txBody>
      </p:sp>
      <p:grpSp>
        <p:nvGrpSpPr>
          <p:cNvPr id="17" name="object 17"/>
          <p:cNvGrpSpPr/>
          <p:nvPr/>
        </p:nvGrpSpPr>
        <p:grpSpPr>
          <a:xfrm>
            <a:off x="0" y="756005"/>
            <a:ext cx="7560309" cy="720090"/>
            <a:chOff x="0" y="756005"/>
            <a:chExt cx="7560309" cy="720090"/>
          </a:xfrm>
        </p:grpSpPr>
        <p:sp>
          <p:nvSpPr>
            <p:cNvPr id="18" name="object 18"/>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9" name="object 19"/>
            <p:cNvPicPr/>
            <p:nvPr/>
          </p:nvPicPr>
          <p:blipFill>
            <a:blip r:embed="rId12" cstate="print"/>
            <a:stretch>
              <a:fillRect/>
            </a:stretch>
          </p:blipFill>
          <p:spPr>
            <a:xfrm>
              <a:off x="6464465" y="757174"/>
              <a:ext cx="1095527" cy="718832"/>
            </a:xfrm>
            <a:prstGeom prst="rect">
              <a:avLst/>
            </a:prstGeom>
          </p:spPr>
        </p:pic>
      </p:grpSp>
      <p:sp>
        <p:nvSpPr>
          <p:cNvPr id="20" name="object 20"/>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sp>
        <p:nvSpPr>
          <p:cNvPr id="21" name="object 21"/>
          <p:cNvSpPr txBox="1"/>
          <p:nvPr/>
        </p:nvSpPr>
        <p:spPr>
          <a:xfrm>
            <a:off x="3869994"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sp>
        <p:nvSpPr>
          <p:cNvPr id="22" name="object 22"/>
          <p:cNvSpPr txBox="1"/>
          <p:nvPr/>
        </p:nvSpPr>
        <p:spPr>
          <a:xfrm>
            <a:off x="179997"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71550">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3" name="object 23"/>
          <p:cNvSpPr txBox="1"/>
          <p:nvPr/>
        </p:nvSpPr>
        <p:spPr>
          <a:xfrm>
            <a:off x="3869994" y="7344003"/>
            <a:ext cx="3510279" cy="298831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marL="935355">
              <a:lnSpc>
                <a:spcPct val="100000"/>
              </a:lnSpc>
              <a:spcBef>
                <a:spcPts val="810"/>
              </a:spcBef>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83 </a:t>
            </a:r>
            <a:r>
              <a:rPr sz="1200" b="0" spc="-25" dirty="0">
                <a:solidFill>
                  <a:srgbClr val="231F20"/>
                </a:solidFill>
                <a:latin typeface="Calibri Light"/>
                <a:cs typeface="Calibri Light"/>
              </a:rPr>
              <a:t>mm</a:t>
            </a:r>
            <a:endParaRPr sz="1200" dirty="0">
              <a:latin typeface="Calibri Light"/>
              <a:cs typeface="Calibri Light"/>
            </a:endParaRPr>
          </a:p>
        </p:txBody>
      </p:sp>
      <p:sp>
        <p:nvSpPr>
          <p:cNvPr id="25" name="object 21">
            <a:extLst>
              <a:ext uri="{FF2B5EF4-FFF2-40B4-BE49-F238E27FC236}">
                <a16:creationId xmlns:a16="http://schemas.microsoft.com/office/drawing/2014/main" id="{CBFDF9BF-9AA7-1263-BB44-765AFE3C916F}"/>
              </a:ext>
            </a:extLst>
          </p:cNvPr>
          <p:cNvSpPr txBox="1"/>
          <p:nvPr/>
        </p:nvSpPr>
        <p:spPr>
          <a:xfrm>
            <a:off x="5632401" y="5004003"/>
            <a:ext cx="1756800" cy="1800000"/>
          </a:xfrm>
          <a:prstGeom prst="rect">
            <a:avLst/>
          </a:prstGeom>
          <a:noFill/>
        </p:spPr>
        <p:txBody>
          <a:bodyPr vert="horz" wrap="square" lIns="0" tIns="0" rIns="0" bIns="0" rtlCol="0">
            <a:spAutoFit/>
          </a:bodyPr>
          <a:lstStyle/>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1200" dirty="0">
              <a:latin typeface="Times New Roman"/>
              <a:cs typeface="Times New Roman"/>
            </a:endParaRPr>
          </a:p>
          <a:p>
            <a:pPr>
              <a:lnSpc>
                <a:spcPct val="100000"/>
              </a:lnSpc>
              <a:spcBef>
                <a:spcPts val="20"/>
              </a:spcBef>
            </a:pPr>
            <a:endParaRPr sz="1000" dirty="0">
              <a:latin typeface="Times New Roman"/>
              <a:cs typeface="Times New Roman"/>
            </a:endParaRPr>
          </a:p>
          <a:p>
            <a:pPr marL="971550">
              <a:lnSpc>
                <a:spcPct val="100000"/>
              </a:lnSpc>
            </a:pPr>
            <a:r>
              <a:rPr sz="1200" b="0" dirty="0">
                <a:solidFill>
                  <a:srgbClr val="231F20"/>
                </a:solidFill>
                <a:latin typeface="Calibri Light"/>
                <a:cs typeface="Calibri Light"/>
              </a:rPr>
              <a:t>L : 97,5 mm</a:t>
            </a:r>
            <a:r>
              <a:rPr sz="1200" b="0" spc="-5" dirty="0">
                <a:solidFill>
                  <a:srgbClr val="231F20"/>
                </a:solidFill>
                <a:latin typeface="Calibri Light"/>
                <a:cs typeface="Calibri Light"/>
              </a:rPr>
              <a:t> </a:t>
            </a:r>
            <a:r>
              <a:rPr sz="1200" b="0" dirty="0">
                <a:solidFill>
                  <a:srgbClr val="231F20"/>
                </a:solidFill>
                <a:latin typeface="Calibri Light"/>
                <a:cs typeface="Calibri Light"/>
              </a:rPr>
              <a:t>X</a:t>
            </a:r>
            <a:r>
              <a:rPr sz="1200" b="0" spc="-5" dirty="0">
                <a:solidFill>
                  <a:srgbClr val="231F20"/>
                </a:solidFill>
                <a:latin typeface="Calibri Light"/>
                <a:cs typeface="Calibri Light"/>
              </a:rPr>
              <a:t> </a:t>
            </a:r>
            <a:r>
              <a:rPr sz="1200" b="0" dirty="0">
                <a:solidFill>
                  <a:srgbClr val="231F20"/>
                </a:solidFill>
                <a:latin typeface="Calibri Light"/>
                <a:cs typeface="Calibri Light"/>
              </a:rPr>
              <a:t>50 </a:t>
            </a:r>
            <a:r>
              <a:rPr sz="1200" b="0" spc="-25" dirty="0">
                <a:solidFill>
                  <a:srgbClr val="231F20"/>
                </a:solidFill>
                <a:latin typeface="Calibri Light"/>
                <a:cs typeface="Calibri Light"/>
              </a:rPr>
              <a:t>mm</a:t>
            </a:r>
            <a:endParaRPr sz="1200" dirty="0">
              <a:latin typeface="Calibri Light"/>
              <a:cs typeface="Calibri Light"/>
            </a:endParaRPr>
          </a:p>
        </p:txBody>
      </p:sp>
      <p:pic>
        <p:nvPicPr>
          <p:cNvPr id="3" name="Picture 2">
            <a:extLst>
              <a:ext uri="{FF2B5EF4-FFF2-40B4-BE49-F238E27FC236}">
                <a16:creationId xmlns:a16="http://schemas.microsoft.com/office/drawing/2014/main" id="{022BCE01-A58B-0BCB-8415-02D7773C4A83}"/>
              </a:ext>
            </a:extLst>
          </p:cNvPr>
          <p:cNvPicPr>
            <a:picLocks noChangeAspect="1"/>
          </p:cNvPicPr>
          <p:nvPr>
            <p:custDataLst>
              <p:tags r:id="rId1"/>
            </p:custDataLst>
          </p:nvPr>
        </p:nvPicPr>
        <p:blipFill>
          <a:blip r:embed="rId13"/>
          <a:stretch>
            <a:fillRect/>
          </a:stretch>
        </p:blipFill>
        <p:spPr>
          <a:xfrm>
            <a:off x="3869993" y="5025522"/>
            <a:ext cx="1756800" cy="1597227"/>
          </a:xfrm>
          <a:prstGeom prst="rect">
            <a:avLst/>
          </a:prstGeom>
        </p:spPr>
      </p:pic>
      <p:pic>
        <p:nvPicPr>
          <p:cNvPr id="4" name="Picture 3">
            <a:extLst>
              <a:ext uri="{FF2B5EF4-FFF2-40B4-BE49-F238E27FC236}">
                <a16:creationId xmlns:a16="http://schemas.microsoft.com/office/drawing/2014/main" id="{5E3C5C5B-5A21-7B56-7A9C-B2A36D284C14}"/>
              </a:ext>
            </a:extLst>
          </p:cNvPr>
          <p:cNvPicPr>
            <a:picLocks noChangeAspect="1"/>
          </p:cNvPicPr>
          <p:nvPr>
            <p:custDataLst>
              <p:tags r:id="rId2"/>
            </p:custDataLst>
          </p:nvPr>
        </p:nvPicPr>
        <p:blipFill>
          <a:blip r:embed="rId14"/>
          <a:stretch>
            <a:fillRect/>
          </a:stretch>
        </p:blipFill>
        <p:spPr>
          <a:xfrm>
            <a:off x="5660607" y="5086219"/>
            <a:ext cx="1756800" cy="1605613"/>
          </a:xfrm>
          <a:prstGeom prst="rect">
            <a:avLst/>
          </a:prstGeom>
        </p:spPr>
      </p:pic>
      <p:pic>
        <p:nvPicPr>
          <p:cNvPr id="8" name="Picture 7">
            <a:extLst>
              <a:ext uri="{FF2B5EF4-FFF2-40B4-BE49-F238E27FC236}">
                <a16:creationId xmlns:a16="http://schemas.microsoft.com/office/drawing/2014/main" id="{A4D68438-920E-A3C7-E627-C726C13E2D69}"/>
              </a:ext>
            </a:extLst>
          </p:cNvPr>
          <p:cNvPicPr>
            <a:picLocks noChangeAspect="1"/>
          </p:cNvPicPr>
          <p:nvPr>
            <p:custDataLst>
              <p:tags r:id="rId3"/>
            </p:custDataLst>
          </p:nvPr>
        </p:nvPicPr>
        <p:blipFill>
          <a:blip r:embed="rId15"/>
          <a:stretch>
            <a:fillRect/>
          </a:stretch>
        </p:blipFill>
        <p:spPr>
          <a:xfrm>
            <a:off x="3869995" y="7344003"/>
            <a:ext cx="3510279" cy="2815568"/>
          </a:xfrm>
          <a:prstGeom prst="rect">
            <a:avLst/>
          </a:prstGeom>
        </p:spPr>
      </p:pic>
      <p:pic>
        <p:nvPicPr>
          <p:cNvPr id="9" name="Picture 8">
            <a:extLst>
              <a:ext uri="{FF2B5EF4-FFF2-40B4-BE49-F238E27FC236}">
                <a16:creationId xmlns:a16="http://schemas.microsoft.com/office/drawing/2014/main" id="{F8E5FD6A-C3D9-BFB9-583F-79A5BE7FBAA4}"/>
              </a:ext>
            </a:extLst>
          </p:cNvPr>
          <p:cNvPicPr>
            <a:picLocks noChangeAspect="1"/>
          </p:cNvPicPr>
          <p:nvPr>
            <p:custDataLst>
              <p:tags r:id="rId4"/>
            </p:custDataLst>
          </p:nvPr>
        </p:nvPicPr>
        <p:blipFill>
          <a:blip r:embed="rId16"/>
          <a:stretch>
            <a:fillRect/>
          </a:stretch>
        </p:blipFill>
        <p:spPr>
          <a:xfrm>
            <a:off x="3866400" y="10414809"/>
            <a:ext cx="3513600" cy="101346"/>
          </a:xfrm>
          <a:prstGeom prst="rect">
            <a:avLst/>
          </a:prstGeom>
        </p:spPr>
      </p:pic>
      <p:pic>
        <p:nvPicPr>
          <p:cNvPr id="10" name="Picture 9">
            <a:extLst>
              <a:ext uri="{FF2B5EF4-FFF2-40B4-BE49-F238E27FC236}">
                <a16:creationId xmlns:a16="http://schemas.microsoft.com/office/drawing/2014/main" id="{055BA9FD-763F-F479-B206-704101D57DA9}"/>
              </a:ext>
            </a:extLst>
          </p:cNvPr>
          <p:cNvPicPr>
            <a:picLocks noChangeAspect="1"/>
          </p:cNvPicPr>
          <p:nvPr>
            <p:custDataLst>
              <p:tags r:id="rId5"/>
            </p:custDataLst>
          </p:nvPr>
        </p:nvPicPr>
        <p:blipFill>
          <a:blip r:embed="rId17"/>
          <a:stretch>
            <a:fillRect/>
          </a:stretch>
        </p:blipFill>
        <p:spPr>
          <a:xfrm>
            <a:off x="3857284" y="6718300"/>
            <a:ext cx="3505200" cy="216488"/>
          </a:xfrm>
          <a:prstGeom prst="rect">
            <a:avLst/>
          </a:prstGeom>
        </p:spPr>
      </p:pic>
      <p:pic>
        <p:nvPicPr>
          <p:cNvPr id="11" name="Picture 10">
            <a:extLst>
              <a:ext uri="{FF2B5EF4-FFF2-40B4-BE49-F238E27FC236}">
                <a16:creationId xmlns:a16="http://schemas.microsoft.com/office/drawing/2014/main" id="{A2383C54-2AC2-355E-4D31-2E0344A15ED9}"/>
              </a:ext>
            </a:extLst>
          </p:cNvPr>
          <p:cNvPicPr>
            <a:picLocks noChangeAspect="1"/>
          </p:cNvPicPr>
          <p:nvPr>
            <p:custDataLst>
              <p:tags r:id="rId6"/>
            </p:custDataLst>
          </p:nvPr>
        </p:nvPicPr>
        <p:blipFill>
          <a:blip r:embed="rId18"/>
          <a:stretch>
            <a:fillRect/>
          </a:stretch>
        </p:blipFill>
        <p:spPr>
          <a:xfrm>
            <a:off x="4006863" y="10223500"/>
            <a:ext cx="2600325" cy="135008"/>
          </a:xfrm>
          <a:prstGeom prst="rect">
            <a:avLst/>
          </a:prstGeom>
        </p:spPr>
      </p:pic>
      <p:pic>
        <p:nvPicPr>
          <p:cNvPr id="12" name="Picture 11">
            <a:extLst>
              <a:ext uri="{FF2B5EF4-FFF2-40B4-BE49-F238E27FC236}">
                <a16:creationId xmlns:a16="http://schemas.microsoft.com/office/drawing/2014/main" id="{3464AE02-6D1A-F2DC-310D-4230AAD381AC}"/>
              </a:ext>
            </a:extLst>
          </p:cNvPr>
          <p:cNvPicPr>
            <a:picLocks noChangeAspect="1"/>
          </p:cNvPicPr>
          <p:nvPr>
            <p:custDataLst>
              <p:tags r:id="rId7"/>
            </p:custDataLst>
          </p:nvPr>
        </p:nvPicPr>
        <p:blipFill>
          <a:blip r:embed="rId19"/>
          <a:stretch>
            <a:fillRect/>
          </a:stretch>
        </p:blipFill>
        <p:spPr>
          <a:xfrm>
            <a:off x="233763" y="7332329"/>
            <a:ext cx="3436959" cy="2711893"/>
          </a:xfrm>
          <a:prstGeom prst="rect">
            <a:avLst/>
          </a:prstGeom>
        </p:spPr>
      </p:pic>
      <p:pic>
        <p:nvPicPr>
          <p:cNvPr id="32" name="Picture 31">
            <a:extLst>
              <a:ext uri="{FF2B5EF4-FFF2-40B4-BE49-F238E27FC236}">
                <a16:creationId xmlns:a16="http://schemas.microsoft.com/office/drawing/2014/main" id="{4830CE7B-36C9-0832-C5CF-DEFE6300AAA4}"/>
              </a:ext>
            </a:extLst>
          </p:cNvPr>
          <p:cNvPicPr>
            <a:picLocks noChangeAspect="1"/>
          </p:cNvPicPr>
          <p:nvPr>
            <p:custDataLst>
              <p:tags r:id="rId8"/>
            </p:custDataLst>
          </p:nvPr>
        </p:nvPicPr>
        <p:blipFill>
          <a:blip r:embed="rId20"/>
          <a:stretch>
            <a:fillRect/>
          </a:stretch>
        </p:blipFill>
        <p:spPr>
          <a:xfrm>
            <a:off x="176227" y="10093341"/>
            <a:ext cx="2000250" cy="103852"/>
          </a:xfrm>
          <a:prstGeom prst="rect">
            <a:avLst/>
          </a:prstGeom>
        </p:spPr>
      </p:pic>
      <p:pic>
        <p:nvPicPr>
          <p:cNvPr id="33" name="Picture 32">
            <a:extLst>
              <a:ext uri="{FF2B5EF4-FFF2-40B4-BE49-F238E27FC236}">
                <a16:creationId xmlns:a16="http://schemas.microsoft.com/office/drawing/2014/main" id="{018FC124-D2C3-AA5E-8C3C-ACEFB59C91BF}"/>
              </a:ext>
            </a:extLst>
          </p:cNvPr>
          <p:cNvPicPr>
            <a:picLocks noChangeAspect="1"/>
          </p:cNvPicPr>
          <p:nvPr>
            <p:custDataLst>
              <p:tags r:id="rId9"/>
            </p:custDataLst>
          </p:nvPr>
        </p:nvPicPr>
        <p:blipFill>
          <a:blip r:embed="rId21"/>
          <a:stretch>
            <a:fillRect/>
          </a:stretch>
        </p:blipFill>
        <p:spPr>
          <a:xfrm>
            <a:off x="1921698" y="1173143"/>
            <a:ext cx="2619375" cy="208200"/>
          </a:xfrm>
          <a:prstGeom prst="rect">
            <a:avLst/>
          </a:prstGeom>
        </p:spPr>
      </p:pic>
      <p:pic>
        <p:nvPicPr>
          <p:cNvPr id="41" name="Image 40" descr="Une image contenant texte, Police, capture d’écran, ligne&#10;&#10;Le contenu généré par l’IA peut être incorrect.">
            <a:extLst>
              <a:ext uri="{FF2B5EF4-FFF2-40B4-BE49-F238E27FC236}">
                <a16:creationId xmlns:a16="http://schemas.microsoft.com/office/drawing/2014/main" id="{08DC6D9D-1985-9684-6851-34EABF32B326}"/>
              </a:ext>
            </a:extLst>
          </p:cNvPr>
          <p:cNvPicPr>
            <a:picLocks noChangeAspect="1"/>
          </p:cNvPicPr>
          <p:nvPr/>
        </p:nvPicPr>
        <p:blipFill>
          <a:blip r:embed="rId22">
            <a:extLst>
              <a:ext uri="{28A0092B-C50C-407E-A947-70E740481C1C}">
                <a14:useLocalDpi xmlns:a14="http://schemas.microsoft.com/office/drawing/2010/main" val="0"/>
              </a:ext>
            </a:extLst>
          </a:blip>
          <a:srcRect/>
          <a:stretch>
            <a:fillRect/>
          </a:stretch>
        </p:blipFill>
        <p:spPr bwMode="auto">
          <a:xfrm>
            <a:off x="44450" y="260515"/>
            <a:ext cx="2543175" cy="4000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67299" y="1598852"/>
            <a:ext cx="7228205" cy="6835140"/>
          </a:xfrm>
          <a:prstGeom prst="rect">
            <a:avLst/>
          </a:prstGeom>
        </p:spPr>
        <p:txBody>
          <a:bodyPr vert="horz" wrap="square" lIns="0" tIns="12700" rIns="0" bIns="0" rtlCol="0">
            <a:spAutoFit/>
          </a:bodyPr>
          <a:lstStyle/>
          <a:p>
            <a:pPr marL="12700">
              <a:lnSpc>
                <a:spcPct val="100000"/>
              </a:lnSpc>
              <a:spcBef>
                <a:spcPts val="100"/>
              </a:spcBef>
            </a:pPr>
            <a:r>
              <a:rPr sz="1400" b="1" dirty="0">
                <a:solidFill>
                  <a:srgbClr val="343B3C"/>
                </a:solidFill>
                <a:latin typeface="Calibri"/>
                <a:cs typeface="Calibri"/>
              </a:rPr>
              <a:t>Important</a:t>
            </a:r>
            <a:r>
              <a:rPr sz="1400" b="1" spc="-30" dirty="0">
                <a:solidFill>
                  <a:srgbClr val="343B3C"/>
                </a:solidFill>
                <a:latin typeface="Calibri"/>
                <a:cs typeface="Calibri"/>
              </a:rPr>
              <a:t> </a:t>
            </a:r>
            <a:r>
              <a:rPr sz="1400" b="1" spc="-10" dirty="0">
                <a:solidFill>
                  <a:srgbClr val="343B3C"/>
                </a:solidFill>
                <a:latin typeface="Calibri"/>
                <a:cs typeface="Calibri"/>
              </a:rPr>
              <a:t>Information</a:t>
            </a:r>
            <a:endParaRPr sz="1400">
              <a:latin typeface="Calibri"/>
              <a:cs typeface="Calibri"/>
            </a:endParaRPr>
          </a:p>
          <a:p>
            <a:pPr marL="12700" marR="5080" algn="just">
              <a:lnSpc>
                <a:spcPct val="100000"/>
              </a:lnSpc>
              <a:spcBef>
                <a:spcPts val="1120"/>
              </a:spcBef>
            </a:pP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published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(“AXA</a:t>
            </a:r>
            <a:r>
              <a:rPr sz="1000" b="0" spc="-1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its</a:t>
            </a:r>
            <a:r>
              <a:rPr sz="1000" b="0" spc="-10" dirty="0">
                <a:solidFill>
                  <a:srgbClr val="343B3C"/>
                </a:solidFill>
                <a:latin typeface="Calibri Light"/>
                <a:cs typeface="Calibri Light"/>
              </a:rPr>
              <a:t> </a:t>
            </a:r>
            <a:r>
              <a:rPr sz="1000" b="0" dirty="0">
                <a:solidFill>
                  <a:srgbClr val="343B3C"/>
                </a:solidFill>
                <a:latin typeface="Calibri Light"/>
                <a:cs typeface="Calibri Light"/>
              </a:rPr>
              <a:t>capacity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alternative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fund</a:t>
            </a:r>
            <a:r>
              <a:rPr sz="1000" b="0" spc="-15" dirty="0">
                <a:solidFill>
                  <a:srgbClr val="343B3C"/>
                </a:solidFill>
                <a:latin typeface="Calibri Light"/>
                <a:cs typeface="Calibri Light"/>
              </a:rPr>
              <a:t> </a:t>
            </a:r>
            <a:r>
              <a:rPr sz="1000" b="0" dirty="0">
                <a:solidFill>
                  <a:srgbClr val="343B3C"/>
                </a:solidFill>
                <a:latin typeface="Calibri Light"/>
                <a:cs typeface="Calibri Light"/>
              </a:rPr>
              <a:t>manager</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(within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meaning</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5" dirty="0">
                <a:solidFill>
                  <a:srgbClr val="343B3C"/>
                </a:solidFill>
                <a:latin typeface="Calibri Light"/>
                <a:cs typeface="Calibri Light"/>
              </a:rPr>
              <a:t> </a:t>
            </a:r>
            <a:r>
              <a:rPr sz="1000" b="0" dirty="0">
                <a:solidFill>
                  <a:srgbClr val="343B3C"/>
                </a:solidFill>
                <a:latin typeface="Calibri Light"/>
                <a:cs typeface="Calibri Light"/>
              </a:rPr>
              <a:t>2011/61/EU,</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20" dirty="0">
                <a:solidFill>
                  <a:srgbClr val="343B3C"/>
                </a:solidFill>
                <a:latin typeface="Calibri Light"/>
                <a:cs typeface="Calibri Light"/>
              </a:rPr>
              <a:t>“AIFM</a:t>
            </a:r>
            <a:r>
              <a:rPr sz="1000" b="0" spc="-25" dirty="0">
                <a:solidFill>
                  <a:srgbClr val="343B3C"/>
                </a:solidFill>
                <a:latin typeface="Calibri Light"/>
                <a:cs typeface="Calibri Light"/>
              </a:rPr>
              <a:t> </a:t>
            </a:r>
            <a:r>
              <a:rPr sz="1000" b="0" dirty="0">
                <a:solidFill>
                  <a:srgbClr val="343B3C"/>
                </a:solidFill>
                <a:latin typeface="Calibri Light"/>
                <a:cs typeface="Calibri Light"/>
              </a:rPr>
              <a:t>Directive”)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Volta</a:t>
            </a:r>
            <a:r>
              <a:rPr sz="1000" b="0" spc="-20" dirty="0">
                <a:solidFill>
                  <a:srgbClr val="343B3C"/>
                </a:solidFill>
                <a:latin typeface="Calibri Light"/>
                <a:cs typeface="Calibri Light"/>
              </a:rPr>
              <a:t> </a:t>
            </a:r>
            <a:r>
              <a:rPr sz="1000" b="0" dirty="0">
                <a:solidFill>
                  <a:srgbClr val="343B3C"/>
                </a:solidFill>
                <a:latin typeface="Calibri Light"/>
                <a:cs typeface="Calibri Light"/>
              </a:rPr>
              <a:t>Finance</a:t>
            </a:r>
            <a:r>
              <a:rPr sz="1000" b="0" spc="-25" dirty="0">
                <a:solidFill>
                  <a:srgbClr val="343B3C"/>
                </a:solidFill>
                <a:latin typeface="Calibri Light"/>
                <a:cs typeface="Calibri Light"/>
              </a:rPr>
              <a:t> </a:t>
            </a:r>
            <a:r>
              <a:rPr sz="1000" b="0" dirty="0">
                <a:solidFill>
                  <a:srgbClr val="343B3C"/>
                </a:solidFill>
                <a:latin typeface="Calibri Light"/>
                <a:cs typeface="Calibri Light"/>
              </a:rPr>
              <a:t>Limited</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5" dirty="0">
                <a:solidFill>
                  <a:srgbClr val="343B3C"/>
                </a:solidFill>
                <a:latin typeface="Calibri Light"/>
                <a:cs typeface="Calibri Light"/>
              </a:rPr>
              <a:t> </a:t>
            </a:r>
            <a:r>
              <a:rPr sz="1000" b="0" dirty="0">
                <a:solidFill>
                  <a:srgbClr val="343B3C"/>
                </a:solidFill>
                <a:latin typeface="Calibri Light"/>
                <a:cs typeface="Calibri Light"/>
              </a:rPr>
              <a:t>whose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25"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spc="-25" dirty="0">
                <a:solidFill>
                  <a:srgbClr val="343B3C"/>
                </a:solidFill>
                <a:latin typeface="Calibri Light"/>
                <a:cs typeface="Calibri Light"/>
              </a:rPr>
              <a:t>IM.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5" dirty="0">
                <a:solidFill>
                  <a:srgbClr val="343B3C"/>
                </a:solidFill>
                <a:latin typeface="Calibri Light"/>
                <a:cs typeface="Calibri Light"/>
              </a:rPr>
              <a:t> </a:t>
            </a:r>
            <a:r>
              <a:rPr sz="1000" b="0" dirty="0">
                <a:solidFill>
                  <a:srgbClr val="343B3C"/>
                </a:solidFill>
                <a:latin typeface="Calibri Light"/>
                <a:cs typeface="Calibri Light"/>
              </a:rPr>
              <a:t>only</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whom</a:t>
            </a:r>
            <a:r>
              <a:rPr sz="1000" b="0" spc="5" dirty="0">
                <a:solidFill>
                  <a:srgbClr val="343B3C"/>
                </a:solidFill>
                <a:latin typeface="Calibri Light"/>
                <a:cs typeface="Calibri Light"/>
              </a:rPr>
              <a:t> </a:t>
            </a:r>
            <a:r>
              <a:rPr sz="1000" b="0" dirty="0">
                <a:solidFill>
                  <a:srgbClr val="343B3C"/>
                </a:solidFill>
                <a:latin typeface="Calibri Light"/>
                <a:cs typeface="Calibri Light"/>
              </a:rPr>
              <a:t>it</a:t>
            </a:r>
            <a:r>
              <a:rPr sz="1000" b="0" spc="5" dirty="0">
                <a:solidFill>
                  <a:srgbClr val="343B3C"/>
                </a:solidFill>
                <a:latin typeface="Calibri Light"/>
                <a:cs typeface="Calibri Light"/>
              </a:rPr>
              <a:t> </a:t>
            </a:r>
            <a:r>
              <a:rPr sz="1000" b="0" dirty="0">
                <a:solidFill>
                  <a:srgbClr val="343B3C"/>
                </a:solidFill>
                <a:latin typeface="Calibri Light"/>
                <a:cs typeface="Calibri Light"/>
              </a:rPr>
              <a:t>has</a:t>
            </a:r>
            <a:r>
              <a:rPr sz="1000" b="0" spc="5" dirty="0">
                <a:solidFill>
                  <a:srgbClr val="343B3C"/>
                </a:solidFill>
                <a:latin typeface="Calibri Light"/>
                <a:cs typeface="Calibri Light"/>
              </a:rPr>
              <a:t> </a:t>
            </a:r>
            <a:r>
              <a:rPr sz="1000" b="0" dirty="0">
                <a:solidFill>
                  <a:srgbClr val="343B3C"/>
                </a:solidFill>
                <a:latin typeface="Calibri Light"/>
                <a:cs typeface="Calibri Light"/>
              </a:rPr>
              <a:t>been</a:t>
            </a:r>
            <a:r>
              <a:rPr sz="1000" b="0" spc="5" dirty="0">
                <a:solidFill>
                  <a:srgbClr val="343B3C"/>
                </a:solidFill>
                <a:latin typeface="Calibri Light"/>
                <a:cs typeface="Calibri Light"/>
              </a:rPr>
              <a:t> </a:t>
            </a:r>
            <a:r>
              <a:rPr sz="1000" b="0" dirty="0">
                <a:solidFill>
                  <a:srgbClr val="343B3C"/>
                </a:solidFill>
                <a:latin typeface="Calibri Light"/>
                <a:cs typeface="Calibri Light"/>
              </a:rPr>
              <a:t>delivered.</a:t>
            </a:r>
            <a:r>
              <a:rPr sz="1000" b="0" spc="5" dirty="0">
                <a:solidFill>
                  <a:srgbClr val="343B3C"/>
                </a:solidFill>
                <a:latin typeface="Calibri Light"/>
                <a:cs typeface="Calibri Light"/>
              </a:rPr>
              <a:t> </a:t>
            </a:r>
            <a:r>
              <a:rPr sz="1000" b="0" dirty="0">
                <a:solidFill>
                  <a:srgbClr val="343B3C"/>
                </a:solidFill>
                <a:latin typeface="Calibri Light"/>
                <a:cs typeface="Calibri Light"/>
              </a:rPr>
              <a:t>By</a:t>
            </a:r>
            <a:r>
              <a:rPr sz="1000" b="0" spc="5" dirty="0">
                <a:solidFill>
                  <a:srgbClr val="343B3C"/>
                </a:solidFill>
                <a:latin typeface="Calibri Light"/>
                <a:cs typeface="Calibri Light"/>
              </a:rPr>
              <a:t> </a:t>
            </a:r>
            <a:r>
              <a:rPr sz="1000" b="0" dirty="0">
                <a:solidFill>
                  <a:srgbClr val="343B3C"/>
                </a:solidFill>
                <a:latin typeface="Calibri Light"/>
                <a:cs typeface="Calibri Light"/>
              </a:rPr>
              <a:t>obtaining</a:t>
            </a:r>
            <a:r>
              <a:rPr sz="1000" b="0" spc="5" dirty="0">
                <a:solidFill>
                  <a:srgbClr val="343B3C"/>
                </a:solidFill>
                <a:latin typeface="Calibri Light"/>
                <a:cs typeface="Calibri Light"/>
              </a:rPr>
              <a:t> </a:t>
            </a:r>
            <a:r>
              <a:rPr sz="1000" b="0" dirty="0">
                <a:solidFill>
                  <a:srgbClr val="343B3C"/>
                </a:solidFill>
                <a:latin typeface="Calibri Light"/>
                <a:cs typeface="Calibri Light"/>
              </a:rPr>
              <a:t>access</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dirty="0">
                <a:solidFill>
                  <a:srgbClr val="343B3C"/>
                </a:solidFill>
                <a:latin typeface="Calibri Light"/>
                <a:cs typeface="Calibri Light"/>
              </a:rPr>
              <a:t>and</a:t>
            </a:r>
            <a:r>
              <a:rPr sz="1000" b="0" spc="5" dirty="0">
                <a:solidFill>
                  <a:srgbClr val="343B3C"/>
                </a:solidFill>
                <a:latin typeface="Calibri Light"/>
                <a:cs typeface="Calibri Light"/>
              </a:rPr>
              <a:t> </a:t>
            </a:r>
            <a:r>
              <a:rPr sz="1000" b="0" dirty="0">
                <a:solidFill>
                  <a:srgbClr val="343B3C"/>
                </a:solidFill>
                <a:latin typeface="Calibri Light"/>
                <a:cs typeface="Calibri Light"/>
              </a:rPr>
              <a:t>reviewing</a:t>
            </a:r>
            <a:r>
              <a:rPr sz="1000" b="0" spc="5" dirty="0">
                <a:solidFill>
                  <a:srgbClr val="343B3C"/>
                </a:solidFill>
                <a:latin typeface="Calibri Light"/>
                <a:cs typeface="Calibri Light"/>
              </a:rPr>
              <a:t> </a:t>
            </a:r>
            <a:r>
              <a:rPr sz="1000" b="0" dirty="0">
                <a:solidFill>
                  <a:srgbClr val="343B3C"/>
                </a:solidFill>
                <a:latin typeface="Calibri Light"/>
                <a:cs typeface="Calibri Light"/>
              </a:rPr>
              <a:t>this</a:t>
            </a:r>
            <a:r>
              <a:rPr sz="1000" b="0" spc="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report, </a:t>
            </a:r>
            <a:r>
              <a:rPr sz="1000" b="0" dirty="0">
                <a:solidFill>
                  <a:srgbClr val="343B3C"/>
                </a:solidFill>
                <a:latin typeface="Calibri Light"/>
                <a:cs typeface="Calibri Light"/>
              </a:rPr>
              <a:t>you</a:t>
            </a:r>
            <a:r>
              <a:rPr sz="1000" b="0" spc="70" dirty="0">
                <a:solidFill>
                  <a:srgbClr val="343B3C"/>
                </a:solidFill>
                <a:latin typeface="Calibri Light"/>
                <a:cs typeface="Calibri Light"/>
              </a:rPr>
              <a:t> </a:t>
            </a:r>
            <a:r>
              <a:rPr sz="1000" b="0" dirty="0">
                <a:solidFill>
                  <a:srgbClr val="343B3C"/>
                </a:solidFill>
                <a:latin typeface="Calibri Light"/>
                <a:cs typeface="Calibri Light"/>
              </a:rPr>
              <a:t>acknowledge</a:t>
            </a:r>
            <a:r>
              <a:rPr sz="1000" b="0" spc="75" dirty="0">
                <a:solidFill>
                  <a:srgbClr val="343B3C"/>
                </a:solidFill>
                <a:latin typeface="Calibri Light"/>
                <a:cs typeface="Calibri Light"/>
              </a:rPr>
              <a:t> </a:t>
            </a:r>
            <a:r>
              <a:rPr sz="1000" b="0" dirty="0">
                <a:solidFill>
                  <a:srgbClr val="343B3C"/>
                </a:solidFill>
                <a:latin typeface="Calibri Light"/>
                <a:cs typeface="Calibri Light"/>
              </a:rPr>
              <a:t>and</a:t>
            </a:r>
            <a:r>
              <a:rPr sz="1000" b="0" spc="75" dirty="0">
                <a:solidFill>
                  <a:srgbClr val="343B3C"/>
                </a:solidFill>
                <a:latin typeface="Calibri Light"/>
                <a:cs typeface="Calibri Light"/>
              </a:rPr>
              <a:t> </a:t>
            </a:r>
            <a:r>
              <a:rPr sz="1000" b="0" dirty="0">
                <a:solidFill>
                  <a:srgbClr val="343B3C"/>
                </a:solidFill>
                <a:latin typeface="Calibri Light"/>
                <a:cs typeface="Calibri Light"/>
              </a:rPr>
              <a:t>agree</a:t>
            </a:r>
            <a:r>
              <a:rPr sz="1000" b="0" spc="70" dirty="0">
                <a:solidFill>
                  <a:srgbClr val="343B3C"/>
                </a:solidFill>
                <a:latin typeface="Calibri Light"/>
                <a:cs typeface="Calibri Light"/>
              </a:rPr>
              <a:t> </a:t>
            </a:r>
            <a:r>
              <a:rPr sz="1000" b="0" dirty="0">
                <a:solidFill>
                  <a:srgbClr val="343B3C"/>
                </a:solidFill>
                <a:latin typeface="Calibri Light"/>
                <a:cs typeface="Calibri Light"/>
              </a:rPr>
              <a:t>to</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5" dirty="0">
                <a:solidFill>
                  <a:srgbClr val="343B3C"/>
                </a:solidFill>
                <a:latin typeface="Calibri Light"/>
                <a:cs typeface="Calibri Light"/>
              </a:rPr>
              <a:t> </a:t>
            </a:r>
            <a:r>
              <a:rPr sz="1000" b="0" dirty="0">
                <a:solidFill>
                  <a:srgbClr val="343B3C"/>
                </a:solidFill>
                <a:latin typeface="Calibri Light"/>
                <a:cs typeface="Calibri Light"/>
              </a:rPr>
              <a:t>bound</a:t>
            </a:r>
            <a:r>
              <a:rPr sz="1000" b="0" spc="70" dirty="0">
                <a:solidFill>
                  <a:srgbClr val="343B3C"/>
                </a:solidFill>
                <a:latin typeface="Calibri Light"/>
                <a:cs typeface="Calibri Light"/>
              </a:rPr>
              <a:t> </a:t>
            </a:r>
            <a:r>
              <a:rPr sz="1000" b="0" dirty="0">
                <a:solidFill>
                  <a:srgbClr val="343B3C"/>
                </a:solidFill>
                <a:latin typeface="Calibri Light"/>
                <a:cs typeface="Calibri Light"/>
              </a:rPr>
              <a:t>by</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dirty="0">
                <a:solidFill>
                  <a:srgbClr val="343B3C"/>
                </a:solidFill>
                <a:latin typeface="Calibri Light"/>
                <a:cs typeface="Calibri Light"/>
              </a:rPr>
              <a:t>following:</a:t>
            </a:r>
            <a:r>
              <a:rPr sz="1000" b="0" spc="70" dirty="0">
                <a:solidFill>
                  <a:srgbClr val="343B3C"/>
                </a:solidFill>
                <a:latin typeface="Calibri Light"/>
                <a:cs typeface="Calibri Light"/>
              </a:rPr>
              <a:t> </a:t>
            </a:r>
            <a:r>
              <a:rPr sz="1000" b="0" dirty="0">
                <a:solidFill>
                  <a:srgbClr val="343B3C"/>
                </a:solidFill>
                <a:latin typeface="Calibri Light"/>
                <a:cs typeface="Calibri Light"/>
              </a:rPr>
              <a:t>No</a:t>
            </a:r>
            <a:r>
              <a:rPr sz="1000" b="0" spc="75" dirty="0">
                <a:solidFill>
                  <a:srgbClr val="343B3C"/>
                </a:solidFill>
                <a:latin typeface="Calibri Light"/>
                <a:cs typeface="Calibri Light"/>
              </a:rPr>
              <a:t> </a:t>
            </a:r>
            <a:r>
              <a:rPr sz="1000" b="0" dirty="0">
                <a:solidFill>
                  <a:srgbClr val="343B3C"/>
                </a:solidFill>
                <a:latin typeface="Calibri Light"/>
                <a:cs typeface="Calibri Light"/>
              </a:rPr>
              <a:t>part</a:t>
            </a:r>
            <a:r>
              <a:rPr sz="1000" b="0" spc="75" dirty="0">
                <a:solidFill>
                  <a:srgbClr val="343B3C"/>
                </a:solidFill>
                <a:latin typeface="Calibri Light"/>
                <a:cs typeface="Calibri Light"/>
              </a:rPr>
              <a:t> </a:t>
            </a:r>
            <a:r>
              <a:rPr sz="1000" b="0" dirty="0">
                <a:solidFill>
                  <a:srgbClr val="343B3C"/>
                </a:solidFill>
                <a:latin typeface="Calibri Light"/>
                <a:cs typeface="Calibri Light"/>
              </a:rPr>
              <a:t>of</a:t>
            </a:r>
            <a:r>
              <a:rPr sz="1000" b="0" spc="75" dirty="0">
                <a:solidFill>
                  <a:srgbClr val="343B3C"/>
                </a:solidFill>
                <a:latin typeface="Calibri Light"/>
                <a:cs typeface="Calibri Light"/>
              </a:rPr>
              <a:t> </a:t>
            </a:r>
            <a:r>
              <a:rPr sz="1000" b="0" dirty="0">
                <a:solidFill>
                  <a:srgbClr val="343B3C"/>
                </a:solidFill>
                <a:latin typeface="Calibri Light"/>
                <a:cs typeface="Calibri Light"/>
              </a:rPr>
              <a:t>this</a:t>
            </a:r>
            <a:r>
              <a:rPr sz="1000" b="0" spc="70" dirty="0">
                <a:solidFill>
                  <a:srgbClr val="343B3C"/>
                </a:solidFill>
                <a:latin typeface="Calibri Light"/>
                <a:cs typeface="Calibri Light"/>
              </a:rPr>
              <a:t> </a:t>
            </a:r>
            <a:r>
              <a:rPr sz="1000" b="0" dirty="0">
                <a:solidFill>
                  <a:srgbClr val="343B3C"/>
                </a:solidFill>
                <a:latin typeface="Calibri Light"/>
                <a:cs typeface="Calibri Light"/>
              </a:rPr>
              <a:t>document</a:t>
            </a:r>
            <a:r>
              <a:rPr sz="1000" b="0" spc="75" dirty="0">
                <a:solidFill>
                  <a:srgbClr val="343B3C"/>
                </a:solidFill>
                <a:latin typeface="Calibri Light"/>
                <a:cs typeface="Calibri Light"/>
              </a:rPr>
              <a:t> </a:t>
            </a:r>
            <a:r>
              <a:rPr sz="1000" b="0" dirty="0">
                <a:solidFill>
                  <a:srgbClr val="343B3C"/>
                </a:solidFill>
                <a:latin typeface="Calibri Light"/>
                <a:cs typeface="Calibri Light"/>
              </a:rPr>
              <a:t>may</a:t>
            </a:r>
            <a:r>
              <a:rPr sz="1000" b="0" spc="75" dirty="0">
                <a:solidFill>
                  <a:srgbClr val="343B3C"/>
                </a:solidFill>
                <a:latin typeface="Calibri Light"/>
                <a:cs typeface="Calibri Light"/>
              </a:rPr>
              <a:t> </a:t>
            </a:r>
            <a:r>
              <a:rPr sz="1000" b="0" dirty="0">
                <a:solidFill>
                  <a:srgbClr val="343B3C"/>
                </a:solidFill>
                <a:latin typeface="Calibri Light"/>
                <a:cs typeface="Calibri Light"/>
              </a:rPr>
              <a:t>be</a:t>
            </a:r>
            <a:r>
              <a:rPr sz="1000" b="0" spc="70" dirty="0">
                <a:solidFill>
                  <a:srgbClr val="343B3C"/>
                </a:solidFill>
                <a:latin typeface="Calibri Light"/>
                <a:cs typeface="Calibri Light"/>
              </a:rPr>
              <a:t> </a:t>
            </a:r>
            <a:r>
              <a:rPr sz="1000" b="0" dirty="0">
                <a:solidFill>
                  <a:srgbClr val="343B3C"/>
                </a:solidFill>
                <a:latin typeface="Calibri Light"/>
                <a:cs typeface="Calibri Light"/>
              </a:rPr>
              <a:t>reproduced</a:t>
            </a:r>
            <a:r>
              <a:rPr sz="1000" b="0" spc="75" dirty="0">
                <a:solidFill>
                  <a:srgbClr val="343B3C"/>
                </a:solidFill>
                <a:latin typeface="Calibri Light"/>
                <a:cs typeface="Calibri Light"/>
              </a:rPr>
              <a:t> </a:t>
            </a:r>
            <a:r>
              <a:rPr sz="1000" b="0" dirty="0">
                <a:solidFill>
                  <a:srgbClr val="343B3C"/>
                </a:solidFill>
                <a:latin typeface="Calibri Light"/>
                <a:cs typeface="Calibri Light"/>
              </a:rPr>
              <a:t>in</a:t>
            </a:r>
            <a:r>
              <a:rPr sz="1000" b="0" spc="75" dirty="0">
                <a:solidFill>
                  <a:srgbClr val="343B3C"/>
                </a:solidFill>
                <a:latin typeface="Calibri Light"/>
                <a:cs typeface="Calibri Light"/>
              </a:rPr>
              <a:t> </a:t>
            </a:r>
            <a:r>
              <a:rPr sz="1000" b="0" dirty="0">
                <a:solidFill>
                  <a:srgbClr val="343B3C"/>
                </a:solidFill>
                <a:latin typeface="Calibri Light"/>
                <a:cs typeface="Calibri Light"/>
              </a:rPr>
              <a:t>any</a:t>
            </a:r>
            <a:r>
              <a:rPr sz="1000" b="0" spc="70" dirty="0">
                <a:solidFill>
                  <a:srgbClr val="343B3C"/>
                </a:solidFill>
                <a:latin typeface="Calibri Light"/>
                <a:cs typeface="Calibri Light"/>
              </a:rPr>
              <a:t> </a:t>
            </a:r>
            <a:r>
              <a:rPr sz="1000" b="0" dirty="0">
                <a:solidFill>
                  <a:srgbClr val="343B3C"/>
                </a:solidFill>
                <a:latin typeface="Calibri Light"/>
                <a:cs typeface="Calibri Light"/>
              </a:rPr>
              <a:t>manner</a:t>
            </a:r>
            <a:r>
              <a:rPr sz="1000" b="0" spc="75"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75" dirty="0">
                <a:solidFill>
                  <a:srgbClr val="343B3C"/>
                </a:solidFill>
                <a:latin typeface="Calibri Light"/>
                <a:cs typeface="Calibri Light"/>
              </a:rPr>
              <a:t> </a:t>
            </a:r>
            <a:r>
              <a:rPr sz="1000" b="0" dirty="0">
                <a:solidFill>
                  <a:srgbClr val="343B3C"/>
                </a:solidFill>
                <a:latin typeface="Calibri Light"/>
                <a:cs typeface="Calibri Light"/>
              </a:rPr>
              <a:t>the</a:t>
            </a:r>
            <a:r>
              <a:rPr sz="1000" b="0" spc="75" dirty="0">
                <a:solidFill>
                  <a:srgbClr val="343B3C"/>
                </a:solidFill>
                <a:latin typeface="Calibri Light"/>
                <a:cs typeface="Calibri Light"/>
              </a:rPr>
              <a:t> </a:t>
            </a:r>
            <a:r>
              <a:rPr sz="1000" b="0" spc="-10" dirty="0">
                <a:solidFill>
                  <a:srgbClr val="343B3C"/>
                </a:solidFill>
                <a:latin typeface="Calibri Light"/>
                <a:cs typeface="Calibri Light"/>
              </a:rPr>
              <a:t>prior written</a:t>
            </a:r>
            <a:r>
              <a:rPr sz="1000" b="0" spc="-35" dirty="0">
                <a:solidFill>
                  <a:srgbClr val="343B3C"/>
                </a:solidFill>
                <a:latin typeface="Calibri Light"/>
                <a:cs typeface="Calibri Light"/>
              </a:rPr>
              <a:t> </a:t>
            </a:r>
            <a:r>
              <a:rPr sz="1000" b="0" dirty="0">
                <a:solidFill>
                  <a:srgbClr val="343B3C"/>
                </a:solidFill>
                <a:latin typeface="Calibri Light"/>
                <a:cs typeface="Calibri Light"/>
              </a:rPr>
              <a:t>permission</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does</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form</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invitation</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sell</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issue,</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solicitation</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of </a:t>
            </a:r>
            <a:r>
              <a:rPr sz="1000" b="0" dirty="0">
                <a:solidFill>
                  <a:srgbClr val="343B3C"/>
                </a:solidFill>
                <a:latin typeface="Calibri Light"/>
                <a:cs typeface="Calibri Light"/>
              </a:rPr>
              <a:t>any</a:t>
            </a:r>
            <a:r>
              <a:rPr sz="1000" b="0" spc="-50" dirty="0">
                <a:solidFill>
                  <a:srgbClr val="343B3C"/>
                </a:solidFill>
                <a:latin typeface="Calibri Light"/>
                <a:cs typeface="Calibri Light"/>
              </a:rPr>
              <a:t> </a:t>
            </a:r>
            <a:r>
              <a:rPr sz="1000" b="0" spc="-20" dirty="0">
                <a:solidFill>
                  <a:srgbClr val="343B3C"/>
                </a:solidFill>
                <a:latin typeface="Calibri Light"/>
                <a:cs typeface="Calibri Light"/>
              </a:rPr>
              <a:t>offer</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purchase</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subscribe</a:t>
            </a:r>
            <a:r>
              <a:rPr sz="1000" b="0" spc="-30" dirty="0">
                <a:solidFill>
                  <a:srgbClr val="343B3C"/>
                </a:solidFill>
                <a:latin typeface="Calibri Light"/>
                <a:cs typeface="Calibri Light"/>
              </a:rPr>
              <a:t> </a:t>
            </a:r>
            <a:r>
              <a:rPr sz="1000" b="0" spc="-4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shares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other</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0" dirty="0">
                <a:solidFill>
                  <a:srgbClr val="343B3C"/>
                </a:solidFill>
                <a:latin typeface="Calibri Light"/>
                <a:cs typeface="Calibri Light"/>
              </a:rPr>
              <a:t> </a:t>
            </a:r>
            <a:r>
              <a:rPr sz="1000" b="0" dirty="0">
                <a:solidFill>
                  <a:srgbClr val="343B3C"/>
                </a:solidFill>
                <a:latin typeface="Calibri Light"/>
                <a:cs typeface="Calibri Light"/>
              </a:rPr>
              <a:t>whose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managed</a:t>
            </a:r>
            <a:r>
              <a:rPr sz="1000" b="0" spc="-35" dirty="0">
                <a:solidFill>
                  <a:srgbClr val="343B3C"/>
                </a:solidFill>
                <a:latin typeface="Calibri Light"/>
                <a:cs typeface="Calibri Light"/>
              </a:rPr>
              <a:t> </a:t>
            </a:r>
            <a:r>
              <a:rPr sz="1000" b="0" dirty="0">
                <a:solidFill>
                  <a:srgbClr val="343B3C"/>
                </a:solidFill>
                <a:latin typeface="Calibri Light"/>
                <a:cs typeface="Calibri Light"/>
              </a:rPr>
              <a:t>by</a:t>
            </a:r>
            <a:r>
              <a:rPr sz="1000" b="0" spc="-30" dirty="0">
                <a:solidFill>
                  <a:srgbClr val="343B3C"/>
                </a:solidFill>
                <a:latin typeface="Calibri Light"/>
                <a:cs typeface="Calibri Light"/>
              </a:rPr>
              <a:t> </a:t>
            </a:r>
            <a:r>
              <a:rPr sz="1000" b="0" dirty="0">
                <a:solidFill>
                  <a:srgbClr val="343B3C"/>
                </a:solidFill>
                <a:latin typeface="Calibri Light"/>
                <a:cs typeface="Calibri Light"/>
              </a:rPr>
              <a:t>AXA</a:t>
            </a:r>
            <a:r>
              <a:rPr sz="1000" b="0" spc="-35" dirty="0">
                <a:solidFill>
                  <a:srgbClr val="343B3C"/>
                </a:solidFill>
                <a:latin typeface="Calibri Light"/>
                <a:cs typeface="Calibri Light"/>
              </a:rPr>
              <a:t>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spc="-25" dirty="0">
                <a:solidFill>
                  <a:srgbClr val="343B3C"/>
                </a:solidFill>
                <a:latin typeface="Calibri Light"/>
                <a:cs typeface="Calibri Light"/>
              </a:rPr>
              <a:t>any </a:t>
            </a:r>
            <a:r>
              <a:rPr sz="1000" b="0" dirty="0">
                <a:solidFill>
                  <a:srgbClr val="343B3C"/>
                </a:solidFill>
                <a:latin typeface="Calibri Light"/>
                <a:cs typeface="Calibri Light"/>
              </a:rPr>
              <a:t>other</a:t>
            </a:r>
            <a:r>
              <a:rPr sz="1000" b="0" spc="-2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(together,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5"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eligible</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0" dirty="0">
                <a:solidFill>
                  <a:srgbClr val="343B3C"/>
                </a:solidFill>
                <a:latin typeface="Calibri Light"/>
                <a:cs typeface="Calibri Light"/>
              </a:rPr>
              <a:t> </a:t>
            </a:r>
            <a:r>
              <a:rPr sz="1000" b="0" dirty="0">
                <a:solidFill>
                  <a:srgbClr val="343B3C"/>
                </a:solidFill>
                <a:latin typeface="Calibri Light"/>
                <a:cs typeface="Calibri Light"/>
              </a:rPr>
              <a:t>sale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countries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dirty="0">
                <a:solidFill>
                  <a:srgbClr val="343B3C"/>
                </a:solidFill>
                <a:latin typeface="Calibri Light"/>
                <a:cs typeface="Calibri Light"/>
              </a:rPr>
              <a:t>suitable</a:t>
            </a:r>
            <a:r>
              <a:rPr sz="1000" b="0" spc="15" dirty="0">
                <a:solidFill>
                  <a:srgbClr val="343B3C"/>
                </a:solidFill>
                <a:latin typeface="Calibri Light"/>
                <a:cs typeface="Calibri Light"/>
              </a:rPr>
              <a:t> </a:t>
            </a:r>
            <a:r>
              <a:rPr sz="1000" b="0" dirty="0">
                <a:solidFill>
                  <a:srgbClr val="343B3C"/>
                </a:solidFill>
                <a:latin typeface="Calibri Light"/>
                <a:cs typeface="Calibri Light"/>
              </a:rPr>
              <a:t>for</a:t>
            </a:r>
            <a:r>
              <a:rPr sz="1000" b="0" spc="15" dirty="0">
                <a:solidFill>
                  <a:srgbClr val="343B3C"/>
                </a:solidFill>
                <a:latin typeface="Calibri Light"/>
                <a:cs typeface="Calibri Light"/>
              </a:rPr>
              <a:t> </a:t>
            </a:r>
            <a:r>
              <a:rPr sz="1000" b="0" dirty="0">
                <a:solidFill>
                  <a:srgbClr val="343B3C"/>
                </a:solidFill>
                <a:latin typeface="Calibri Light"/>
                <a:cs typeface="Calibri Light"/>
              </a:rPr>
              <a:t>all</a:t>
            </a:r>
            <a:r>
              <a:rPr sz="1000" b="0" spc="15" dirty="0">
                <a:solidFill>
                  <a:srgbClr val="343B3C"/>
                </a:solidFill>
                <a:latin typeface="Calibri Light"/>
                <a:cs typeface="Calibri Light"/>
              </a:rPr>
              <a:t> </a:t>
            </a:r>
            <a:r>
              <a:rPr sz="1000" b="0" dirty="0">
                <a:solidFill>
                  <a:srgbClr val="343B3C"/>
                </a:solidFill>
                <a:latin typeface="Calibri Light"/>
                <a:cs typeface="Calibri Light"/>
              </a:rPr>
              <a:t>types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Prospective</a:t>
            </a:r>
            <a:r>
              <a:rPr sz="1000" b="0" spc="20" dirty="0">
                <a:solidFill>
                  <a:srgbClr val="343B3C"/>
                </a:solidFill>
                <a:latin typeface="Calibri Light"/>
                <a:cs typeface="Calibri Light"/>
              </a:rPr>
              <a:t> </a:t>
            </a:r>
            <a:r>
              <a:rPr sz="1000" b="0" dirty="0">
                <a:solidFill>
                  <a:srgbClr val="343B3C"/>
                </a:solidFill>
                <a:latin typeface="Calibri Light"/>
                <a:cs typeface="Calibri Light"/>
              </a:rPr>
              <a:t>investors</a:t>
            </a:r>
            <a:r>
              <a:rPr sz="1000" b="0" spc="15" dirty="0">
                <a:solidFill>
                  <a:srgbClr val="343B3C"/>
                </a:solidFill>
                <a:latin typeface="Calibri Light"/>
                <a:cs typeface="Calibri Light"/>
              </a:rPr>
              <a:t> </a:t>
            </a:r>
            <a:r>
              <a:rPr sz="1000" b="0" dirty="0">
                <a:solidFill>
                  <a:srgbClr val="343B3C"/>
                </a:solidFill>
                <a:latin typeface="Calibri Light"/>
                <a:cs typeface="Calibri Light"/>
              </a:rPr>
              <a:t>are</a:t>
            </a:r>
            <a:r>
              <a:rPr sz="1000" b="0" spc="15" dirty="0">
                <a:solidFill>
                  <a:srgbClr val="343B3C"/>
                </a:solidFill>
                <a:latin typeface="Calibri Light"/>
                <a:cs typeface="Calibri Light"/>
              </a:rPr>
              <a:t> </a:t>
            </a:r>
            <a:r>
              <a:rPr sz="1000" b="0" dirty="0">
                <a:solidFill>
                  <a:srgbClr val="343B3C"/>
                </a:solidFill>
                <a:latin typeface="Calibri Light"/>
                <a:cs typeface="Calibri Light"/>
              </a:rPr>
              <a:t>advised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seek</a:t>
            </a:r>
            <a:r>
              <a:rPr sz="1000" b="0" spc="15" dirty="0">
                <a:solidFill>
                  <a:srgbClr val="343B3C"/>
                </a:solidFill>
                <a:latin typeface="Calibri Light"/>
                <a:cs typeface="Calibri Light"/>
              </a:rPr>
              <a:t> </a:t>
            </a:r>
            <a:r>
              <a:rPr sz="1000" b="0" dirty="0">
                <a:solidFill>
                  <a:srgbClr val="343B3C"/>
                </a:solidFill>
                <a:latin typeface="Calibri Light"/>
                <a:cs typeface="Calibri Light"/>
              </a:rPr>
              <a:t>expert</a:t>
            </a:r>
            <a:r>
              <a:rPr sz="1000" b="0" spc="15" dirty="0">
                <a:solidFill>
                  <a:srgbClr val="343B3C"/>
                </a:solidFill>
                <a:latin typeface="Calibri Light"/>
                <a:cs typeface="Calibri Light"/>
              </a:rPr>
              <a:t> </a:t>
            </a:r>
            <a:r>
              <a:rPr sz="1000" b="0" dirty="0">
                <a:solidFill>
                  <a:srgbClr val="343B3C"/>
                </a:solidFill>
                <a:latin typeface="Calibri Light"/>
                <a:cs typeface="Calibri Light"/>
              </a:rPr>
              <a:t>legal,</a:t>
            </a:r>
            <a:r>
              <a:rPr sz="1000" b="0" spc="15"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15" dirty="0">
                <a:solidFill>
                  <a:srgbClr val="343B3C"/>
                </a:solidFill>
                <a:latin typeface="Calibri Light"/>
                <a:cs typeface="Calibri Light"/>
              </a:rPr>
              <a:t> </a:t>
            </a:r>
            <a:r>
              <a:rPr sz="1000" b="0" dirty="0">
                <a:solidFill>
                  <a:srgbClr val="343B3C"/>
                </a:solidFill>
                <a:latin typeface="Calibri Light"/>
                <a:cs typeface="Calibri Light"/>
              </a:rPr>
              <a:t>tax</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professional advice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before</a:t>
            </a:r>
            <a:r>
              <a:rPr sz="1000" b="0" spc="-35" dirty="0">
                <a:solidFill>
                  <a:srgbClr val="343B3C"/>
                </a:solidFill>
                <a:latin typeface="Calibri Light"/>
                <a:cs typeface="Calibri Light"/>
              </a:rPr>
              <a:t> </a:t>
            </a:r>
            <a:r>
              <a:rPr sz="1000" b="0" dirty="0">
                <a:solidFill>
                  <a:srgbClr val="343B3C"/>
                </a:solidFill>
                <a:latin typeface="Calibri Light"/>
                <a:cs typeface="Calibri Light"/>
              </a:rPr>
              <a:t>making</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investment</a:t>
            </a:r>
            <a:r>
              <a:rPr sz="1000" b="0" spc="-3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Securities</a:t>
            </a:r>
            <a:r>
              <a:rPr sz="1000" b="0" spc="-35"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35" dirty="0">
                <a:solidFill>
                  <a:srgbClr val="343B3C"/>
                </a:solidFill>
                <a:latin typeface="Calibri Light"/>
                <a:cs typeface="Calibri Light"/>
              </a:rPr>
              <a:t> </a:t>
            </a:r>
            <a:r>
              <a:rPr sz="1000" b="0" dirty="0">
                <a:solidFill>
                  <a:srgbClr val="343B3C"/>
                </a:solidFill>
                <a:latin typeface="Calibri Light"/>
                <a:cs typeface="Calibri Light"/>
              </a:rPr>
              <a:t>may</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offered</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sold</a:t>
            </a:r>
            <a:r>
              <a:rPr sz="1000" b="0" spc="-35" dirty="0">
                <a:solidFill>
                  <a:srgbClr val="343B3C"/>
                </a:solidFill>
                <a:latin typeface="Calibri Light"/>
                <a:cs typeface="Calibri Light"/>
              </a:rPr>
              <a:t> </a:t>
            </a:r>
            <a:r>
              <a:rPr sz="1000" b="0" dirty="0">
                <a:solidFill>
                  <a:srgbClr val="343B3C"/>
                </a:solidFill>
                <a:latin typeface="Calibri Light"/>
                <a:cs typeface="Calibri Light"/>
              </a:rPr>
              <a:t>directly</a:t>
            </a:r>
            <a:r>
              <a:rPr sz="1000" b="0" spc="-35"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indirectly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into</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United</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States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to</a:t>
            </a:r>
            <a:r>
              <a:rPr sz="1000" b="0" spc="30" dirty="0">
                <a:solidFill>
                  <a:srgbClr val="343B3C"/>
                </a:solidFill>
                <a:latin typeface="Calibri Light"/>
                <a:cs typeface="Calibri Light"/>
              </a:rPr>
              <a:t> </a:t>
            </a:r>
            <a:r>
              <a:rPr sz="1000" b="0" dirty="0">
                <a:solidFill>
                  <a:srgbClr val="343B3C"/>
                </a:solidFill>
                <a:latin typeface="Calibri Light"/>
                <a:cs typeface="Calibri Light"/>
              </a:rPr>
              <a:t>U.S.</a:t>
            </a:r>
            <a:r>
              <a:rPr sz="1000" b="0" spc="30" dirty="0">
                <a:solidFill>
                  <a:srgbClr val="343B3C"/>
                </a:solidFill>
                <a:latin typeface="Calibri Light"/>
                <a:cs typeface="Calibri Light"/>
              </a:rPr>
              <a:t> </a:t>
            </a:r>
            <a:r>
              <a:rPr sz="1000" b="0" dirty="0">
                <a:solidFill>
                  <a:srgbClr val="343B3C"/>
                </a:solidFill>
                <a:latin typeface="Calibri Light"/>
                <a:cs typeface="Calibri Light"/>
              </a:rPr>
              <a:t>Persons.</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shall</a:t>
            </a:r>
            <a:r>
              <a:rPr sz="1000" b="0" spc="30" dirty="0">
                <a:solidFill>
                  <a:srgbClr val="343B3C"/>
                </a:solidFill>
                <a:latin typeface="Calibri Light"/>
                <a:cs typeface="Calibri Light"/>
              </a:rPr>
              <a:t> </a:t>
            </a:r>
            <a:r>
              <a:rPr sz="1000" b="0" dirty="0">
                <a:solidFill>
                  <a:srgbClr val="343B3C"/>
                </a:solidFill>
                <a:latin typeface="Calibri Light"/>
                <a:cs typeface="Calibri Light"/>
              </a:rPr>
              <a:t>this</a:t>
            </a:r>
            <a:r>
              <a:rPr sz="1000" b="0" spc="3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30"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0" dirty="0">
                <a:solidFill>
                  <a:srgbClr val="343B3C"/>
                </a:solidFill>
                <a:latin typeface="Calibri Light"/>
                <a:cs typeface="Calibri Light"/>
              </a:rPr>
              <a:t> </a:t>
            </a:r>
            <a:r>
              <a:rPr sz="1000" b="0" dirty="0">
                <a:solidFill>
                  <a:srgbClr val="343B3C"/>
                </a:solidFill>
                <a:latin typeface="Calibri Light"/>
                <a:cs typeface="Calibri Light"/>
              </a:rPr>
              <a:t>part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30" dirty="0">
                <a:solidFill>
                  <a:srgbClr val="343B3C"/>
                </a:solidFill>
                <a:latin typeface="Calibri Light"/>
                <a:cs typeface="Calibri Light"/>
              </a:rPr>
              <a:t> </a:t>
            </a:r>
            <a:r>
              <a:rPr sz="1000" b="0" dirty="0">
                <a:solidFill>
                  <a:srgbClr val="343B3C"/>
                </a:solidFill>
                <a:latin typeface="Calibri Light"/>
                <a:cs typeface="Calibri Light"/>
              </a:rPr>
              <a:t>nor</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fact</a:t>
            </a:r>
            <a:r>
              <a:rPr sz="1000" b="0" spc="30"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its</a:t>
            </a:r>
            <a:r>
              <a:rPr sz="1000" b="0" spc="35" dirty="0">
                <a:solidFill>
                  <a:srgbClr val="343B3C"/>
                </a:solidFill>
                <a:latin typeface="Calibri Light"/>
                <a:cs typeface="Calibri Light"/>
              </a:rPr>
              <a:t> </a:t>
            </a:r>
            <a:r>
              <a:rPr sz="1000" b="0" dirty="0">
                <a:solidFill>
                  <a:srgbClr val="343B3C"/>
                </a:solidFill>
                <a:latin typeface="Calibri Light"/>
                <a:cs typeface="Calibri Light"/>
              </a:rPr>
              <a:t>distribution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0" dirty="0">
                <a:solidFill>
                  <a:srgbClr val="343B3C"/>
                </a:solidFill>
                <a:latin typeface="Calibri Light"/>
                <a:cs typeface="Calibri Light"/>
              </a:rPr>
              <a:t> </a:t>
            </a:r>
            <a:r>
              <a:rPr sz="1000" b="0" dirty="0">
                <a:solidFill>
                  <a:srgbClr val="343B3C"/>
                </a:solidFill>
                <a:latin typeface="Calibri Light"/>
                <a:cs typeface="Calibri Light"/>
              </a:rPr>
              <a:t>publication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(on</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dirty="0">
                <a:solidFill>
                  <a:srgbClr val="343B3C"/>
                </a:solidFill>
                <a:latin typeface="Calibri Light"/>
                <a:cs typeface="Calibri Light"/>
              </a:rPr>
              <a:t>Company’s</a:t>
            </a:r>
            <a:r>
              <a:rPr sz="1000" b="0" spc="30" dirty="0">
                <a:solidFill>
                  <a:srgbClr val="343B3C"/>
                </a:solidFill>
                <a:latin typeface="Calibri Light"/>
                <a:cs typeface="Calibri Light"/>
              </a:rPr>
              <a:t> </a:t>
            </a:r>
            <a:r>
              <a:rPr sz="1000" b="0" dirty="0">
                <a:solidFill>
                  <a:srgbClr val="343B3C"/>
                </a:solidFill>
                <a:latin typeface="Calibri Light"/>
                <a:cs typeface="Calibri Light"/>
              </a:rPr>
              <a:t>website</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or </a:t>
            </a:r>
            <a:r>
              <a:rPr sz="1000" b="0" dirty="0">
                <a:solidFill>
                  <a:srgbClr val="343B3C"/>
                </a:solidFill>
                <a:latin typeface="Calibri Light"/>
                <a:cs typeface="Calibri Light"/>
              </a:rPr>
              <a:t>otherwise)</a:t>
            </a:r>
            <a:r>
              <a:rPr sz="1000" b="0" spc="-20" dirty="0">
                <a:solidFill>
                  <a:srgbClr val="343B3C"/>
                </a:solidFill>
                <a:latin typeface="Calibri Light"/>
                <a:cs typeface="Calibri Light"/>
              </a:rPr>
              <a:t> </a:t>
            </a:r>
            <a:r>
              <a:rPr sz="1000" b="0" dirty="0">
                <a:solidFill>
                  <a:srgbClr val="343B3C"/>
                </a:solidFill>
                <a:latin typeface="Calibri Light"/>
                <a:cs typeface="Calibri Light"/>
              </a:rPr>
              <a:t>form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basis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connection</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contract</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15" dirty="0">
                <a:solidFill>
                  <a:srgbClr val="343B3C"/>
                </a:solidFill>
                <a:latin typeface="Calibri Light"/>
                <a:cs typeface="Calibri Light"/>
              </a:rPr>
              <a:t> </a:t>
            </a:r>
            <a:r>
              <a:rPr sz="1000" b="0" dirty="0">
                <a:solidFill>
                  <a:srgbClr val="343B3C"/>
                </a:solidFill>
                <a:latin typeface="Calibri Light"/>
                <a:cs typeface="Calibri Light"/>
              </a:rPr>
              <a:t>decision</a:t>
            </a:r>
            <a:r>
              <a:rPr sz="1000" b="0" spc="-1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relation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20"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monthly </a:t>
            </a:r>
            <a:r>
              <a:rPr sz="1000" b="0" dirty="0">
                <a:solidFill>
                  <a:srgbClr val="343B3C"/>
                </a:solidFill>
                <a:latin typeface="Calibri Light"/>
                <a:cs typeface="Calibri Light"/>
              </a:rPr>
              <a:t>report</a:t>
            </a:r>
            <a:r>
              <a:rPr sz="1000" b="0" spc="-5" dirty="0">
                <a:solidFill>
                  <a:srgbClr val="343B3C"/>
                </a:solidFill>
                <a:latin typeface="Calibri Light"/>
                <a:cs typeface="Calibri Light"/>
              </a:rPr>
              <a:t> </a:t>
            </a:r>
            <a:r>
              <a:rPr sz="1000" b="0" dirty="0">
                <a:solidFill>
                  <a:srgbClr val="343B3C"/>
                </a:solidFill>
                <a:latin typeface="Calibri Light"/>
                <a:cs typeface="Calibri Light"/>
              </a:rPr>
              <a:t>does</a:t>
            </a:r>
            <a:r>
              <a:rPr sz="1000" b="0" spc="-5" dirty="0">
                <a:solidFill>
                  <a:srgbClr val="343B3C"/>
                </a:solidFill>
                <a:latin typeface="Calibri Light"/>
                <a:cs typeface="Calibri Light"/>
              </a:rPr>
              <a:t> </a:t>
            </a:r>
            <a:r>
              <a:rPr sz="1000" b="0" dirty="0">
                <a:solidFill>
                  <a:srgbClr val="343B3C"/>
                </a:solidFill>
                <a:latin typeface="Calibri Light"/>
                <a:cs typeface="Calibri Light"/>
              </a:rPr>
              <a:t>not</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recommendation</a:t>
            </a:r>
            <a:r>
              <a:rPr sz="1000" b="0" spc="-5" dirty="0">
                <a:solidFill>
                  <a:srgbClr val="343B3C"/>
                </a:solidFill>
                <a:latin typeface="Calibri Light"/>
                <a:cs typeface="Calibri Light"/>
              </a:rPr>
              <a:t> </a:t>
            </a:r>
            <a:r>
              <a:rPr sz="1000" b="0" dirty="0">
                <a:solidFill>
                  <a:srgbClr val="343B3C"/>
                </a:solidFill>
                <a:latin typeface="Calibri Light"/>
                <a:cs typeface="Calibri Light"/>
              </a:rPr>
              <a:t>to</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buy,</a:t>
            </a:r>
            <a:r>
              <a:rPr sz="1000" b="0" dirty="0">
                <a:solidFill>
                  <a:srgbClr val="343B3C"/>
                </a:solidFill>
                <a:latin typeface="Calibri Light"/>
                <a:cs typeface="Calibri Light"/>
              </a:rPr>
              <a:t> sell</a:t>
            </a:r>
            <a:r>
              <a:rPr sz="1000" b="0" spc="-5"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hold</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dirty="0">
                <a:solidFill>
                  <a:srgbClr val="343B3C"/>
                </a:solidFill>
                <a:latin typeface="Calibri Light"/>
                <a:cs typeface="Calibri Light"/>
              </a:rPr>
              <a:t>Securities.</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dirty="0">
                <a:solidFill>
                  <a:srgbClr val="343B3C"/>
                </a:solidFill>
                <a:latin typeface="Calibri Light"/>
                <a:cs typeface="Calibri Light"/>
              </a:rPr>
              <a:t> contained</a:t>
            </a:r>
            <a:r>
              <a:rPr sz="1000" b="0" spc="-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5" dirty="0">
                <a:solidFill>
                  <a:srgbClr val="343B3C"/>
                </a:solidFill>
                <a:latin typeface="Calibri Light"/>
                <a:cs typeface="Calibri Light"/>
              </a:rPr>
              <a:t> </a:t>
            </a:r>
            <a:r>
              <a:rPr sz="1000" b="0" dirty="0">
                <a:solidFill>
                  <a:srgbClr val="343B3C"/>
                </a:solidFill>
                <a:latin typeface="Calibri Light"/>
                <a:cs typeface="Calibri Light"/>
              </a:rPr>
              <a:t>is</a:t>
            </a:r>
            <a:r>
              <a:rPr sz="1000" b="0" spc="-5" dirty="0">
                <a:solidFill>
                  <a:srgbClr val="343B3C"/>
                </a:solidFill>
                <a:latin typeface="Calibri Light"/>
                <a:cs typeface="Calibri Light"/>
              </a:rPr>
              <a:t> </a:t>
            </a:r>
            <a:r>
              <a:rPr sz="1000" b="0" dirty="0">
                <a:solidFill>
                  <a:srgbClr val="343B3C"/>
                </a:solidFill>
                <a:latin typeface="Calibri Light"/>
                <a:cs typeface="Calibri Light"/>
              </a:rPr>
              <a:t>for</a:t>
            </a:r>
            <a:r>
              <a:rPr sz="1000" b="0" spc="-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purposes </a:t>
            </a:r>
            <a:r>
              <a:rPr sz="1000" b="0" dirty="0">
                <a:solidFill>
                  <a:srgbClr val="343B3C"/>
                </a:solidFill>
                <a:latin typeface="Calibri Light"/>
                <a:cs typeface="Calibri Light"/>
              </a:rPr>
              <a:t>only,</a:t>
            </a:r>
            <a:r>
              <a:rPr sz="1000" b="0" spc="50" dirty="0">
                <a:solidFill>
                  <a:srgbClr val="343B3C"/>
                </a:solidFill>
                <a:latin typeface="Calibri Light"/>
                <a:cs typeface="Calibri Light"/>
              </a:rPr>
              <a:t> </a:t>
            </a:r>
            <a:r>
              <a:rPr sz="1000" b="0" dirty="0">
                <a:solidFill>
                  <a:srgbClr val="343B3C"/>
                </a:solidFill>
                <a:latin typeface="Calibri Light"/>
                <a:cs typeface="Calibri Light"/>
              </a:rPr>
              <a:t>does</a:t>
            </a:r>
            <a:r>
              <a:rPr sz="1000" b="0" spc="55" dirty="0">
                <a:solidFill>
                  <a:srgbClr val="343B3C"/>
                </a:solidFill>
                <a:latin typeface="Calibri Light"/>
                <a:cs typeface="Calibri Light"/>
              </a:rPr>
              <a:t> </a:t>
            </a:r>
            <a:r>
              <a:rPr sz="1000" b="0" dirty="0">
                <a:solidFill>
                  <a:srgbClr val="343B3C"/>
                </a:solidFill>
                <a:latin typeface="Calibri Light"/>
                <a:cs typeface="Calibri Light"/>
              </a:rPr>
              <a:t>not</a:t>
            </a:r>
            <a:r>
              <a:rPr sz="1000" b="0" spc="50" dirty="0">
                <a:solidFill>
                  <a:srgbClr val="343B3C"/>
                </a:solidFill>
                <a:latin typeface="Calibri Light"/>
                <a:cs typeface="Calibri Light"/>
              </a:rPr>
              <a:t> </a:t>
            </a:r>
            <a:r>
              <a:rPr sz="1000" b="0" dirty="0">
                <a:solidFill>
                  <a:srgbClr val="343B3C"/>
                </a:solidFill>
                <a:latin typeface="Calibri Light"/>
                <a:cs typeface="Calibri Light"/>
              </a:rPr>
              <a:t>purport</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0" dirty="0">
                <a:solidFill>
                  <a:srgbClr val="343B3C"/>
                </a:solidFill>
                <a:latin typeface="Calibri Light"/>
                <a:cs typeface="Calibri Light"/>
              </a:rPr>
              <a:t> </a:t>
            </a:r>
            <a:r>
              <a:rPr sz="1000" b="0" dirty="0">
                <a:solidFill>
                  <a:srgbClr val="343B3C"/>
                </a:solidFill>
                <a:latin typeface="Calibri Light"/>
                <a:cs typeface="Calibri Light"/>
              </a:rPr>
              <a:t>contain</a:t>
            </a:r>
            <a:r>
              <a:rPr sz="1000" b="0" spc="55" dirty="0">
                <a:solidFill>
                  <a:srgbClr val="343B3C"/>
                </a:solidFill>
                <a:latin typeface="Calibri Light"/>
                <a:cs typeface="Calibri Light"/>
              </a:rPr>
              <a:t> </a:t>
            </a:r>
            <a:r>
              <a:rPr sz="1000" b="0" dirty="0">
                <a:solidFill>
                  <a:srgbClr val="343B3C"/>
                </a:solidFill>
                <a:latin typeface="Calibri Light"/>
                <a:cs typeface="Calibri Light"/>
              </a:rPr>
              <a:t>all</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information</a:t>
            </a:r>
            <a:r>
              <a:rPr sz="1000" b="0" spc="50" dirty="0">
                <a:solidFill>
                  <a:srgbClr val="343B3C"/>
                </a:solidFill>
                <a:latin typeface="Calibri Light"/>
                <a:cs typeface="Calibri Light"/>
              </a:rPr>
              <a:t> </a:t>
            </a:r>
            <a:r>
              <a:rPr sz="1000" b="0" dirty="0">
                <a:solidFill>
                  <a:srgbClr val="343B3C"/>
                </a:solidFill>
                <a:latin typeface="Calibri Light"/>
                <a:cs typeface="Calibri Light"/>
              </a:rPr>
              <a:t>that</a:t>
            </a:r>
            <a:r>
              <a:rPr sz="1000" b="0" spc="55" dirty="0">
                <a:solidFill>
                  <a:srgbClr val="343B3C"/>
                </a:solidFill>
                <a:latin typeface="Calibri Light"/>
                <a:cs typeface="Calibri Light"/>
              </a:rPr>
              <a:t> </a:t>
            </a:r>
            <a:r>
              <a:rPr sz="1000" b="0" dirty="0">
                <a:solidFill>
                  <a:srgbClr val="343B3C"/>
                </a:solidFill>
                <a:latin typeface="Calibri Light"/>
                <a:cs typeface="Calibri Light"/>
              </a:rPr>
              <a:t>may</a:t>
            </a:r>
            <a:r>
              <a:rPr sz="1000" b="0" spc="50" dirty="0">
                <a:solidFill>
                  <a:srgbClr val="343B3C"/>
                </a:solidFill>
                <a:latin typeface="Calibri Light"/>
                <a:cs typeface="Calibri Light"/>
              </a:rPr>
              <a:t> </a:t>
            </a:r>
            <a:r>
              <a:rPr sz="1000" b="0" dirty="0">
                <a:solidFill>
                  <a:srgbClr val="343B3C"/>
                </a:solidFill>
                <a:latin typeface="Calibri Light"/>
                <a:cs typeface="Calibri Light"/>
              </a:rPr>
              <a:t>be</a:t>
            </a:r>
            <a:r>
              <a:rPr sz="1000" b="0" spc="55" dirty="0">
                <a:solidFill>
                  <a:srgbClr val="343B3C"/>
                </a:solidFill>
                <a:latin typeface="Calibri Light"/>
                <a:cs typeface="Calibri Light"/>
              </a:rPr>
              <a:t> </a:t>
            </a:r>
            <a:r>
              <a:rPr sz="1000" b="0" dirty="0">
                <a:solidFill>
                  <a:srgbClr val="343B3C"/>
                </a:solidFill>
                <a:latin typeface="Calibri Light"/>
                <a:cs typeface="Calibri Light"/>
              </a:rPr>
              <a:t>required</a:t>
            </a:r>
            <a:r>
              <a:rPr sz="1000" b="0" spc="50" dirty="0">
                <a:solidFill>
                  <a:srgbClr val="343B3C"/>
                </a:solidFill>
                <a:latin typeface="Calibri Light"/>
                <a:cs typeface="Calibri Light"/>
              </a:rPr>
              <a:t> </a:t>
            </a:r>
            <a:r>
              <a:rPr sz="1000" b="0" dirty="0">
                <a:solidFill>
                  <a:srgbClr val="343B3C"/>
                </a:solidFill>
                <a:latin typeface="Calibri Light"/>
                <a:cs typeface="Calibri Light"/>
              </a:rPr>
              <a:t>to</a:t>
            </a:r>
            <a:r>
              <a:rPr sz="1000" b="0" spc="55" dirty="0">
                <a:solidFill>
                  <a:srgbClr val="343B3C"/>
                </a:solidFill>
                <a:latin typeface="Calibri Light"/>
                <a:cs typeface="Calibri Light"/>
              </a:rPr>
              <a:t> </a:t>
            </a:r>
            <a:r>
              <a:rPr sz="1000" b="0" dirty="0">
                <a:solidFill>
                  <a:srgbClr val="343B3C"/>
                </a:solidFill>
                <a:latin typeface="Calibri Light"/>
                <a:cs typeface="Calibri Light"/>
              </a:rPr>
              <a:t>evaluate</a:t>
            </a:r>
            <a:r>
              <a:rPr sz="1000" b="0" spc="50" dirty="0">
                <a:solidFill>
                  <a:srgbClr val="343B3C"/>
                </a:solidFill>
                <a:latin typeface="Calibri Light"/>
                <a:cs typeface="Calibri Light"/>
              </a:rPr>
              <a:t> </a:t>
            </a:r>
            <a:r>
              <a:rPr sz="1000" b="0" dirty="0">
                <a:solidFill>
                  <a:srgbClr val="343B3C"/>
                </a:solidFill>
                <a:latin typeface="Calibri Light"/>
                <a:cs typeface="Calibri Light"/>
              </a:rPr>
              <a:t>the</a:t>
            </a:r>
            <a:r>
              <a:rPr sz="1000" b="0" spc="5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any</a:t>
            </a:r>
            <a:r>
              <a:rPr sz="1000" b="0" spc="55" dirty="0">
                <a:solidFill>
                  <a:srgbClr val="343B3C"/>
                </a:solidFill>
                <a:latin typeface="Calibri Light"/>
                <a:cs typeface="Calibri Light"/>
              </a:rPr>
              <a:t> </a:t>
            </a:r>
            <a:r>
              <a:rPr sz="1000" b="0" dirty="0">
                <a:solidFill>
                  <a:srgbClr val="343B3C"/>
                </a:solidFill>
                <a:latin typeface="Calibri Light"/>
                <a:cs typeface="Calibri Light"/>
              </a:rPr>
              <a:t>other</a:t>
            </a:r>
            <a:r>
              <a:rPr sz="1000" b="0" spc="50" dirty="0">
                <a:solidFill>
                  <a:srgbClr val="343B3C"/>
                </a:solidFill>
                <a:latin typeface="Calibri Light"/>
                <a:cs typeface="Calibri Light"/>
              </a:rPr>
              <a:t> </a:t>
            </a:r>
            <a:r>
              <a:rPr sz="1000" b="0" dirty="0">
                <a:solidFill>
                  <a:srgbClr val="343B3C"/>
                </a:solidFill>
                <a:latin typeface="Calibri Light"/>
                <a:cs typeface="Calibri Light"/>
              </a:rPr>
              <a:t>entity</a:t>
            </a:r>
            <a:r>
              <a:rPr sz="1000" b="0" spc="55" dirty="0">
                <a:solidFill>
                  <a:srgbClr val="343B3C"/>
                </a:solidFill>
                <a:latin typeface="Calibri Light"/>
                <a:cs typeface="Calibri Light"/>
              </a:rPr>
              <a:t> </a:t>
            </a:r>
            <a:r>
              <a:rPr sz="1000" b="0" dirty="0">
                <a:solidFill>
                  <a:srgbClr val="343B3C"/>
                </a:solidFill>
                <a:latin typeface="Calibri Light"/>
                <a:cs typeface="Calibri Light"/>
              </a:rPr>
              <a:t>or</a:t>
            </a:r>
            <a:r>
              <a:rPr sz="1000" b="0" spc="50" dirty="0">
                <a:solidFill>
                  <a:srgbClr val="343B3C"/>
                </a:solidFill>
                <a:latin typeface="Calibri Light"/>
                <a:cs typeface="Calibri Light"/>
              </a:rPr>
              <a:t> </a:t>
            </a:r>
            <a:r>
              <a:rPr sz="1000" b="0" dirty="0">
                <a:solidFill>
                  <a:srgbClr val="343B3C"/>
                </a:solidFill>
                <a:latin typeface="Calibri Light"/>
                <a:cs typeface="Calibri Light"/>
              </a:rPr>
              <a:t>their</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financial</a:t>
            </a:r>
            <a:r>
              <a:rPr sz="1000" b="0" spc="1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1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speaks</a:t>
            </a:r>
            <a:r>
              <a:rPr sz="1000" b="0" spc="10" dirty="0">
                <a:solidFill>
                  <a:srgbClr val="343B3C"/>
                </a:solidFill>
                <a:latin typeface="Calibri Light"/>
                <a:cs typeface="Calibri Light"/>
              </a:rPr>
              <a:t> </a:t>
            </a:r>
            <a:r>
              <a:rPr sz="1000" b="0" dirty="0">
                <a:solidFill>
                  <a:srgbClr val="343B3C"/>
                </a:solidFill>
                <a:latin typeface="Calibri Light"/>
                <a:cs typeface="Calibri Light"/>
              </a:rPr>
              <a:t>only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its</a:t>
            </a:r>
            <a:r>
              <a:rPr sz="1000" b="0" spc="15" dirty="0">
                <a:solidFill>
                  <a:srgbClr val="343B3C"/>
                </a:solidFill>
                <a:latin typeface="Calibri Light"/>
                <a:cs typeface="Calibri Light"/>
              </a:rPr>
              <a:t> </a:t>
            </a:r>
            <a:r>
              <a:rPr sz="1000" b="0" dirty="0">
                <a:solidFill>
                  <a:srgbClr val="343B3C"/>
                </a:solidFill>
                <a:latin typeface="Calibri Light"/>
                <a:cs typeface="Calibri Light"/>
              </a:rPr>
              <a:t>date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0" dirty="0">
                <a:solidFill>
                  <a:srgbClr val="343B3C"/>
                </a:solidFill>
                <a:latin typeface="Calibri Light"/>
                <a:cs typeface="Calibri Light"/>
              </a:rPr>
              <a:t> </a:t>
            </a:r>
            <a:r>
              <a:rPr sz="1000" b="0" dirty="0">
                <a:solidFill>
                  <a:srgbClr val="343B3C"/>
                </a:solidFill>
                <a:latin typeface="Calibri Light"/>
                <a:cs typeface="Calibri Light"/>
              </a:rPr>
              <a:t>neither</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nor</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10"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update</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Certain</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20" dirty="0">
                <a:solidFill>
                  <a:srgbClr val="343B3C"/>
                </a:solidFill>
                <a:latin typeface="Calibri Light"/>
                <a:cs typeface="Calibri Light"/>
              </a:rPr>
              <a:t> </a:t>
            </a:r>
            <a:r>
              <a:rPr sz="1000" b="0" dirty="0">
                <a:solidFill>
                  <a:srgbClr val="343B3C"/>
                </a:solidFill>
                <a:latin typeface="Calibri Light"/>
                <a:cs typeface="Calibri Light"/>
              </a:rPr>
              <a:t>are</a:t>
            </a:r>
            <a:r>
              <a:rPr sz="1000" b="0" spc="-25" dirty="0">
                <a:solidFill>
                  <a:srgbClr val="343B3C"/>
                </a:solidFill>
                <a:latin typeface="Calibri Light"/>
                <a:cs typeface="Calibri Light"/>
              </a:rPr>
              <a:t> </a:t>
            </a:r>
            <a:r>
              <a:rPr sz="1000" b="0" dirty="0">
                <a:solidFill>
                  <a:srgbClr val="343B3C"/>
                </a:solidFill>
                <a:latin typeface="Calibri Light"/>
                <a:cs typeface="Calibri Light"/>
              </a:rPr>
              <a:t>originated</a:t>
            </a:r>
            <a:r>
              <a:rPr sz="1000" b="0" spc="-2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derived</a:t>
            </a:r>
            <a:r>
              <a:rPr sz="1000" b="0" spc="-25" dirty="0">
                <a:solidFill>
                  <a:srgbClr val="343B3C"/>
                </a:solidFill>
                <a:latin typeface="Calibri Light"/>
                <a:cs typeface="Calibri Light"/>
              </a:rPr>
              <a:t> </a:t>
            </a:r>
            <a:r>
              <a:rPr sz="1000" b="0" dirty="0">
                <a:solidFill>
                  <a:srgbClr val="343B3C"/>
                </a:solidFill>
                <a:latin typeface="Calibri Light"/>
                <a:cs typeface="Calibri Light"/>
              </a:rPr>
              <a:t>from</a:t>
            </a:r>
            <a:r>
              <a:rPr sz="1000" b="0" spc="-20" dirty="0">
                <a:solidFill>
                  <a:srgbClr val="343B3C"/>
                </a:solidFill>
                <a:latin typeface="Calibri Light"/>
                <a:cs typeface="Calibri Light"/>
              </a:rPr>
              <a:t> </a:t>
            </a:r>
            <a:r>
              <a:rPr sz="1000" b="0" dirty="0">
                <a:solidFill>
                  <a:srgbClr val="343B3C"/>
                </a:solidFill>
                <a:latin typeface="Calibri Light"/>
                <a:cs typeface="Calibri Light"/>
              </a:rPr>
              <a:t>third</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parties</a:t>
            </a:r>
            <a:r>
              <a:rPr sz="1000" b="0" spc="-2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accu- racy</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completeness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such</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dirty="0">
                <a:solidFill>
                  <a:srgbClr val="343B3C"/>
                </a:solidFill>
                <a:latin typeface="Calibri Light"/>
                <a:cs typeface="Calibri Light"/>
              </a:rPr>
              <a:t>and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estimates</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not</a:t>
            </a:r>
            <a:r>
              <a:rPr sz="1000" b="0" spc="-25" dirty="0">
                <a:solidFill>
                  <a:srgbClr val="343B3C"/>
                </a:solidFill>
                <a:latin typeface="Calibri Light"/>
                <a:cs typeface="Calibri Light"/>
              </a:rPr>
              <a:t> </a:t>
            </a:r>
            <a:r>
              <a:rPr sz="1000" b="0" dirty="0">
                <a:solidFill>
                  <a:srgbClr val="343B3C"/>
                </a:solidFill>
                <a:latin typeface="Calibri Light"/>
                <a:cs typeface="Calibri Light"/>
              </a:rPr>
              <a:t>been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verified.</a:t>
            </a:r>
            <a:r>
              <a:rPr sz="1000" b="0" spc="-30" dirty="0">
                <a:solidFill>
                  <a:srgbClr val="343B3C"/>
                </a:solidFill>
                <a:latin typeface="Calibri Light"/>
                <a:cs typeface="Calibri Light"/>
              </a:rPr>
              <a:t> </a:t>
            </a:r>
            <a:r>
              <a:rPr sz="1000" b="0" dirty="0">
                <a:solidFill>
                  <a:srgbClr val="343B3C"/>
                </a:solidFill>
                <a:latin typeface="Calibri Light"/>
                <a:cs typeface="Calibri Light"/>
              </a:rPr>
              <a:t>It</a:t>
            </a:r>
            <a:r>
              <a:rPr sz="1000" b="0" spc="-2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also</a:t>
            </a:r>
            <a:r>
              <a:rPr sz="1000" b="0" spc="-25" dirty="0">
                <a:solidFill>
                  <a:srgbClr val="343B3C"/>
                </a:solidFill>
                <a:latin typeface="Calibri Light"/>
                <a:cs typeface="Calibri Light"/>
              </a:rPr>
              <a:t>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dirty="0">
                <a:solidFill>
                  <a:srgbClr val="343B3C"/>
                </a:solidFill>
                <a:latin typeface="Calibri Light"/>
                <a:cs typeface="Calibri Light"/>
              </a:rPr>
              <a:t>noted</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that</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financial</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contained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has</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been</a:t>
            </a:r>
            <a:r>
              <a:rPr sz="1000" b="0" spc="20" dirty="0">
                <a:solidFill>
                  <a:srgbClr val="343B3C"/>
                </a:solidFill>
                <a:latin typeface="Calibri Light"/>
                <a:cs typeface="Calibri Light"/>
              </a:rPr>
              <a:t> </a:t>
            </a:r>
            <a:r>
              <a:rPr sz="1000" b="0" dirty="0">
                <a:solidFill>
                  <a:srgbClr val="343B3C"/>
                </a:solidFill>
                <a:latin typeface="Calibri Light"/>
                <a:cs typeface="Calibri Light"/>
              </a:rPr>
              <a:t>audited.</a:t>
            </a:r>
            <a:r>
              <a:rPr sz="1000" b="0" spc="20" dirty="0">
                <a:solidFill>
                  <a:srgbClr val="343B3C"/>
                </a:solidFill>
                <a:latin typeface="Calibri Light"/>
                <a:cs typeface="Calibri Light"/>
              </a:rPr>
              <a:t> </a:t>
            </a:r>
            <a:r>
              <a:rPr sz="1000" b="0" dirty="0">
                <a:solidFill>
                  <a:srgbClr val="343B3C"/>
                </a:solidFill>
                <a:latin typeface="Calibri Light"/>
                <a:cs typeface="Calibri Light"/>
              </a:rPr>
              <a:t>No</a:t>
            </a:r>
            <a:r>
              <a:rPr sz="1000" b="0" spc="15" dirty="0">
                <a:solidFill>
                  <a:srgbClr val="343B3C"/>
                </a:solidFill>
                <a:latin typeface="Calibri Light"/>
                <a:cs typeface="Calibri Light"/>
              </a:rPr>
              <a:t> </a:t>
            </a:r>
            <a:r>
              <a:rPr sz="1000" b="0" dirty="0">
                <a:solidFill>
                  <a:srgbClr val="343B3C"/>
                </a:solidFill>
                <a:latin typeface="Calibri Light"/>
                <a:cs typeface="Calibri Light"/>
              </a:rPr>
              <a:t>representation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warranty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5" dirty="0">
                <a:solidFill>
                  <a:srgbClr val="343B3C"/>
                </a:solidFill>
                <a:latin typeface="Calibri Light"/>
                <a:cs typeface="Calibri Light"/>
              </a:rPr>
              <a:t> </a:t>
            </a:r>
            <a:r>
              <a:rPr sz="1000" b="0" dirty="0">
                <a:solidFill>
                  <a:srgbClr val="343B3C"/>
                </a:solidFill>
                <a:latin typeface="Calibri Light"/>
                <a:cs typeface="Calibri Light"/>
              </a:rPr>
              <a:t>express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implied,</a:t>
            </a:r>
            <a:r>
              <a:rPr sz="1000" b="0" spc="20" dirty="0">
                <a:solidFill>
                  <a:srgbClr val="343B3C"/>
                </a:solidFill>
                <a:latin typeface="Calibri Light"/>
                <a:cs typeface="Calibri Light"/>
              </a:rPr>
              <a:t> </a:t>
            </a:r>
            <a:r>
              <a:rPr sz="1000" b="0" dirty="0">
                <a:solidFill>
                  <a:srgbClr val="343B3C"/>
                </a:solidFill>
                <a:latin typeface="Calibri Light"/>
                <a:cs typeface="Calibri Light"/>
              </a:rPr>
              <a:t>is</a:t>
            </a:r>
            <a:r>
              <a:rPr sz="1000" b="0" spc="20" dirty="0">
                <a:solidFill>
                  <a:srgbClr val="343B3C"/>
                </a:solidFill>
                <a:latin typeface="Calibri Light"/>
                <a:cs typeface="Calibri Light"/>
              </a:rPr>
              <a:t> </a:t>
            </a:r>
            <a:r>
              <a:rPr sz="1000" b="0" dirty="0">
                <a:solidFill>
                  <a:srgbClr val="343B3C"/>
                </a:solidFill>
                <a:latin typeface="Calibri Light"/>
                <a:cs typeface="Calibri Light"/>
              </a:rPr>
              <a:t>given</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on</a:t>
            </a:r>
            <a:r>
              <a:rPr sz="1000" b="0" spc="2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20"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their</a:t>
            </a:r>
            <a:r>
              <a:rPr sz="1000" b="0" spc="-10" dirty="0">
                <a:solidFill>
                  <a:srgbClr val="343B3C"/>
                </a:solidFill>
                <a:latin typeface="Calibri Light"/>
                <a:cs typeface="Calibri Light"/>
              </a:rPr>
              <a:t> 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their</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respective </a:t>
            </a:r>
            <a:r>
              <a:rPr sz="1000" b="0" dirty="0">
                <a:solidFill>
                  <a:srgbClr val="343B3C"/>
                </a:solidFill>
                <a:latin typeface="Calibri Light"/>
                <a:cs typeface="Calibri Light"/>
              </a:rPr>
              <a:t>directors,</a:t>
            </a:r>
            <a:r>
              <a:rPr sz="1000" b="0" spc="-10" dirty="0">
                <a:solidFill>
                  <a:srgbClr val="343B3C"/>
                </a:solidFill>
                <a:latin typeface="Calibri Light"/>
                <a:cs typeface="Calibri Light"/>
              </a:rPr>
              <a:t> officers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employees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any</a:t>
            </a:r>
            <a:r>
              <a:rPr sz="1000" b="0" spc="-10" dirty="0">
                <a:solidFill>
                  <a:srgbClr val="343B3C"/>
                </a:solidFill>
                <a:latin typeface="Calibri Light"/>
                <a:cs typeface="Calibri Light"/>
              </a:rPr>
              <a:t> </a:t>
            </a:r>
            <a:r>
              <a:rPr sz="1000" b="0" dirty="0">
                <a:solidFill>
                  <a:srgbClr val="343B3C"/>
                </a:solidFill>
                <a:latin typeface="Calibri Light"/>
                <a:cs typeface="Calibri Light"/>
              </a:rPr>
              <a:t>other</a:t>
            </a:r>
            <a:r>
              <a:rPr sz="1000" b="0" spc="-1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accuracy</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completeness</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spc="-25" dirty="0">
                <a:solidFill>
                  <a:srgbClr val="343B3C"/>
                </a:solidFill>
                <a:latin typeface="Calibri Light"/>
                <a:cs typeface="Calibri Light"/>
              </a:rPr>
              <a:t>the </a:t>
            </a:r>
            <a:r>
              <a:rPr sz="1000" b="0" spc="-10" dirty="0">
                <a:solidFill>
                  <a:srgbClr val="343B3C"/>
                </a:solidFill>
                <a:latin typeface="Calibri Light"/>
                <a:cs typeface="Calibri Light"/>
              </a:rPr>
              <a:t>information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(b)</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5" dirty="0">
                <a:solidFill>
                  <a:srgbClr val="343B3C"/>
                </a:solidFill>
                <a:latin typeface="Calibri Light"/>
                <a:cs typeface="Calibri Light"/>
              </a:rPr>
              <a:t> </a:t>
            </a:r>
            <a:r>
              <a:rPr sz="1000" b="0" dirty="0">
                <a:solidFill>
                  <a:srgbClr val="343B3C"/>
                </a:solidFill>
                <a:latin typeface="Calibri Light"/>
                <a:cs typeface="Calibri Light"/>
              </a:rPr>
              <a:t>in</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2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2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15" dirty="0">
                <a:solidFill>
                  <a:srgbClr val="343B3C"/>
                </a:solidFill>
                <a:latin typeface="Calibri Light"/>
                <a:cs typeface="Calibri Light"/>
              </a:rPr>
              <a:t> </a:t>
            </a:r>
            <a:r>
              <a:rPr sz="1000" b="0" dirty="0">
                <a:solidFill>
                  <a:srgbClr val="343B3C"/>
                </a:solidFill>
                <a:latin typeface="Calibri Light"/>
                <a:cs typeface="Calibri Light"/>
              </a:rPr>
              <a:t>None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any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affiliates,</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their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respective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direc- </a:t>
            </a:r>
            <a:r>
              <a:rPr sz="1000" b="0" dirty="0">
                <a:solidFill>
                  <a:srgbClr val="343B3C"/>
                </a:solidFill>
                <a:latin typeface="Calibri Light"/>
                <a:cs typeface="Calibri Light"/>
              </a:rPr>
              <a:t>tors,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officers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employees</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other</a:t>
            </a:r>
            <a:r>
              <a:rPr sz="1000" b="0" spc="-25" dirty="0">
                <a:solidFill>
                  <a:srgbClr val="343B3C"/>
                </a:solidFill>
                <a:latin typeface="Calibri Light"/>
                <a:cs typeface="Calibri Light"/>
              </a:rPr>
              <a:t> </a:t>
            </a:r>
            <a:r>
              <a:rPr sz="1000" b="0" dirty="0">
                <a:solidFill>
                  <a:srgbClr val="343B3C"/>
                </a:solidFill>
                <a:latin typeface="Calibri Light"/>
                <a:cs typeface="Calibri Light"/>
              </a:rPr>
              <a:t>person</a:t>
            </a:r>
            <a:r>
              <a:rPr sz="1000" b="0" spc="-20" dirty="0">
                <a:solidFill>
                  <a:srgbClr val="343B3C"/>
                </a:solidFill>
                <a:latin typeface="Calibri Light"/>
                <a:cs typeface="Calibri Light"/>
              </a:rPr>
              <a:t> </a:t>
            </a:r>
            <a:r>
              <a:rPr sz="1000" b="0" dirty="0">
                <a:solidFill>
                  <a:srgbClr val="343B3C"/>
                </a:solidFill>
                <a:latin typeface="Calibri Light"/>
                <a:cs typeface="Calibri Light"/>
              </a:rPr>
              <a:t>accepts</a:t>
            </a:r>
            <a:r>
              <a:rPr sz="1000" b="0" spc="-2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liability</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whatsoever</a:t>
            </a:r>
            <a:r>
              <a:rPr sz="1000" b="0" spc="-20" dirty="0">
                <a:solidFill>
                  <a:srgbClr val="343B3C"/>
                </a:solidFill>
                <a:latin typeface="Calibri Light"/>
                <a:cs typeface="Calibri Light"/>
              </a:rPr>
              <a:t> </a:t>
            </a:r>
            <a:r>
              <a:rPr sz="1000" b="0" dirty="0">
                <a:solidFill>
                  <a:srgbClr val="343B3C"/>
                </a:solidFill>
                <a:latin typeface="Calibri Light"/>
                <a:cs typeface="Calibri Light"/>
              </a:rPr>
              <a:t>for</a:t>
            </a:r>
            <a:r>
              <a:rPr sz="1000" b="0" spc="-25" dirty="0">
                <a:solidFill>
                  <a:srgbClr val="343B3C"/>
                </a:solidFill>
                <a:latin typeface="Calibri Light"/>
                <a:cs typeface="Calibri Light"/>
              </a:rPr>
              <a:t> </a:t>
            </a:r>
            <a:r>
              <a:rPr sz="1000" b="0" dirty="0">
                <a:solidFill>
                  <a:srgbClr val="343B3C"/>
                </a:solidFill>
                <a:latin typeface="Calibri Light"/>
                <a:cs typeface="Calibri Light"/>
              </a:rPr>
              <a:t>any</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information</a:t>
            </a:r>
            <a:r>
              <a:rPr sz="1000" b="0" spc="-2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20" dirty="0">
                <a:solidFill>
                  <a:srgbClr val="343B3C"/>
                </a:solidFill>
                <a:latin typeface="Calibri Light"/>
                <a:cs typeface="Calibri Light"/>
              </a:rPr>
              <a:t> </a:t>
            </a:r>
            <a:r>
              <a:rPr sz="1000" b="0" dirty="0">
                <a:solidFill>
                  <a:srgbClr val="343B3C"/>
                </a:solidFill>
                <a:latin typeface="Calibri Light"/>
                <a:cs typeface="Calibri Light"/>
              </a:rPr>
              <a:t>Nothing</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contained</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herein </a:t>
            </a:r>
            <a:r>
              <a:rPr sz="1000" b="0" dirty="0">
                <a:solidFill>
                  <a:srgbClr val="343B3C"/>
                </a:solidFill>
                <a:latin typeface="Calibri Light"/>
                <a:cs typeface="Calibri Light"/>
              </a:rPr>
              <a:t>shall</a:t>
            </a:r>
            <a:r>
              <a:rPr sz="1000" b="0" spc="-10" dirty="0">
                <a:solidFill>
                  <a:srgbClr val="343B3C"/>
                </a:solidFill>
                <a:latin typeface="Calibri Light"/>
                <a:cs typeface="Calibri Light"/>
              </a:rPr>
              <a:t> </a:t>
            </a:r>
            <a:r>
              <a:rPr sz="1000" b="0" dirty="0">
                <a:solidFill>
                  <a:srgbClr val="343B3C"/>
                </a:solidFill>
                <a:latin typeface="Calibri Light"/>
                <a:cs typeface="Calibri Light"/>
              </a:rPr>
              <a:t>be</a:t>
            </a:r>
            <a:r>
              <a:rPr sz="1000" b="0" spc="-10" dirty="0">
                <a:solidFill>
                  <a:srgbClr val="343B3C"/>
                </a:solidFill>
                <a:latin typeface="Calibri Light"/>
                <a:cs typeface="Calibri Light"/>
              </a:rPr>
              <a:t> </a:t>
            </a:r>
            <a:r>
              <a:rPr sz="1000" b="0" dirty="0">
                <a:solidFill>
                  <a:srgbClr val="343B3C"/>
                </a:solidFill>
                <a:latin typeface="Calibri Light"/>
                <a:cs typeface="Calibri Light"/>
              </a:rPr>
              <a:t>relied</a:t>
            </a:r>
            <a:r>
              <a:rPr sz="1000" b="0" spc="-10" dirty="0">
                <a:solidFill>
                  <a:srgbClr val="343B3C"/>
                </a:solidFill>
                <a:latin typeface="Calibri Light"/>
                <a:cs typeface="Calibri Light"/>
              </a:rPr>
              <a:t> </a:t>
            </a:r>
            <a:r>
              <a:rPr sz="1000" b="0" dirty="0">
                <a:solidFill>
                  <a:srgbClr val="343B3C"/>
                </a:solidFill>
                <a:latin typeface="Calibri Light"/>
                <a:cs typeface="Calibri Light"/>
              </a:rPr>
              <a:t>upon</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a</a:t>
            </a:r>
            <a:r>
              <a:rPr sz="1000" b="0" spc="-10" dirty="0">
                <a:solidFill>
                  <a:srgbClr val="343B3C"/>
                </a:solidFill>
                <a:latin typeface="Calibri Light"/>
                <a:cs typeface="Calibri Light"/>
              </a:rPr>
              <a:t> </a:t>
            </a:r>
            <a:r>
              <a:rPr sz="1000" b="0" dirty="0">
                <a:solidFill>
                  <a:srgbClr val="343B3C"/>
                </a:solidFill>
                <a:latin typeface="Calibri Light"/>
                <a:cs typeface="Calibri Light"/>
              </a:rPr>
              <a:t>promise</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representation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0" dirty="0">
                <a:solidFill>
                  <a:srgbClr val="343B3C"/>
                </a:solidFill>
                <a:latin typeface="Calibri Light"/>
                <a:cs typeface="Calibri Light"/>
              </a:rPr>
              <a:t> </a:t>
            </a:r>
            <a:r>
              <a:rPr sz="1000" b="0" dirty="0">
                <a:solidFill>
                  <a:srgbClr val="343B3C"/>
                </a:solidFill>
                <a:latin typeface="Calibri Light"/>
                <a:cs typeface="Calibri Light"/>
              </a:rPr>
              <a:t>to</a:t>
            </a:r>
            <a:r>
              <a:rPr sz="1000" b="0" spc="-10" dirty="0">
                <a:solidFill>
                  <a:srgbClr val="343B3C"/>
                </a:solidFill>
                <a:latin typeface="Calibri Light"/>
                <a:cs typeface="Calibri Light"/>
              </a:rPr>
              <a:t> </a:t>
            </a:r>
            <a:r>
              <a:rPr sz="1000" b="0" dirty="0">
                <a:solidFill>
                  <a:srgbClr val="343B3C"/>
                </a:solidFill>
                <a:latin typeface="Calibri Light"/>
                <a:cs typeface="Calibri Light"/>
              </a:rPr>
              <a:t>past</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0"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Company, </a:t>
            </a:r>
            <a:r>
              <a:rPr sz="1000" b="0" dirty="0">
                <a:solidFill>
                  <a:srgbClr val="343B3C"/>
                </a:solidFill>
                <a:latin typeface="Calibri Light"/>
                <a:cs typeface="Calibri Light"/>
              </a:rPr>
              <a:t>any</a:t>
            </a:r>
            <a:r>
              <a:rPr sz="1000" b="0" spc="-5" dirty="0">
                <a:solidFill>
                  <a:srgbClr val="343B3C"/>
                </a:solidFill>
                <a:latin typeface="Calibri Light"/>
                <a:cs typeface="Calibri Light"/>
              </a:rPr>
              <a:t> </a:t>
            </a:r>
            <a:r>
              <a:rPr sz="1000" b="0" dirty="0">
                <a:solidFill>
                  <a:srgbClr val="343B3C"/>
                </a:solidFill>
                <a:latin typeface="Calibri Light"/>
                <a:cs typeface="Calibri Light"/>
              </a:rPr>
              <a:t>other</a:t>
            </a:r>
            <a:r>
              <a:rPr sz="1000" b="0" spc="-10" dirty="0">
                <a:solidFill>
                  <a:srgbClr val="343B3C"/>
                </a:solidFill>
                <a:latin typeface="Calibri Light"/>
                <a:cs typeface="Calibri Light"/>
              </a:rPr>
              <a:t> entity, </a:t>
            </a:r>
            <a:r>
              <a:rPr sz="1000" b="0" dirty="0">
                <a:solidFill>
                  <a:srgbClr val="343B3C"/>
                </a:solidFill>
                <a:latin typeface="Calibri Light"/>
                <a:cs typeface="Calibri Light"/>
              </a:rPr>
              <a:t>any</a:t>
            </a:r>
            <a:r>
              <a:rPr sz="1000" b="0" spc="-10" dirty="0">
                <a:solidFill>
                  <a:srgbClr val="343B3C"/>
                </a:solidFill>
                <a:latin typeface="Calibri Light"/>
                <a:cs typeface="Calibri Light"/>
              </a:rPr>
              <a:t> Securities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asset</a:t>
            </a:r>
            <a:r>
              <a:rPr sz="1000" b="0" spc="-35" dirty="0">
                <a:solidFill>
                  <a:srgbClr val="343B3C"/>
                </a:solidFill>
                <a:latin typeface="Calibri Light"/>
                <a:cs typeface="Calibri Light"/>
              </a:rPr>
              <a:t> </a:t>
            </a:r>
            <a:r>
              <a:rPr sz="1000" b="0" dirty="0">
                <a:solidFill>
                  <a:srgbClr val="343B3C"/>
                </a:solidFill>
                <a:latin typeface="Calibri Light"/>
                <a:cs typeface="Calibri Light"/>
              </a:rPr>
              <a:t>class</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35"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Company’s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figures</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provided</a:t>
            </a:r>
            <a:r>
              <a:rPr sz="1000" b="0" spc="-35" dirty="0">
                <a:solidFill>
                  <a:srgbClr val="343B3C"/>
                </a:solidFill>
                <a:latin typeface="Calibri Light"/>
                <a:cs typeface="Calibri Light"/>
              </a:rPr>
              <a:t> </a:t>
            </a:r>
            <a:r>
              <a:rPr sz="1000" b="0" dirty="0">
                <a:solidFill>
                  <a:srgbClr val="343B3C"/>
                </a:solidFill>
                <a:latin typeface="Calibri Light"/>
                <a:cs typeface="Calibri Light"/>
              </a:rPr>
              <a:t>that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relate</a:t>
            </a:r>
            <a:r>
              <a:rPr sz="1000" b="0" spc="-35"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5" dirty="0">
                <a:solidFill>
                  <a:srgbClr val="343B3C"/>
                </a:solidFill>
                <a:latin typeface="Calibri Light"/>
                <a:cs typeface="Calibri Light"/>
              </a:rPr>
              <a:t> </a:t>
            </a:r>
            <a:r>
              <a:rPr sz="1000" b="0" dirty="0">
                <a:solidFill>
                  <a:srgbClr val="343B3C"/>
                </a:solidFill>
                <a:latin typeface="Calibri Light"/>
                <a:cs typeface="Calibri Light"/>
              </a:rPr>
              <a:t>months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years</a:t>
            </a:r>
            <a:r>
              <a:rPr sz="1000" b="0" spc="-35" dirty="0">
                <a:solidFill>
                  <a:srgbClr val="343B3C"/>
                </a:solidFill>
                <a:latin typeface="Calibri Light"/>
                <a:cs typeface="Calibri Light"/>
              </a:rPr>
              <a:t> </a:t>
            </a:r>
            <a:r>
              <a:rPr sz="1000" b="0" dirty="0">
                <a:solidFill>
                  <a:srgbClr val="343B3C"/>
                </a:solidFill>
                <a:latin typeface="Calibri Light"/>
                <a:cs typeface="Calibri Light"/>
              </a:rPr>
              <a:t>and</a:t>
            </a:r>
            <a:r>
              <a:rPr sz="1000" b="0" spc="-35" dirty="0">
                <a:solidFill>
                  <a:srgbClr val="343B3C"/>
                </a:solidFill>
                <a:latin typeface="Calibri Light"/>
                <a:cs typeface="Calibri Light"/>
              </a:rPr>
              <a:t> </a:t>
            </a:r>
            <a:r>
              <a:rPr sz="1000" b="0" dirty="0">
                <a:solidFill>
                  <a:srgbClr val="343B3C"/>
                </a:solidFill>
                <a:latin typeface="Calibri Light"/>
                <a:cs typeface="Calibri Light"/>
              </a:rPr>
              <a:t>past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performance</a:t>
            </a:r>
            <a:r>
              <a:rPr sz="1000" b="0" spc="-35" dirty="0">
                <a:solidFill>
                  <a:srgbClr val="343B3C"/>
                </a:solidFill>
                <a:latin typeface="Calibri Light"/>
                <a:cs typeface="Calibri Light"/>
              </a:rPr>
              <a:t> </a:t>
            </a:r>
            <a:r>
              <a:rPr sz="1000" b="0" dirty="0">
                <a:solidFill>
                  <a:srgbClr val="343B3C"/>
                </a:solidFill>
                <a:latin typeface="Calibri Light"/>
                <a:cs typeface="Calibri Light"/>
              </a:rPr>
              <a:t>cannot</a:t>
            </a:r>
            <a:r>
              <a:rPr sz="1000" b="0" spc="-35" dirty="0">
                <a:solidFill>
                  <a:srgbClr val="343B3C"/>
                </a:solidFill>
                <a:latin typeface="Calibri Light"/>
                <a:cs typeface="Calibri Light"/>
              </a:rPr>
              <a:t> </a:t>
            </a:r>
            <a:r>
              <a:rPr sz="1000" b="0" dirty="0">
                <a:solidFill>
                  <a:srgbClr val="343B3C"/>
                </a:solidFill>
                <a:latin typeface="Calibri Light"/>
                <a:cs typeface="Calibri Light"/>
              </a:rPr>
              <a:t>be</a:t>
            </a:r>
            <a:r>
              <a:rPr sz="1000" b="0" spc="-35" dirty="0">
                <a:solidFill>
                  <a:srgbClr val="343B3C"/>
                </a:solidFill>
                <a:latin typeface="Calibri Light"/>
                <a:cs typeface="Calibri Light"/>
              </a:rPr>
              <a:t> </a:t>
            </a:r>
            <a:r>
              <a:rPr sz="1000" b="0" dirty="0">
                <a:solidFill>
                  <a:srgbClr val="343B3C"/>
                </a:solidFill>
                <a:latin typeface="Calibri Light"/>
                <a:cs typeface="Calibri Light"/>
              </a:rPr>
              <a:t>relied</a:t>
            </a:r>
            <a:r>
              <a:rPr sz="1000" b="0" spc="-3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guide</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construed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reliable</a:t>
            </a:r>
            <a:r>
              <a:rPr sz="1000" b="0" spc="-20" dirty="0">
                <a:solidFill>
                  <a:srgbClr val="343B3C"/>
                </a:solidFill>
                <a:latin typeface="Calibri Light"/>
                <a:cs typeface="Calibri Light"/>
              </a:rPr>
              <a:t> </a:t>
            </a:r>
            <a:r>
              <a:rPr sz="1000" b="0" dirty="0">
                <a:solidFill>
                  <a:srgbClr val="343B3C"/>
                </a:solidFill>
                <a:latin typeface="Calibri Light"/>
                <a:cs typeface="Calibri Light"/>
              </a:rPr>
              <a:t>indicator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15" dirty="0">
                <a:solidFill>
                  <a:srgbClr val="343B3C"/>
                </a:solidFill>
                <a:latin typeface="Calibri Light"/>
                <a:cs typeface="Calibri Light"/>
              </a:rPr>
              <a:t> </a:t>
            </a:r>
            <a:r>
              <a:rPr sz="1000" b="0" dirty="0">
                <a:solidFill>
                  <a:srgbClr val="343B3C"/>
                </a:solidFill>
                <a:latin typeface="Calibri Light"/>
                <a:cs typeface="Calibri Light"/>
              </a:rPr>
              <a:t>performance.</a:t>
            </a:r>
            <a:r>
              <a:rPr sz="1000" b="0" spc="-15" dirty="0">
                <a:solidFill>
                  <a:srgbClr val="343B3C"/>
                </a:solidFill>
                <a:latin typeface="Calibri Light"/>
                <a:cs typeface="Calibri Light"/>
              </a:rPr>
              <a:t> </a:t>
            </a:r>
            <a:r>
              <a:rPr sz="1000" b="0" dirty="0">
                <a:solidFill>
                  <a:srgbClr val="343B3C"/>
                </a:solidFill>
                <a:latin typeface="Calibri Light"/>
                <a:cs typeface="Calibri Light"/>
              </a:rPr>
              <a:t>Throughout</a:t>
            </a:r>
            <a:r>
              <a:rPr sz="1000" b="0" spc="-15" dirty="0">
                <a:solidFill>
                  <a:srgbClr val="343B3C"/>
                </a:solidFill>
                <a:latin typeface="Calibri Light"/>
                <a:cs typeface="Calibri Light"/>
              </a:rPr>
              <a:t> </a:t>
            </a:r>
            <a:r>
              <a:rPr sz="1000" b="0" dirty="0">
                <a:solidFill>
                  <a:srgbClr val="343B3C"/>
                </a:solidFill>
                <a:latin typeface="Calibri Light"/>
                <a:cs typeface="Calibri Light"/>
              </a:rPr>
              <a:t>this</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review,</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citation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specific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15" dirty="0">
                <a:solidFill>
                  <a:srgbClr val="343B3C"/>
                </a:solidFill>
                <a:latin typeface="Calibri Light"/>
                <a:cs typeface="Calibri Light"/>
              </a:rPr>
              <a:t> </a:t>
            </a:r>
            <a:r>
              <a:rPr sz="1000" b="0" dirty="0">
                <a:solidFill>
                  <a:srgbClr val="343B3C"/>
                </a:solidFill>
                <a:latin typeface="Calibri Light"/>
                <a:cs typeface="Calibri Light"/>
              </a:rPr>
              <a:t>strategies</a:t>
            </a:r>
            <a:r>
              <a:rPr sz="1000" b="0" spc="-15" dirty="0">
                <a:solidFill>
                  <a:srgbClr val="343B3C"/>
                </a:solidFill>
                <a:latin typeface="Calibri Light"/>
                <a:cs typeface="Calibri Light"/>
              </a:rPr>
              <a:t> </a:t>
            </a:r>
            <a:r>
              <a:rPr sz="1000" b="0" dirty="0">
                <a:solidFill>
                  <a:srgbClr val="343B3C"/>
                </a:solidFill>
                <a:latin typeface="Calibri Light"/>
                <a:cs typeface="Calibri Light"/>
              </a:rPr>
              <a:t>is</a:t>
            </a:r>
            <a:r>
              <a:rPr sz="1000" b="0" spc="-15" dirty="0">
                <a:solidFill>
                  <a:srgbClr val="343B3C"/>
                </a:solidFill>
                <a:latin typeface="Calibri Light"/>
                <a:cs typeface="Calibri Light"/>
              </a:rPr>
              <a:t> </a:t>
            </a:r>
            <a:r>
              <a:rPr sz="1000" b="0" dirty="0">
                <a:solidFill>
                  <a:srgbClr val="343B3C"/>
                </a:solidFill>
                <a:latin typeface="Calibri Light"/>
                <a:cs typeface="Calibri Light"/>
              </a:rPr>
              <a:t>intended</a:t>
            </a:r>
            <a:r>
              <a:rPr sz="1000" b="0" spc="-15"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illustrate</a:t>
            </a:r>
            <a:r>
              <a:rPr sz="1000" b="0" spc="-15" dirty="0">
                <a:solidFill>
                  <a:srgbClr val="343B3C"/>
                </a:solidFill>
                <a:latin typeface="Calibri Light"/>
                <a:cs typeface="Calibri Light"/>
              </a:rPr>
              <a:t> </a:t>
            </a:r>
            <a:r>
              <a:rPr sz="1000" b="0" dirty="0">
                <a:solidFill>
                  <a:srgbClr val="343B3C"/>
                </a:solidFill>
                <a:latin typeface="Calibri Light"/>
                <a:cs typeface="Calibri Light"/>
              </a:rPr>
              <a:t>some</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20" dirty="0">
                <a:solidFill>
                  <a:srgbClr val="343B3C"/>
                </a:solidFill>
                <a:latin typeface="Calibri Light"/>
                <a:cs typeface="Calibri Light"/>
              </a:rPr>
              <a:t> </a:t>
            </a:r>
            <a:r>
              <a:rPr sz="1000" b="0" dirty="0">
                <a:solidFill>
                  <a:srgbClr val="343B3C"/>
                </a:solidFill>
                <a:latin typeface="Calibri Light"/>
                <a:cs typeface="Calibri Light"/>
              </a:rPr>
              <a:t>methodologies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philosophies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Company,</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implemented</a:t>
            </a:r>
            <a:r>
              <a:rPr sz="1000" b="0" spc="-15"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spc="-25" dirty="0">
                <a:solidFill>
                  <a:srgbClr val="343B3C"/>
                </a:solidFill>
                <a:latin typeface="Calibri Light"/>
                <a:cs typeface="Calibri Light"/>
              </a:rPr>
              <a:t>AXA </a:t>
            </a:r>
            <a:r>
              <a:rPr sz="1000" b="0" dirty="0">
                <a:solidFill>
                  <a:srgbClr val="343B3C"/>
                </a:solidFill>
                <a:latin typeface="Calibri Light"/>
                <a:cs typeface="Calibri Light"/>
              </a:rPr>
              <a:t>IM.</a:t>
            </a:r>
            <a:r>
              <a:rPr sz="1000" b="0" spc="-30" dirty="0">
                <a:solidFill>
                  <a:srgbClr val="343B3C"/>
                </a:solidFill>
                <a:latin typeface="Calibri Light"/>
                <a:cs typeface="Calibri Light"/>
              </a:rPr>
              <a:t> </a:t>
            </a:r>
            <a:r>
              <a:rPr sz="1000" b="0" dirty="0">
                <a:solidFill>
                  <a:srgbClr val="343B3C"/>
                </a:solidFill>
                <a:latin typeface="Calibri Light"/>
                <a:cs typeface="Calibri Light"/>
              </a:rPr>
              <a:t>The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historical</a:t>
            </a:r>
            <a:r>
              <a:rPr sz="1000" b="0" spc="-25"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dirty="0">
                <a:solidFill>
                  <a:srgbClr val="343B3C"/>
                </a:solidFill>
                <a:latin typeface="Calibri Light"/>
                <a:cs typeface="Calibri Light"/>
              </a:rPr>
              <a:t>AXA</a:t>
            </a:r>
            <a:r>
              <a:rPr sz="1000" b="0" spc="-30" dirty="0">
                <a:solidFill>
                  <a:srgbClr val="343B3C"/>
                </a:solidFill>
                <a:latin typeface="Calibri Light"/>
                <a:cs typeface="Calibri Light"/>
              </a:rPr>
              <a:t> </a:t>
            </a:r>
            <a:r>
              <a:rPr sz="1000" b="0" spc="-20" dirty="0">
                <a:solidFill>
                  <a:srgbClr val="343B3C"/>
                </a:solidFill>
                <a:latin typeface="Calibri Light"/>
                <a:cs typeface="Calibri Light"/>
              </a:rPr>
              <a:t>IM’s</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belief</a:t>
            </a:r>
            <a:r>
              <a:rPr sz="1000" b="0" spc="-30" dirty="0">
                <a:solidFill>
                  <a:srgbClr val="343B3C"/>
                </a:solidFill>
                <a:latin typeface="Calibri Light"/>
                <a:cs typeface="Calibri Light"/>
              </a:rPr>
              <a:t> </a:t>
            </a:r>
            <a:r>
              <a:rPr sz="1000" b="0" dirty="0">
                <a:solidFill>
                  <a:srgbClr val="343B3C"/>
                </a:solidFill>
                <a:latin typeface="Calibri Light"/>
                <a:cs typeface="Calibri Light"/>
              </a:rPr>
              <a:t>in</a:t>
            </a:r>
            <a:r>
              <a:rPr sz="1000" b="0" spc="-25" dirty="0">
                <a:solidFill>
                  <a:srgbClr val="343B3C"/>
                </a:solidFill>
                <a:latin typeface="Calibri Light"/>
                <a:cs typeface="Calibri Light"/>
              </a:rPr>
              <a:t> </a:t>
            </a:r>
            <a:r>
              <a:rPr sz="1000" b="0" dirty="0">
                <a:solidFill>
                  <a:srgbClr val="343B3C"/>
                </a:solidFill>
                <a:latin typeface="Calibri Light"/>
                <a:cs typeface="Calibri Light"/>
              </a:rPr>
              <a:t>the</a:t>
            </a:r>
            <a:r>
              <a:rPr sz="1000" b="0" spc="-2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30" dirty="0">
                <a:solidFill>
                  <a:srgbClr val="343B3C"/>
                </a:solidFill>
                <a:latin typeface="Calibri Light"/>
                <a:cs typeface="Calibri Light"/>
              </a:rPr>
              <a:t> </a:t>
            </a:r>
            <a:r>
              <a:rPr sz="1000" b="0" dirty="0">
                <a:solidFill>
                  <a:srgbClr val="343B3C"/>
                </a:solidFill>
                <a:latin typeface="Calibri Light"/>
                <a:cs typeface="Calibri Light"/>
              </a:rPr>
              <a:t>success,</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any</a:t>
            </a:r>
            <a:r>
              <a:rPr sz="1000" b="0" spc="-25" dirty="0">
                <a:solidFill>
                  <a:srgbClr val="343B3C"/>
                </a:solidFill>
                <a:latin typeface="Calibri Light"/>
                <a:cs typeface="Calibri Light"/>
              </a:rPr>
              <a:t> </a:t>
            </a:r>
            <a:r>
              <a:rPr sz="1000" b="0" dirty="0">
                <a:solidFill>
                  <a:srgbClr val="343B3C"/>
                </a:solidFill>
                <a:latin typeface="Calibri Light"/>
                <a:cs typeface="Calibri Light"/>
              </a:rPr>
              <a:t>of</a:t>
            </a:r>
            <a:r>
              <a:rPr sz="1000" b="0" spc="-30" dirty="0">
                <a:solidFill>
                  <a:srgbClr val="343B3C"/>
                </a:solidFill>
                <a:latin typeface="Calibri Light"/>
                <a:cs typeface="Calibri Light"/>
              </a:rPr>
              <a:t> </a:t>
            </a:r>
            <a:r>
              <a:rPr sz="1000" b="0" dirty="0">
                <a:solidFill>
                  <a:srgbClr val="343B3C"/>
                </a:solidFill>
                <a:latin typeface="Calibri Light"/>
                <a:cs typeface="Calibri Light"/>
              </a:rPr>
              <a:t>these</a:t>
            </a:r>
            <a:r>
              <a:rPr sz="1000" b="0" spc="-25" dirty="0">
                <a:solidFill>
                  <a:srgbClr val="343B3C"/>
                </a:solidFill>
                <a:latin typeface="Calibri Light"/>
                <a:cs typeface="Calibri Light"/>
              </a:rPr>
              <a:t> </a:t>
            </a:r>
            <a:r>
              <a:rPr sz="1000" b="0" dirty="0">
                <a:solidFill>
                  <a:srgbClr val="343B3C"/>
                </a:solidFill>
                <a:latin typeface="Calibri Light"/>
                <a:cs typeface="Calibri Light"/>
              </a:rPr>
              <a:t>trades</a:t>
            </a:r>
            <a:r>
              <a:rPr sz="1000" b="0" spc="-30" dirty="0">
                <a:solidFill>
                  <a:srgbClr val="343B3C"/>
                </a:solidFill>
                <a:latin typeface="Calibri Light"/>
                <a:cs typeface="Calibri Light"/>
              </a:rPr>
              <a:t> </a:t>
            </a:r>
            <a:r>
              <a:rPr sz="1000" b="0" dirty="0">
                <a:solidFill>
                  <a:srgbClr val="343B3C"/>
                </a:solidFill>
                <a:latin typeface="Calibri Light"/>
                <a:cs typeface="Calibri Light"/>
              </a:rPr>
              <a:t>or</a:t>
            </a:r>
            <a:r>
              <a:rPr sz="1000" b="0" spc="-25" dirty="0">
                <a:solidFill>
                  <a:srgbClr val="343B3C"/>
                </a:solidFill>
                <a:latin typeface="Calibri Light"/>
                <a:cs typeface="Calibri Light"/>
              </a:rPr>
              <a:t> </a:t>
            </a:r>
            <a:r>
              <a:rPr sz="1000" b="0" spc="-10" dirty="0">
                <a:solidFill>
                  <a:srgbClr val="343B3C"/>
                </a:solidFill>
                <a:latin typeface="Calibri Light"/>
                <a:cs typeface="Calibri Light"/>
              </a:rPr>
              <a:t>strategies</a:t>
            </a:r>
            <a:r>
              <a:rPr sz="1000" b="0" spc="-30" dirty="0">
                <a:solidFill>
                  <a:srgbClr val="343B3C"/>
                </a:solidFill>
                <a:latin typeface="Calibri Light"/>
                <a:cs typeface="Calibri Light"/>
              </a:rPr>
              <a:t> </a:t>
            </a:r>
            <a:r>
              <a:rPr sz="1000" b="0" dirty="0">
                <a:solidFill>
                  <a:srgbClr val="343B3C"/>
                </a:solidFill>
                <a:latin typeface="Calibri Light"/>
                <a:cs typeface="Calibri Light"/>
              </a:rPr>
              <a:t>is</a:t>
            </a:r>
            <a:r>
              <a:rPr sz="1000" b="0" spc="-25" dirty="0">
                <a:solidFill>
                  <a:srgbClr val="343B3C"/>
                </a:solidFill>
                <a:latin typeface="Calibri Light"/>
                <a:cs typeface="Calibri Light"/>
              </a:rPr>
              <a:t> </a:t>
            </a:r>
            <a:r>
              <a:rPr sz="1000" b="0" dirty="0">
                <a:solidFill>
                  <a:srgbClr val="343B3C"/>
                </a:solidFill>
                <a:latin typeface="Calibri Light"/>
                <a:cs typeface="Calibri Light"/>
              </a:rPr>
              <a:t>not</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indicative</a:t>
            </a:r>
            <a:r>
              <a:rPr sz="1000" b="0" spc="-25" dirty="0">
                <a:solidFill>
                  <a:srgbClr val="343B3C"/>
                </a:solidFill>
                <a:latin typeface="Calibri Light"/>
                <a:cs typeface="Calibri Light"/>
              </a:rPr>
              <a:t> </a:t>
            </a:r>
            <a:r>
              <a:rPr sz="1000" b="0" spc="-30" dirty="0">
                <a:solidFill>
                  <a:srgbClr val="343B3C"/>
                </a:solidFill>
                <a:latin typeface="Calibri Light"/>
                <a:cs typeface="Calibri Light"/>
              </a:rPr>
              <a:t>of, </a:t>
            </a:r>
            <a:r>
              <a:rPr sz="1000" b="0" dirty="0">
                <a:solidFill>
                  <a:srgbClr val="343B3C"/>
                </a:solidFill>
                <a:latin typeface="Calibri Light"/>
                <a:cs typeface="Calibri Light"/>
              </a:rPr>
              <a:t>and</a:t>
            </a:r>
            <a:r>
              <a:rPr sz="1000" b="0" spc="-25" dirty="0">
                <a:solidFill>
                  <a:srgbClr val="343B3C"/>
                </a:solidFill>
                <a:latin typeface="Calibri Light"/>
                <a:cs typeface="Calibri Light"/>
              </a:rPr>
              <a:t> </a:t>
            </a:r>
            <a:r>
              <a:rPr sz="1000" b="0" dirty="0">
                <a:solidFill>
                  <a:srgbClr val="343B3C"/>
                </a:solidFill>
                <a:latin typeface="Calibri Light"/>
                <a:cs typeface="Calibri Light"/>
              </a:rPr>
              <a:t>has</a:t>
            </a:r>
            <a:r>
              <a:rPr sz="1000" b="0" spc="-30" dirty="0">
                <a:solidFill>
                  <a:srgbClr val="343B3C"/>
                </a:solidFill>
                <a:latin typeface="Calibri Light"/>
                <a:cs typeface="Calibri Light"/>
              </a:rPr>
              <a:t> </a:t>
            </a:r>
            <a:r>
              <a:rPr sz="1000" b="0" dirty="0">
                <a:solidFill>
                  <a:srgbClr val="343B3C"/>
                </a:solidFill>
                <a:latin typeface="Calibri Light"/>
                <a:cs typeface="Calibri Light"/>
              </a:rPr>
              <a:t>no</a:t>
            </a:r>
            <a:r>
              <a:rPr sz="1000" b="0" spc="-25" dirty="0">
                <a:solidFill>
                  <a:srgbClr val="343B3C"/>
                </a:solidFill>
                <a:latin typeface="Calibri Light"/>
                <a:cs typeface="Calibri Light"/>
              </a:rPr>
              <a:t> </a:t>
            </a:r>
            <a:r>
              <a:rPr sz="1000" b="0" dirty="0">
                <a:solidFill>
                  <a:srgbClr val="343B3C"/>
                </a:solidFill>
                <a:latin typeface="Calibri Light"/>
                <a:cs typeface="Calibri Light"/>
              </a:rPr>
              <a:t>bearing</a:t>
            </a:r>
            <a:r>
              <a:rPr sz="1000" b="0" spc="-25" dirty="0">
                <a:solidFill>
                  <a:srgbClr val="343B3C"/>
                </a:solidFill>
                <a:latin typeface="Calibri Light"/>
                <a:cs typeface="Calibri Light"/>
              </a:rPr>
              <a:t> on,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results.</a:t>
            </a:r>
            <a:r>
              <a:rPr sz="1000" b="0" spc="-5" dirty="0">
                <a:solidFill>
                  <a:srgbClr val="343B3C"/>
                </a:solidFill>
                <a:latin typeface="Calibri Light"/>
                <a:cs typeface="Calibri Light"/>
              </a:rPr>
              <a:t> </a:t>
            </a:r>
            <a:r>
              <a:rPr sz="1000" b="0" dirty="0">
                <a:solidFill>
                  <a:srgbClr val="343B3C"/>
                </a:solidFill>
                <a:latin typeface="Calibri Light"/>
                <a:cs typeface="Calibri Light"/>
              </a:rPr>
              <a:t>No statement in this</a:t>
            </a:r>
            <a:r>
              <a:rPr sz="1000" b="0" spc="-10" dirty="0">
                <a:solidFill>
                  <a:srgbClr val="343B3C"/>
                </a:solidFill>
                <a:latin typeface="Calibri Light"/>
                <a:cs typeface="Calibri Light"/>
              </a:rPr>
              <a:t> </a:t>
            </a:r>
            <a:r>
              <a:rPr sz="1000" b="0" dirty="0">
                <a:solidFill>
                  <a:srgbClr val="343B3C"/>
                </a:solidFill>
                <a:latin typeface="Calibri Light"/>
                <a:cs typeface="Calibri Light"/>
              </a:rPr>
              <a:t>monthly</a:t>
            </a:r>
            <a:r>
              <a:rPr sz="1000" b="0" spc="-5" dirty="0">
                <a:solidFill>
                  <a:srgbClr val="343B3C"/>
                </a:solidFill>
                <a:latin typeface="Calibri Light"/>
                <a:cs typeface="Calibri Light"/>
              </a:rPr>
              <a:t> </a:t>
            </a:r>
            <a:r>
              <a:rPr sz="1000" b="0" dirty="0">
                <a:solidFill>
                  <a:srgbClr val="343B3C"/>
                </a:solidFill>
                <a:latin typeface="Calibri Light"/>
                <a:cs typeface="Calibri Light"/>
              </a:rPr>
              <a:t>report is intended to</a:t>
            </a:r>
            <a:r>
              <a:rPr sz="1000" b="0" spc="-5" dirty="0">
                <a:solidFill>
                  <a:srgbClr val="343B3C"/>
                </a:solidFill>
                <a:latin typeface="Calibri Light"/>
                <a:cs typeface="Calibri Light"/>
              </a:rPr>
              <a:t> </a:t>
            </a:r>
            <a:r>
              <a:rPr sz="1000" b="0" dirty="0">
                <a:solidFill>
                  <a:srgbClr val="343B3C"/>
                </a:solidFill>
                <a:latin typeface="Calibri Light"/>
                <a:cs typeface="Calibri Light"/>
              </a:rPr>
              <a:t>be nor may be construed</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 profit </a:t>
            </a:r>
            <a:r>
              <a:rPr sz="1000" b="0" spc="-10" dirty="0">
                <a:solidFill>
                  <a:srgbClr val="343B3C"/>
                </a:solidFill>
                <a:latin typeface="Calibri Light"/>
                <a:cs typeface="Calibri Light"/>
              </a:rPr>
              <a:t>forecast</a:t>
            </a:r>
            <a:r>
              <a:rPr sz="1000" b="0" dirty="0">
                <a:solidFill>
                  <a:srgbClr val="343B3C"/>
                </a:solidFill>
                <a:latin typeface="Calibri Light"/>
                <a:cs typeface="Calibri Light"/>
              </a:rPr>
              <a:t> and</a:t>
            </a:r>
            <a:r>
              <a:rPr sz="1000" b="0" spc="-5" dirty="0">
                <a:solidFill>
                  <a:srgbClr val="343B3C"/>
                </a:solidFill>
                <a:latin typeface="Calibri Light"/>
                <a:cs typeface="Calibri Light"/>
              </a:rPr>
              <a:t> </a:t>
            </a:r>
            <a:r>
              <a:rPr sz="1000" b="0" dirty="0">
                <a:solidFill>
                  <a:srgbClr val="343B3C"/>
                </a:solidFill>
                <a:latin typeface="Calibri Light"/>
                <a:cs typeface="Calibri Light"/>
              </a:rPr>
              <a:t>there</a:t>
            </a:r>
            <a:r>
              <a:rPr sz="1000" b="0" spc="-5" dirty="0">
                <a:solidFill>
                  <a:srgbClr val="343B3C"/>
                </a:solidFill>
                <a:latin typeface="Calibri Light"/>
                <a:cs typeface="Calibri Light"/>
              </a:rPr>
              <a:t> </a:t>
            </a:r>
            <a:r>
              <a:rPr sz="1000" b="0" dirty="0">
                <a:solidFill>
                  <a:srgbClr val="343B3C"/>
                </a:solidFill>
                <a:latin typeface="Calibri Light"/>
                <a:cs typeface="Calibri Light"/>
              </a:rPr>
              <a:t>can be no </a:t>
            </a:r>
            <a:r>
              <a:rPr sz="1000" b="0" spc="-10" dirty="0">
                <a:solidFill>
                  <a:srgbClr val="343B3C"/>
                </a:solidFill>
                <a:latin typeface="Calibri Light"/>
                <a:cs typeface="Calibri Light"/>
              </a:rPr>
              <a:t>assurance </a:t>
            </a:r>
            <a:r>
              <a:rPr sz="1000" b="0" dirty="0">
                <a:solidFill>
                  <a:srgbClr val="343B3C"/>
                </a:solidFill>
                <a:latin typeface="Calibri Light"/>
                <a:cs typeface="Calibri Light"/>
              </a:rPr>
              <a:t>that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assumptions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described</a:t>
            </a:r>
            <a:r>
              <a:rPr sz="1000" b="0" spc="-20"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returns</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targets</a:t>
            </a:r>
            <a:r>
              <a:rPr sz="1000" b="0" spc="-15" dirty="0">
                <a:solidFill>
                  <a:srgbClr val="343B3C"/>
                </a:solidFill>
                <a:latin typeface="Calibri Light"/>
                <a:cs typeface="Calibri Light"/>
              </a:rPr>
              <a:t> </a:t>
            </a:r>
            <a:r>
              <a:rPr sz="1000" b="0" dirty="0">
                <a:solidFill>
                  <a:srgbClr val="343B3C"/>
                </a:solidFill>
                <a:latin typeface="Calibri Light"/>
                <a:cs typeface="Calibri Light"/>
              </a:rPr>
              <a:t>(including</a:t>
            </a:r>
            <a:r>
              <a:rPr sz="1000" b="0" spc="-20" dirty="0">
                <a:solidFill>
                  <a:srgbClr val="343B3C"/>
                </a:solidFill>
                <a:latin typeface="Calibri Light"/>
                <a:cs typeface="Calibri Light"/>
              </a:rPr>
              <a:t> </a:t>
            </a:r>
            <a:r>
              <a:rPr sz="1000" b="0" dirty="0">
                <a:solidFill>
                  <a:srgbClr val="343B3C"/>
                </a:solidFill>
                <a:latin typeface="Calibri Light"/>
                <a:cs typeface="Calibri Light"/>
              </a:rPr>
              <a:t>without</a:t>
            </a:r>
            <a:r>
              <a:rPr sz="1000" b="0" spc="-20" dirty="0">
                <a:solidFill>
                  <a:srgbClr val="343B3C"/>
                </a:solidFill>
                <a:latin typeface="Calibri Light"/>
                <a:cs typeface="Calibri Light"/>
              </a:rPr>
              <a:t> </a:t>
            </a:r>
            <a:r>
              <a:rPr sz="1000" b="0" dirty="0">
                <a:solidFill>
                  <a:srgbClr val="343B3C"/>
                </a:solidFill>
                <a:latin typeface="Calibri Light"/>
                <a:cs typeface="Calibri Light"/>
              </a:rPr>
              <a:t>limitation</a:t>
            </a:r>
            <a:r>
              <a:rPr sz="1000" b="0" spc="-15" dirty="0">
                <a:solidFill>
                  <a:srgbClr val="343B3C"/>
                </a:solidFill>
                <a:latin typeface="Calibri Light"/>
                <a:cs typeface="Calibri Light"/>
              </a:rPr>
              <a:t> </a:t>
            </a:r>
            <a:r>
              <a:rPr sz="1000" b="0" dirty="0">
                <a:solidFill>
                  <a:srgbClr val="343B3C"/>
                </a:solidFill>
                <a:latin typeface="Calibri Light"/>
                <a:cs typeface="Calibri Light"/>
              </a:rPr>
              <a:t>target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portfolio</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composition) indicated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20" dirty="0">
                <a:solidFill>
                  <a:srgbClr val="343B3C"/>
                </a:solidFill>
                <a:latin typeface="Calibri Light"/>
                <a:cs typeface="Calibri Light"/>
              </a:rPr>
              <a:t>will </a:t>
            </a:r>
            <a:r>
              <a:rPr sz="1000" b="0" dirty="0">
                <a:solidFill>
                  <a:srgbClr val="343B3C"/>
                </a:solidFill>
                <a:latin typeface="Calibri Light"/>
                <a:cs typeface="Calibri Light"/>
              </a:rPr>
              <a:t>be</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achieved.</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views</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opinions</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expressed</a:t>
            </a:r>
            <a:r>
              <a:rPr sz="1000" b="0" spc="-15" dirty="0">
                <a:solidFill>
                  <a:srgbClr val="343B3C"/>
                </a:solidFill>
                <a:latin typeface="Calibri Light"/>
                <a:cs typeface="Calibri Light"/>
              </a:rPr>
              <a:t> </a:t>
            </a:r>
            <a:r>
              <a:rPr sz="1000" b="0" dirty="0">
                <a:solidFill>
                  <a:srgbClr val="343B3C"/>
                </a:solidFill>
                <a:latin typeface="Calibri Light"/>
                <a:cs typeface="Calibri Light"/>
              </a:rPr>
              <a:t>herein</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include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statements</a:t>
            </a:r>
            <a:r>
              <a:rPr sz="1000" b="0" spc="-15" dirty="0">
                <a:solidFill>
                  <a:srgbClr val="343B3C"/>
                </a:solidFill>
                <a:latin typeface="Calibri Light"/>
                <a:cs typeface="Calibri Light"/>
              </a:rPr>
              <a:t> </a:t>
            </a:r>
            <a:r>
              <a:rPr sz="1000" b="0" dirty="0">
                <a:solidFill>
                  <a:srgbClr val="343B3C"/>
                </a:solidFill>
                <a:latin typeface="Calibri Light"/>
                <a:cs typeface="Calibri Light"/>
              </a:rPr>
              <a:t>which</a:t>
            </a:r>
            <a:r>
              <a:rPr sz="1000" b="0" spc="-15"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or</a:t>
            </a:r>
            <a:r>
              <a:rPr sz="1000" b="0" spc="-20" dirty="0">
                <a:solidFill>
                  <a:srgbClr val="343B3C"/>
                </a:solidFill>
                <a:latin typeface="Calibri Light"/>
                <a:cs typeface="Calibri Light"/>
              </a:rPr>
              <a:t> </a:t>
            </a:r>
            <a:r>
              <a:rPr sz="1000" b="0" dirty="0">
                <a:solidFill>
                  <a:srgbClr val="343B3C"/>
                </a:solidFill>
                <a:latin typeface="Calibri Light"/>
                <a:cs typeface="Calibri Light"/>
              </a:rPr>
              <a:t>may</a:t>
            </a:r>
            <a:r>
              <a:rPr sz="1000" b="0" spc="-15"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accurate.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Forward-looking </a:t>
            </a:r>
            <a:r>
              <a:rPr sz="1000" b="0" dirty="0">
                <a:solidFill>
                  <a:srgbClr val="343B3C"/>
                </a:solidFill>
                <a:latin typeface="Calibri Light"/>
                <a:cs typeface="Calibri Light"/>
              </a:rPr>
              <a:t>statements</a:t>
            </a:r>
            <a:r>
              <a:rPr sz="1000" b="0" spc="40" dirty="0">
                <a:solidFill>
                  <a:srgbClr val="343B3C"/>
                </a:solidFill>
                <a:latin typeface="Calibri Light"/>
                <a:cs typeface="Calibri Light"/>
              </a:rPr>
              <a:t> </a:t>
            </a:r>
            <a:r>
              <a:rPr sz="1000" b="0" dirty="0">
                <a:solidFill>
                  <a:srgbClr val="343B3C"/>
                </a:solidFill>
                <a:latin typeface="Calibri Light"/>
                <a:cs typeface="Calibri Light"/>
              </a:rPr>
              <a:t>can</a:t>
            </a:r>
            <a:r>
              <a:rPr sz="1000" b="0" spc="45" dirty="0">
                <a:solidFill>
                  <a:srgbClr val="343B3C"/>
                </a:solidFill>
                <a:latin typeface="Calibri Light"/>
                <a:cs typeface="Calibri Light"/>
              </a:rPr>
              <a:t> </a:t>
            </a:r>
            <a:r>
              <a:rPr sz="1000" b="0" dirty="0">
                <a:solidFill>
                  <a:srgbClr val="343B3C"/>
                </a:solidFill>
                <a:latin typeface="Calibri Light"/>
                <a:cs typeface="Calibri Light"/>
              </a:rPr>
              <a:t>be</a:t>
            </a:r>
            <a:r>
              <a:rPr sz="1000" b="0" spc="40" dirty="0">
                <a:solidFill>
                  <a:srgbClr val="343B3C"/>
                </a:solidFill>
                <a:latin typeface="Calibri Light"/>
                <a:cs typeface="Calibri Light"/>
              </a:rPr>
              <a:t> </a:t>
            </a:r>
            <a:r>
              <a:rPr sz="1000" b="0" dirty="0">
                <a:solidFill>
                  <a:srgbClr val="343B3C"/>
                </a:solidFill>
                <a:latin typeface="Calibri Light"/>
                <a:cs typeface="Calibri Light"/>
              </a:rPr>
              <a:t>identified</a:t>
            </a:r>
            <a:r>
              <a:rPr sz="1000" b="0" spc="45" dirty="0">
                <a:solidFill>
                  <a:srgbClr val="343B3C"/>
                </a:solidFill>
                <a:latin typeface="Calibri Light"/>
                <a:cs typeface="Calibri Light"/>
              </a:rPr>
              <a:t> </a:t>
            </a:r>
            <a:r>
              <a:rPr sz="1000" b="0" dirty="0">
                <a:solidFill>
                  <a:srgbClr val="343B3C"/>
                </a:solidFill>
                <a:latin typeface="Calibri Light"/>
                <a:cs typeface="Calibri Light"/>
              </a:rPr>
              <a:t>by</a:t>
            </a:r>
            <a:r>
              <a:rPr sz="1000" b="0" spc="40" dirty="0">
                <a:solidFill>
                  <a:srgbClr val="343B3C"/>
                </a:solidFill>
                <a:latin typeface="Calibri Light"/>
                <a:cs typeface="Calibri Light"/>
              </a:rPr>
              <a:t> </a:t>
            </a:r>
            <a:r>
              <a:rPr sz="1000" b="0" dirty="0">
                <a:solidFill>
                  <a:srgbClr val="343B3C"/>
                </a:solidFill>
                <a:latin typeface="Calibri Light"/>
                <a:cs typeface="Calibri Light"/>
              </a:rPr>
              <a:t>words</a:t>
            </a:r>
            <a:r>
              <a:rPr sz="1000" b="0" spc="45" dirty="0">
                <a:solidFill>
                  <a:srgbClr val="343B3C"/>
                </a:solidFill>
                <a:latin typeface="Calibri Light"/>
                <a:cs typeface="Calibri Light"/>
              </a:rPr>
              <a:t> </a:t>
            </a:r>
            <a:r>
              <a:rPr sz="1000" b="0" dirty="0">
                <a:solidFill>
                  <a:srgbClr val="343B3C"/>
                </a:solidFill>
                <a:latin typeface="Calibri Light"/>
                <a:cs typeface="Calibri Light"/>
              </a:rPr>
              <a:t>like</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’’believe’’,</a:t>
            </a:r>
            <a:r>
              <a:rPr sz="1000" b="0" spc="40" dirty="0">
                <a:solidFill>
                  <a:srgbClr val="343B3C"/>
                </a:solidFill>
                <a:latin typeface="Calibri Light"/>
                <a:cs typeface="Calibri Light"/>
              </a:rPr>
              <a:t> </a:t>
            </a:r>
            <a:r>
              <a:rPr sz="1000" b="0" spc="-10" dirty="0">
                <a:solidFill>
                  <a:srgbClr val="343B3C"/>
                </a:solidFill>
                <a:latin typeface="Calibri Light"/>
                <a:cs typeface="Calibri Light"/>
              </a:rPr>
              <a:t>‘’expect’’,</a:t>
            </a:r>
            <a:r>
              <a:rPr sz="1000" b="0" spc="45" dirty="0">
                <a:solidFill>
                  <a:srgbClr val="343B3C"/>
                </a:solidFill>
                <a:latin typeface="Calibri Light"/>
                <a:cs typeface="Calibri Light"/>
              </a:rPr>
              <a:t> </a:t>
            </a:r>
            <a:r>
              <a:rPr sz="1000" b="0" spc="-10" dirty="0">
                <a:solidFill>
                  <a:srgbClr val="343B3C"/>
                </a:solidFill>
                <a:latin typeface="Calibri Light"/>
                <a:cs typeface="Calibri Light"/>
              </a:rPr>
              <a:t>‘’anticipate’’,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45"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40" dirty="0">
                <a:solidFill>
                  <a:srgbClr val="343B3C"/>
                </a:solidFill>
                <a:latin typeface="Calibri Light"/>
                <a:cs typeface="Calibri Light"/>
              </a:rPr>
              <a:t> </a:t>
            </a:r>
            <a:r>
              <a:rPr sz="1000" b="0" dirty="0">
                <a:solidFill>
                  <a:srgbClr val="343B3C"/>
                </a:solidFill>
                <a:latin typeface="Calibri Light"/>
                <a:cs typeface="Calibri Light"/>
              </a:rPr>
              <a:t>expressions.</a:t>
            </a:r>
            <a:r>
              <a:rPr sz="1000" b="0" spc="35" dirty="0">
                <a:solidFill>
                  <a:srgbClr val="343B3C"/>
                </a:solidFill>
                <a:latin typeface="Calibri Light"/>
                <a:cs typeface="Calibri Light"/>
              </a:rPr>
              <a:t> </a:t>
            </a:r>
            <a:r>
              <a:rPr sz="1000" b="0" dirty="0">
                <a:solidFill>
                  <a:srgbClr val="343B3C"/>
                </a:solidFill>
                <a:latin typeface="Calibri Light"/>
                <a:cs typeface="Calibri Light"/>
              </a:rPr>
              <a:t>You</a:t>
            </a:r>
            <a:r>
              <a:rPr sz="1000" b="0" spc="4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35" dirty="0">
                <a:solidFill>
                  <a:srgbClr val="343B3C"/>
                </a:solidFill>
                <a:latin typeface="Calibri Light"/>
                <a:cs typeface="Calibri Light"/>
              </a:rPr>
              <a:t> </a:t>
            </a:r>
            <a:r>
              <a:rPr sz="1000" b="0" dirty="0">
                <a:solidFill>
                  <a:srgbClr val="343B3C"/>
                </a:solidFill>
                <a:latin typeface="Calibri Light"/>
                <a:cs typeface="Calibri Light"/>
              </a:rPr>
              <a:t>not</a:t>
            </a:r>
            <a:r>
              <a:rPr sz="1000" b="0" spc="45" dirty="0">
                <a:solidFill>
                  <a:srgbClr val="343B3C"/>
                </a:solidFill>
                <a:latin typeface="Calibri Light"/>
                <a:cs typeface="Calibri Light"/>
              </a:rPr>
              <a:t> </a:t>
            </a:r>
            <a:r>
              <a:rPr sz="1000" b="0" dirty="0">
                <a:solidFill>
                  <a:srgbClr val="343B3C"/>
                </a:solidFill>
                <a:latin typeface="Calibri Light"/>
                <a:cs typeface="Calibri Light"/>
              </a:rPr>
              <a:t>place</a:t>
            </a:r>
            <a:r>
              <a:rPr sz="1000" b="0" spc="40" dirty="0">
                <a:solidFill>
                  <a:srgbClr val="343B3C"/>
                </a:solidFill>
                <a:latin typeface="Calibri Light"/>
                <a:cs typeface="Calibri Light"/>
              </a:rPr>
              <a:t> </a:t>
            </a:r>
            <a:r>
              <a:rPr sz="1000" b="0" dirty="0">
                <a:solidFill>
                  <a:srgbClr val="343B3C"/>
                </a:solidFill>
                <a:latin typeface="Calibri Light"/>
                <a:cs typeface="Calibri Light"/>
              </a:rPr>
              <a:t>undue</a:t>
            </a:r>
            <a:r>
              <a:rPr sz="1000" b="0" spc="40" dirty="0">
                <a:solidFill>
                  <a:srgbClr val="343B3C"/>
                </a:solidFill>
                <a:latin typeface="Calibri Light"/>
                <a:cs typeface="Calibri Light"/>
              </a:rPr>
              <a:t> </a:t>
            </a:r>
            <a:r>
              <a:rPr sz="1000" b="0" dirty="0">
                <a:solidFill>
                  <a:srgbClr val="343B3C"/>
                </a:solidFill>
                <a:latin typeface="Calibri Light"/>
                <a:cs typeface="Calibri Light"/>
              </a:rPr>
              <a:t>reliance</a:t>
            </a:r>
            <a:r>
              <a:rPr sz="1000" b="0" spc="40" dirty="0">
                <a:solidFill>
                  <a:srgbClr val="343B3C"/>
                </a:solidFill>
                <a:latin typeface="Calibri Light"/>
                <a:cs typeface="Calibri Light"/>
              </a:rPr>
              <a:t> </a:t>
            </a:r>
            <a:r>
              <a:rPr sz="1000" b="0" spc="-25" dirty="0">
                <a:solidFill>
                  <a:srgbClr val="343B3C"/>
                </a:solidFill>
                <a:latin typeface="Calibri Light"/>
                <a:cs typeface="Calibri Light"/>
              </a:rPr>
              <a:t>on </a:t>
            </a:r>
            <a:r>
              <a:rPr sz="1000" b="0" spc="-10" dirty="0">
                <a:solidFill>
                  <a:srgbClr val="343B3C"/>
                </a:solidFill>
                <a:latin typeface="Calibri Light"/>
                <a:cs typeface="Calibri Light"/>
              </a:rPr>
              <a:t>forward-</a:t>
            </a:r>
            <a:r>
              <a:rPr sz="1000" b="0" dirty="0">
                <a:solidFill>
                  <a:srgbClr val="343B3C"/>
                </a:solidFill>
                <a:latin typeface="Calibri Light"/>
                <a:cs typeface="Calibri Light"/>
              </a:rPr>
              <a:t>looking</a:t>
            </a:r>
            <a:r>
              <a:rPr sz="1000" b="0" spc="35"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35" dirty="0">
                <a:solidFill>
                  <a:srgbClr val="343B3C"/>
                </a:solidFill>
                <a:latin typeface="Calibri Light"/>
                <a:cs typeface="Calibri Light"/>
              </a:rPr>
              <a:t> </a:t>
            </a:r>
            <a:r>
              <a:rPr sz="1000" b="0" dirty="0">
                <a:solidFill>
                  <a:srgbClr val="343B3C"/>
                </a:solidFill>
                <a:latin typeface="Calibri Light"/>
                <a:cs typeface="Calibri Light"/>
              </a:rPr>
              <a:t>which</a:t>
            </a:r>
            <a:r>
              <a:rPr sz="1000" b="0" spc="40" dirty="0">
                <a:solidFill>
                  <a:srgbClr val="343B3C"/>
                </a:solidFill>
                <a:latin typeface="Calibri Light"/>
                <a:cs typeface="Calibri Light"/>
              </a:rPr>
              <a:t> </a:t>
            </a:r>
            <a:r>
              <a:rPr sz="1000" b="0" dirty="0">
                <a:solidFill>
                  <a:srgbClr val="343B3C"/>
                </a:solidFill>
                <a:latin typeface="Calibri Light"/>
                <a:cs typeface="Calibri Light"/>
              </a:rPr>
              <a:t>are</a:t>
            </a:r>
            <a:r>
              <a:rPr sz="1000" b="0" spc="35" dirty="0">
                <a:solidFill>
                  <a:srgbClr val="343B3C"/>
                </a:solidFill>
                <a:latin typeface="Calibri Light"/>
                <a:cs typeface="Calibri Light"/>
              </a:rPr>
              <a:t> </a:t>
            </a:r>
            <a:r>
              <a:rPr sz="1000" b="0" dirty="0">
                <a:solidFill>
                  <a:srgbClr val="343B3C"/>
                </a:solidFill>
                <a:latin typeface="Calibri Light"/>
                <a:cs typeface="Calibri Light"/>
              </a:rPr>
              <a:t>current</a:t>
            </a:r>
            <a:r>
              <a:rPr sz="1000" b="0" spc="40" dirty="0">
                <a:solidFill>
                  <a:srgbClr val="343B3C"/>
                </a:solidFill>
                <a:latin typeface="Calibri Light"/>
                <a:cs typeface="Calibri Light"/>
              </a:rPr>
              <a:t> </a:t>
            </a:r>
            <a:r>
              <a:rPr sz="1000" b="0" dirty="0">
                <a:solidFill>
                  <a:srgbClr val="343B3C"/>
                </a:solidFill>
                <a:latin typeface="Calibri Light"/>
                <a:cs typeface="Calibri Light"/>
              </a:rPr>
              <a:t>as</a:t>
            </a:r>
            <a:r>
              <a:rPr sz="1000" b="0" spc="35" dirty="0">
                <a:solidFill>
                  <a:srgbClr val="343B3C"/>
                </a:solidFill>
                <a:latin typeface="Calibri Light"/>
                <a:cs typeface="Calibri Light"/>
              </a:rPr>
              <a:t> </a:t>
            </a:r>
            <a:r>
              <a:rPr sz="1000" b="0" dirty="0">
                <a:solidFill>
                  <a:srgbClr val="343B3C"/>
                </a:solidFill>
                <a:latin typeface="Calibri Light"/>
                <a:cs typeface="Calibri Light"/>
              </a:rPr>
              <a:t>of</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35" dirty="0">
                <a:solidFill>
                  <a:srgbClr val="343B3C"/>
                </a:solidFill>
                <a:latin typeface="Calibri Light"/>
                <a:cs typeface="Calibri Light"/>
              </a:rPr>
              <a:t> </a:t>
            </a:r>
            <a:r>
              <a:rPr sz="1000" b="0" dirty="0">
                <a:solidFill>
                  <a:srgbClr val="343B3C"/>
                </a:solidFill>
                <a:latin typeface="Calibri Light"/>
                <a:cs typeface="Calibri Light"/>
              </a:rPr>
              <a:t>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35" dirty="0">
                <a:solidFill>
                  <a:srgbClr val="343B3C"/>
                </a:solidFill>
                <a:latin typeface="Calibri Light"/>
                <a:cs typeface="Calibri Light"/>
              </a:rPr>
              <a:t> </a:t>
            </a:r>
            <a:r>
              <a:rPr sz="1000" b="0" dirty="0">
                <a:solidFill>
                  <a:srgbClr val="343B3C"/>
                </a:solidFill>
                <a:latin typeface="Calibri Light"/>
                <a:cs typeface="Calibri Light"/>
              </a:rPr>
              <a:t>this</a:t>
            </a:r>
            <a:r>
              <a:rPr sz="1000" b="0" spc="35" dirty="0">
                <a:solidFill>
                  <a:srgbClr val="343B3C"/>
                </a:solidFill>
                <a:latin typeface="Calibri Light"/>
                <a:cs typeface="Calibri Light"/>
              </a:rPr>
              <a:t> </a:t>
            </a:r>
            <a:r>
              <a:rPr sz="1000" b="0" dirty="0">
                <a:solidFill>
                  <a:srgbClr val="343B3C"/>
                </a:solidFill>
                <a:latin typeface="Calibri Light"/>
                <a:cs typeface="Calibri Light"/>
              </a:rPr>
              <a:t>report.</a:t>
            </a:r>
            <a:r>
              <a:rPr sz="1000" b="0" spc="35"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35" dirty="0">
                <a:solidFill>
                  <a:srgbClr val="343B3C"/>
                </a:solidFill>
                <a:latin typeface="Calibri Light"/>
                <a:cs typeface="Calibri Light"/>
              </a:rPr>
              <a:t> </a:t>
            </a:r>
            <a:r>
              <a:rPr sz="1000" b="0" dirty="0">
                <a:solidFill>
                  <a:srgbClr val="343B3C"/>
                </a:solidFill>
                <a:latin typeface="Calibri Light"/>
                <a:cs typeface="Calibri Light"/>
              </a:rPr>
              <a:t>disclaims</a:t>
            </a:r>
            <a:r>
              <a:rPr sz="1000" b="0" spc="35"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dirty="0">
                <a:solidFill>
                  <a:srgbClr val="343B3C"/>
                </a:solidFill>
                <a:latin typeface="Calibri Light"/>
                <a:cs typeface="Calibri Light"/>
              </a:rPr>
              <a:t>obligation</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35" dirty="0">
                <a:solidFill>
                  <a:srgbClr val="343B3C"/>
                </a:solidFill>
                <a:latin typeface="Calibri Light"/>
                <a:cs typeface="Calibri Light"/>
              </a:rPr>
              <a:t> </a:t>
            </a:r>
            <a:r>
              <a:rPr sz="1000" b="0" dirty="0">
                <a:solidFill>
                  <a:srgbClr val="343B3C"/>
                </a:solidFill>
                <a:latin typeface="Calibri Light"/>
                <a:cs typeface="Calibri Light"/>
              </a:rPr>
              <a:t>update</a:t>
            </a:r>
            <a:r>
              <a:rPr sz="1000" b="0" spc="40" dirty="0">
                <a:solidFill>
                  <a:srgbClr val="343B3C"/>
                </a:solidFill>
                <a:latin typeface="Calibri Light"/>
                <a:cs typeface="Calibri Light"/>
              </a:rPr>
              <a:t> </a:t>
            </a:r>
            <a:r>
              <a:rPr sz="1000" b="0" dirty="0">
                <a:solidFill>
                  <a:srgbClr val="343B3C"/>
                </a:solidFill>
                <a:latin typeface="Calibri Light"/>
                <a:cs typeface="Calibri Light"/>
              </a:rPr>
              <a:t>or</a:t>
            </a:r>
            <a:r>
              <a:rPr sz="1000" b="0" spc="35" dirty="0">
                <a:solidFill>
                  <a:srgbClr val="343B3C"/>
                </a:solidFill>
                <a:latin typeface="Calibri Light"/>
                <a:cs typeface="Calibri Light"/>
              </a:rPr>
              <a:t> </a:t>
            </a:r>
            <a:r>
              <a:rPr sz="1000" b="0" dirty="0">
                <a:solidFill>
                  <a:srgbClr val="343B3C"/>
                </a:solidFill>
                <a:latin typeface="Calibri Light"/>
                <a:cs typeface="Calibri Light"/>
              </a:rPr>
              <a:t>alter</a:t>
            </a:r>
            <a:r>
              <a:rPr sz="1000" b="0" spc="40" dirty="0">
                <a:solidFill>
                  <a:srgbClr val="343B3C"/>
                </a:solidFill>
                <a:latin typeface="Calibri Light"/>
                <a:cs typeface="Calibri Light"/>
              </a:rPr>
              <a:t> </a:t>
            </a:r>
            <a:r>
              <a:rPr sz="1000" b="0" dirty="0">
                <a:solidFill>
                  <a:srgbClr val="343B3C"/>
                </a:solidFill>
                <a:latin typeface="Calibri Light"/>
                <a:cs typeface="Calibri Light"/>
              </a:rPr>
              <a:t>any</a:t>
            </a:r>
            <a:r>
              <a:rPr sz="1000" b="0" spc="35" dirty="0">
                <a:solidFill>
                  <a:srgbClr val="343B3C"/>
                </a:solidFill>
                <a:latin typeface="Calibri Light"/>
                <a:cs typeface="Calibri Light"/>
              </a:rPr>
              <a:t> </a:t>
            </a:r>
            <a:r>
              <a:rPr sz="1000" b="0" spc="-10" dirty="0">
                <a:solidFill>
                  <a:srgbClr val="343B3C"/>
                </a:solidFill>
                <a:latin typeface="Calibri Light"/>
                <a:cs typeface="Calibri Light"/>
              </a:rPr>
              <a:t>forward- </a:t>
            </a:r>
            <a:r>
              <a:rPr sz="1000" b="0" dirty="0">
                <a:solidFill>
                  <a:srgbClr val="343B3C"/>
                </a:solidFill>
                <a:latin typeface="Calibri Light"/>
                <a:cs typeface="Calibri Light"/>
              </a:rPr>
              <a:t>looking</a:t>
            </a:r>
            <a:r>
              <a:rPr sz="1000" b="0" spc="-10" dirty="0">
                <a:solidFill>
                  <a:srgbClr val="343B3C"/>
                </a:solidFill>
                <a:latin typeface="Calibri Light"/>
                <a:cs typeface="Calibri Light"/>
              </a:rPr>
              <a:t> </a:t>
            </a:r>
            <a:r>
              <a:rPr sz="1000" b="0" dirty="0">
                <a:solidFill>
                  <a:srgbClr val="343B3C"/>
                </a:solidFill>
                <a:latin typeface="Calibri Light"/>
                <a:cs typeface="Calibri Light"/>
              </a:rPr>
              <a:t>statements,</a:t>
            </a:r>
            <a:r>
              <a:rPr sz="1000" b="0" spc="-5" dirty="0">
                <a:solidFill>
                  <a:srgbClr val="343B3C"/>
                </a:solidFill>
                <a:latin typeface="Calibri Light"/>
                <a:cs typeface="Calibri Light"/>
              </a:rPr>
              <a:t> </a:t>
            </a:r>
            <a:r>
              <a:rPr sz="1000" b="0" dirty="0">
                <a:solidFill>
                  <a:srgbClr val="343B3C"/>
                </a:solidFill>
                <a:latin typeface="Calibri Light"/>
                <a:cs typeface="Calibri Light"/>
              </a:rPr>
              <a:t>whether</a:t>
            </a:r>
            <a:r>
              <a:rPr sz="1000" b="0" spc="-10"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dirty="0">
                <a:solidFill>
                  <a:srgbClr val="343B3C"/>
                </a:solidFill>
                <a:latin typeface="Calibri Light"/>
                <a:cs typeface="Calibri Light"/>
              </a:rPr>
              <a:t>result</a:t>
            </a:r>
            <a:r>
              <a:rPr sz="1000" b="0" spc="-10"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new</a:t>
            </a:r>
            <a:r>
              <a:rPr sz="1000" b="0" spc="-10" dirty="0">
                <a:solidFill>
                  <a:srgbClr val="343B3C"/>
                </a:solidFill>
                <a:latin typeface="Calibri Light"/>
                <a:cs typeface="Calibri Light"/>
              </a:rPr>
              <a:t> information,</a:t>
            </a:r>
            <a:r>
              <a:rPr sz="1000" b="0" spc="-5" dirty="0">
                <a:solidFill>
                  <a:srgbClr val="343B3C"/>
                </a:solidFill>
                <a:latin typeface="Calibri Light"/>
                <a:cs typeface="Calibri Light"/>
              </a:rPr>
              <a:t> </a:t>
            </a:r>
            <a:r>
              <a:rPr sz="1000" b="0" dirty="0">
                <a:solidFill>
                  <a:srgbClr val="343B3C"/>
                </a:solidFill>
                <a:latin typeface="Calibri Light"/>
                <a:cs typeface="Calibri Light"/>
              </a:rPr>
              <a:t>future</a:t>
            </a:r>
            <a:r>
              <a:rPr sz="1000" b="0" spc="-5" dirty="0">
                <a:solidFill>
                  <a:srgbClr val="343B3C"/>
                </a:solidFill>
                <a:latin typeface="Calibri Light"/>
                <a:cs typeface="Calibri Light"/>
              </a:rPr>
              <a:t> </a:t>
            </a:r>
            <a:r>
              <a:rPr sz="1000" b="0" dirty="0">
                <a:solidFill>
                  <a:srgbClr val="343B3C"/>
                </a:solidFill>
                <a:latin typeface="Calibri Light"/>
                <a:cs typeface="Calibri Light"/>
              </a:rPr>
              <a:t>events</a:t>
            </a:r>
            <a:r>
              <a:rPr sz="1000" b="0" spc="-10" dirty="0">
                <a:solidFill>
                  <a:srgbClr val="343B3C"/>
                </a:solidFill>
                <a:latin typeface="Calibri Light"/>
                <a:cs typeface="Calibri Light"/>
              </a:rPr>
              <a:t> </a:t>
            </a:r>
            <a:r>
              <a:rPr sz="1000" b="0" dirty="0">
                <a:solidFill>
                  <a:srgbClr val="343B3C"/>
                </a:solidFill>
                <a:latin typeface="Calibri Light"/>
                <a:cs typeface="Calibri Light"/>
              </a:rPr>
              <a:t>or</a:t>
            </a:r>
            <a:r>
              <a:rPr sz="1000" b="0" spc="-5" dirty="0">
                <a:solidFill>
                  <a:srgbClr val="343B3C"/>
                </a:solidFill>
                <a:latin typeface="Calibri Light"/>
                <a:cs typeface="Calibri Light"/>
              </a:rPr>
              <a:t> </a:t>
            </a:r>
            <a:r>
              <a:rPr sz="1000" b="0" dirty="0">
                <a:solidFill>
                  <a:srgbClr val="343B3C"/>
                </a:solidFill>
                <a:latin typeface="Calibri Light"/>
                <a:cs typeface="Calibri Light"/>
              </a:rPr>
              <a:t>otherwise.</a:t>
            </a:r>
            <a:r>
              <a:rPr sz="1000" b="0" spc="-5" dirty="0">
                <a:solidFill>
                  <a:srgbClr val="343B3C"/>
                </a:solidFill>
                <a:latin typeface="Calibri Light"/>
                <a:cs typeface="Calibri Light"/>
              </a:rPr>
              <a:t> </a:t>
            </a:r>
            <a:r>
              <a:rPr sz="1000" b="0" dirty="0">
                <a:solidFill>
                  <a:srgbClr val="343B3C"/>
                </a:solidFill>
                <a:latin typeface="Calibri Light"/>
                <a:cs typeface="Calibri Light"/>
              </a:rPr>
              <a:t>The</a:t>
            </a:r>
            <a:r>
              <a:rPr sz="1000" b="0" spc="-1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financial</a:t>
            </a:r>
            <a:r>
              <a:rPr sz="1000" b="0" spc="-5" dirty="0">
                <a:solidFill>
                  <a:srgbClr val="343B3C"/>
                </a:solidFill>
                <a:latin typeface="Calibri Light"/>
                <a:cs typeface="Calibri Light"/>
              </a:rPr>
              <a:t> </a:t>
            </a:r>
            <a:r>
              <a:rPr sz="1000" b="0" dirty="0">
                <a:solidFill>
                  <a:srgbClr val="343B3C"/>
                </a:solidFill>
                <a:latin typeface="Calibri Light"/>
                <a:cs typeface="Calibri Light"/>
              </a:rPr>
              <a:t>assets</a:t>
            </a:r>
            <a:r>
              <a:rPr sz="1000" b="0" spc="-5" dirty="0">
                <a:solidFill>
                  <a:srgbClr val="343B3C"/>
                </a:solidFill>
                <a:latin typeface="Calibri Light"/>
                <a:cs typeface="Calibri Light"/>
              </a:rPr>
              <a:t> </a:t>
            </a:r>
            <a:r>
              <a:rPr sz="1000" b="0" dirty="0">
                <a:solidFill>
                  <a:srgbClr val="343B3C"/>
                </a:solidFill>
                <a:latin typeface="Calibri Light"/>
                <a:cs typeface="Calibri Light"/>
              </a:rPr>
              <a:t>can</a:t>
            </a:r>
            <a:r>
              <a:rPr sz="1000" b="0" spc="-10" dirty="0">
                <a:solidFill>
                  <a:srgbClr val="343B3C"/>
                </a:solidFill>
                <a:latin typeface="Calibri Light"/>
                <a:cs typeface="Calibri Light"/>
              </a:rPr>
              <a:t> </a:t>
            </a:r>
            <a:r>
              <a:rPr sz="1000" b="0" dirty="0">
                <a:solidFill>
                  <a:srgbClr val="343B3C"/>
                </a:solidFill>
                <a:latin typeface="Calibri Light"/>
                <a:cs typeface="Calibri Light"/>
              </a:rPr>
              <a:t>vary</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significantly </a:t>
            </a:r>
            <a:r>
              <a:rPr sz="1000" b="0" dirty="0">
                <a:solidFill>
                  <a:srgbClr val="343B3C"/>
                </a:solidFill>
                <a:latin typeface="Calibri Light"/>
                <a:cs typeface="Calibri Light"/>
              </a:rPr>
              <a:t>from</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prices</a:t>
            </a:r>
            <a:r>
              <a:rPr sz="1000" b="0" spc="40" dirty="0">
                <a:solidFill>
                  <a:srgbClr val="343B3C"/>
                </a:solidFill>
                <a:latin typeface="Calibri Light"/>
                <a:cs typeface="Calibri Light"/>
              </a:rPr>
              <a:t> </a:t>
            </a:r>
            <a:r>
              <a:rPr sz="1000" b="0" dirty="0">
                <a:solidFill>
                  <a:srgbClr val="343B3C"/>
                </a:solidFill>
                <a:latin typeface="Calibri Light"/>
                <a:cs typeface="Calibri Light"/>
              </a:rPr>
              <a:t>that</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IM</a:t>
            </a:r>
            <a:r>
              <a:rPr sz="1000" b="0" spc="45" dirty="0">
                <a:solidFill>
                  <a:srgbClr val="343B3C"/>
                </a:solidFill>
                <a:latin typeface="Calibri Light"/>
                <a:cs typeface="Calibri Light"/>
              </a:rPr>
              <a:t> </a:t>
            </a:r>
            <a:r>
              <a:rPr sz="1000" b="0" dirty="0">
                <a:solidFill>
                  <a:srgbClr val="343B3C"/>
                </a:solidFill>
                <a:latin typeface="Calibri Light"/>
                <a:cs typeface="Calibri Light"/>
              </a:rPr>
              <a:t>could</a:t>
            </a:r>
            <a:r>
              <a:rPr sz="1000" b="0" spc="40" dirty="0">
                <a:solidFill>
                  <a:srgbClr val="343B3C"/>
                </a:solidFill>
                <a:latin typeface="Calibri Light"/>
                <a:cs typeface="Calibri Light"/>
              </a:rPr>
              <a:t> </a:t>
            </a:r>
            <a:r>
              <a:rPr sz="1000" b="0" dirty="0">
                <a:solidFill>
                  <a:srgbClr val="343B3C"/>
                </a:solidFill>
                <a:latin typeface="Calibri Light"/>
                <a:cs typeface="Calibri Light"/>
              </a:rPr>
              <a:t>obtain</a:t>
            </a:r>
            <a:r>
              <a:rPr sz="1000" b="0" spc="40" dirty="0">
                <a:solidFill>
                  <a:srgbClr val="343B3C"/>
                </a:solidFill>
                <a:latin typeface="Calibri Light"/>
                <a:cs typeface="Calibri Light"/>
              </a:rPr>
              <a:t> </a:t>
            </a:r>
            <a:r>
              <a:rPr sz="1000" b="0" dirty="0">
                <a:solidFill>
                  <a:srgbClr val="343B3C"/>
                </a:solidFill>
                <a:latin typeface="Calibri Light"/>
                <a:cs typeface="Calibri Light"/>
              </a:rPr>
              <a:t>if</a:t>
            </a:r>
            <a:r>
              <a:rPr sz="1000" b="0" spc="45" dirty="0">
                <a:solidFill>
                  <a:srgbClr val="343B3C"/>
                </a:solidFill>
                <a:latin typeface="Calibri Light"/>
                <a:cs typeface="Calibri Light"/>
              </a:rPr>
              <a:t> </a:t>
            </a:r>
            <a:r>
              <a:rPr sz="1000" b="0" dirty="0">
                <a:solidFill>
                  <a:srgbClr val="343B3C"/>
                </a:solidFill>
                <a:latin typeface="Calibri Light"/>
                <a:cs typeface="Calibri Light"/>
              </a:rPr>
              <a:t>it</a:t>
            </a:r>
            <a:r>
              <a:rPr sz="1000" b="0" spc="40" dirty="0">
                <a:solidFill>
                  <a:srgbClr val="343B3C"/>
                </a:solidFill>
                <a:latin typeface="Calibri Light"/>
                <a:cs typeface="Calibri Light"/>
              </a:rPr>
              <a:t> </a:t>
            </a:r>
            <a:r>
              <a:rPr sz="1000" b="0" dirty="0">
                <a:solidFill>
                  <a:srgbClr val="343B3C"/>
                </a:solidFill>
                <a:latin typeface="Calibri Light"/>
                <a:cs typeface="Calibri Light"/>
              </a:rPr>
              <a:t>sought</a:t>
            </a:r>
            <a:r>
              <a:rPr sz="1000" b="0" spc="40" dirty="0">
                <a:solidFill>
                  <a:srgbClr val="343B3C"/>
                </a:solidFill>
                <a:latin typeface="Calibri Light"/>
                <a:cs typeface="Calibri Light"/>
              </a:rPr>
              <a:t> </a:t>
            </a:r>
            <a:r>
              <a:rPr sz="1000" b="0" dirty="0">
                <a:solidFill>
                  <a:srgbClr val="343B3C"/>
                </a:solidFill>
                <a:latin typeface="Calibri Light"/>
                <a:cs typeface="Calibri Light"/>
              </a:rPr>
              <a:t>to</a:t>
            </a:r>
            <a:r>
              <a:rPr sz="1000" b="0" spc="45" dirty="0">
                <a:solidFill>
                  <a:srgbClr val="343B3C"/>
                </a:solidFill>
                <a:latin typeface="Calibri Light"/>
                <a:cs typeface="Calibri Light"/>
              </a:rPr>
              <a:t> </a:t>
            </a:r>
            <a:r>
              <a:rPr sz="1000" b="0" dirty="0">
                <a:solidFill>
                  <a:srgbClr val="343B3C"/>
                </a:solidFill>
                <a:latin typeface="Calibri Light"/>
                <a:cs typeface="Calibri Light"/>
              </a:rPr>
              <a:t>liquidate</a:t>
            </a:r>
            <a:r>
              <a:rPr sz="1000" b="0" spc="40"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positions</a:t>
            </a:r>
            <a:r>
              <a:rPr sz="1000" b="0" spc="45" dirty="0">
                <a:solidFill>
                  <a:srgbClr val="343B3C"/>
                </a:solidFill>
                <a:latin typeface="Calibri Light"/>
                <a:cs typeface="Calibri Light"/>
              </a:rPr>
              <a:t> </a:t>
            </a:r>
            <a:r>
              <a:rPr sz="1000" b="0" dirty="0">
                <a:solidFill>
                  <a:srgbClr val="343B3C"/>
                </a:solidFill>
                <a:latin typeface="Calibri Light"/>
                <a:cs typeface="Calibri Light"/>
              </a:rPr>
              <a:t>on</a:t>
            </a:r>
            <a:r>
              <a:rPr sz="1000" b="0" spc="40" dirty="0">
                <a:solidFill>
                  <a:srgbClr val="343B3C"/>
                </a:solidFill>
                <a:latin typeface="Calibri Light"/>
                <a:cs typeface="Calibri Light"/>
              </a:rPr>
              <a:t> </a:t>
            </a:r>
            <a:r>
              <a:rPr sz="1000" b="0" dirty="0">
                <a:solidFill>
                  <a:srgbClr val="343B3C"/>
                </a:solidFill>
                <a:latin typeface="Calibri Light"/>
                <a:cs typeface="Calibri Light"/>
              </a:rPr>
              <a:t>behalf</a:t>
            </a:r>
            <a:r>
              <a:rPr sz="1000" b="0" spc="40" dirty="0">
                <a:solidFill>
                  <a:srgbClr val="343B3C"/>
                </a:solidFill>
                <a:latin typeface="Calibri Light"/>
                <a:cs typeface="Calibri Light"/>
              </a:rPr>
              <a:t> </a:t>
            </a:r>
            <a:r>
              <a:rPr sz="1000" b="0" dirty="0">
                <a:solidFill>
                  <a:srgbClr val="343B3C"/>
                </a:solidFill>
                <a:latin typeface="Calibri Light"/>
                <a:cs typeface="Calibri Light"/>
              </a:rPr>
              <a:t>of</a:t>
            </a:r>
            <a:r>
              <a:rPr sz="1000" b="0" spc="45" dirty="0">
                <a:solidFill>
                  <a:srgbClr val="343B3C"/>
                </a:solidFill>
                <a:latin typeface="Calibri Light"/>
                <a:cs typeface="Calibri Light"/>
              </a:rPr>
              <a:t> </a:t>
            </a:r>
            <a:r>
              <a:rPr sz="1000" b="0" dirty="0">
                <a:solidFill>
                  <a:srgbClr val="343B3C"/>
                </a:solidFill>
                <a:latin typeface="Calibri Light"/>
                <a:cs typeface="Calibri Light"/>
              </a:rPr>
              <a:t>the</a:t>
            </a:r>
            <a:r>
              <a:rPr sz="1000" b="0" spc="4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40" dirty="0">
                <a:solidFill>
                  <a:srgbClr val="343B3C"/>
                </a:solidFill>
                <a:latin typeface="Calibri Light"/>
                <a:cs typeface="Calibri Light"/>
              </a:rPr>
              <a:t> </a:t>
            </a:r>
            <a:r>
              <a:rPr sz="1000" b="0" dirty="0">
                <a:solidFill>
                  <a:srgbClr val="343B3C"/>
                </a:solidFill>
                <a:latin typeface="Calibri Light"/>
                <a:cs typeface="Calibri Light"/>
              </a:rPr>
              <a:t>due</a:t>
            </a:r>
            <a:r>
              <a:rPr sz="1000" b="0" spc="45" dirty="0">
                <a:solidFill>
                  <a:srgbClr val="343B3C"/>
                </a:solidFill>
                <a:latin typeface="Calibri Light"/>
                <a:cs typeface="Calibri Light"/>
              </a:rPr>
              <a:t> </a:t>
            </a:r>
            <a:r>
              <a:rPr sz="1000" b="0" dirty="0">
                <a:solidFill>
                  <a:srgbClr val="343B3C"/>
                </a:solidFill>
                <a:latin typeface="Calibri Light"/>
                <a:cs typeface="Calibri Light"/>
              </a:rPr>
              <a:t>to</a:t>
            </a:r>
            <a:r>
              <a:rPr sz="1000" b="0" spc="40" dirty="0">
                <a:solidFill>
                  <a:srgbClr val="343B3C"/>
                </a:solidFill>
                <a:latin typeface="Calibri Light"/>
                <a:cs typeface="Calibri Light"/>
              </a:rPr>
              <a:t> </a:t>
            </a:r>
            <a:r>
              <a:rPr sz="1000" b="0" dirty="0">
                <a:solidFill>
                  <a:srgbClr val="343B3C"/>
                </a:solidFill>
                <a:latin typeface="Calibri Light"/>
                <a:cs typeface="Calibri Light"/>
              </a:rPr>
              <a:t>market</a:t>
            </a:r>
            <a:r>
              <a:rPr sz="1000" b="0" spc="40" dirty="0">
                <a:solidFill>
                  <a:srgbClr val="343B3C"/>
                </a:solidFill>
                <a:latin typeface="Calibri Light"/>
                <a:cs typeface="Calibri Light"/>
              </a:rPr>
              <a:t> </a:t>
            </a:r>
            <a:r>
              <a:rPr sz="1000" b="0" dirty="0">
                <a:solidFill>
                  <a:srgbClr val="343B3C"/>
                </a:solidFill>
                <a:latin typeface="Calibri Light"/>
                <a:cs typeface="Calibri Light"/>
              </a:rPr>
              <a:t>conditions</a:t>
            </a:r>
            <a:r>
              <a:rPr sz="1000" b="0" spc="45" dirty="0">
                <a:solidFill>
                  <a:srgbClr val="343B3C"/>
                </a:solidFill>
                <a:latin typeface="Calibri Light"/>
                <a:cs typeface="Calibri Light"/>
              </a:rPr>
              <a:t> </a:t>
            </a:r>
            <a:r>
              <a:rPr sz="1000" b="0" spc="-25" dirty="0">
                <a:solidFill>
                  <a:srgbClr val="343B3C"/>
                </a:solidFill>
                <a:latin typeface="Calibri Light"/>
                <a:cs typeface="Calibri Light"/>
              </a:rPr>
              <a:t>and </a:t>
            </a:r>
            <a:r>
              <a:rPr sz="1000" b="0" dirty="0">
                <a:solidFill>
                  <a:srgbClr val="343B3C"/>
                </a:solidFill>
                <a:latin typeface="Calibri Light"/>
                <a:cs typeface="Calibri Light"/>
              </a:rPr>
              <a:t>general</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economic</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environment.</a:t>
            </a:r>
            <a:r>
              <a:rPr sz="1000" b="0" spc="-15" dirty="0">
                <a:solidFill>
                  <a:srgbClr val="343B3C"/>
                </a:solidFill>
                <a:latin typeface="Calibri Light"/>
                <a:cs typeface="Calibri Light"/>
              </a:rPr>
              <a:t> </a:t>
            </a:r>
            <a:r>
              <a:rPr sz="1000" b="0" dirty="0">
                <a:solidFill>
                  <a:srgbClr val="343B3C"/>
                </a:solidFill>
                <a:latin typeface="Calibri Light"/>
                <a:cs typeface="Calibri Light"/>
              </a:rPr>
              <a:t>Such</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valuations</a:t>
            </a:r>
            <a:r>
              <a:rPr sz="1000" b="0" spc="-15" dirty="0">
                <a:solidFill>
                  <a:srgbClr val="343B3C"/>
                </a:solidFill>
                <a:latin typeface="Calibri Light"/>
                <a:cs typeface="Calibri Light"/>
              </a:rPr>
              <a:t> </a:t>
            </a:r>
            <a:r>
              <a:rPr sz="1000" b="0" dirty="0">
                <a:solidFill>
                  <a:srgbClr val="343B3C"/>
                </a:solidFill>
                <a:latin typeface="Calibri Light"/>
                <a:cs typeface="Calibri Light"/>
              </a:rPr>
              <a:t>do</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constitute</a:t>
            </a:r>
            <a:r>
              <a:rPr sz="1000" b="0" spc="-20" dirty="0">
                <a:solidFill>
                  <a:srgbClr val="343B3C"/>
                </a:solidFill>
                <a:latin typeface="Calibri Light"/>
                <a:cs typeface="Calibri Light"/>
              </a:rPr>
              <a:t> </a:t>
            </a:r>
            <a:r>
              <a:rPr sz="1000" b="0" dirty="0">
                <a:solidFill>
                  <a:srgbClr val="343B3C"/>
                </a:solidFill>
                <a:latin typeface="Calibri Light"/>
                <a:cs typeface="Calibri Light"/>
              </a:rPr>
              <a:t>a</a:t>
            </a:r>
            <a:r>
              <a:rPr sz="1000" b="0" spc="-15" dirty="0">
                <a:solidFill>
                  <a:srgbClr val="343B3C"/>
                </a:solidFill>
                <a:latin typeface="Calibri Light"/>
                <a:cs typeface="Calibri Light"/>
              </a:rPr>
              <a:t> </a:t>
            </a:r>
            <a:r>
              <a:rPr sz="1000" b="0" dirty="0">
                <a:solidFill>
                  <a:srgbClr val="343B3C"/>
                </a:solidFill>
                <a:latin typeface="Calibri Light"/>
                <a:cs typeface="Calibri Light"/>
              </a:rPr>
              <a:t>fairness</a:t>
            </a:r>
            <a:r>
              <a:rPr sz="1000" b="0" spc="-20" dirty="0">
                <a:solidFill>
                  <a:srgbClr val="343B3C"/>
                </a:solidFill>
                <a:latin typeface="Calibri Light"/>
                <a:cs typeface="Calibri Light"/>
              </a:rPr>
              <a:t> </a:t>
            </a:r>
            <a:r>
              <a:rPr sz="1000" b="0" dirty="0">
                <a:solidFill>
                  <a:srgbClr val="343B3C"/>
                </a:solidFill>
                <a:latin typeface="Calibri Light"/>
                <a:cs typeface="Calibri Light"/>
              </a:rPr>
              <a:t>or</a:t>
            </a:r>
            <a:r>
              <a:rPr sz="1000" b="0" spc="-10" dirty="0">
                <a:solidFill>
                  <a:srgbClr val="343B3C"/>
                </a:solidFill>
                <a:latin typeface="Calibri Light"/>
                <a:cs typeface="Calibri Light"/>
              </a:rPr>
              <a:t> </a:t>
            </a:r>
            <a:r>
              <a:rPr sz="1000" b="0" dirty="0">
                <a:solidFill>
                  <a:srgbClr val="343B3C"/>
                </a:solidFill>
                <a:latin typeface="Calibri Light"/>
                <a:cs typeface="Calibri Light"/>
              </a:rPr>
              <a:t>similar</a:t>
            </a:r>
            <a:r>
              <a:rPr sz="1000" b="0" spc="-20" dirty="0">
                <a:solidFill>
                  <a:srgbClr val="343B3C"/>
                </a:solidFill>
                <a:latin typeface="Calibri Light"/>
                <a:cs typeface="Calibri Light"/>
              </a:rPr>
              <a:t> </a:t>
            </a:r>
            <a:r>
              <a:rPr sz="1000" b="0" dirty="0">
                <a:solidFill>
                  <a:srgbClr val="343B3C"/>
                </a:solidFill>
                <a:latin typeface="Calibri Light"/>
                <a:cs typeface="Calibri Light"/>
              </a:rPr>
              <a:t>opinion</a:t>
            </a:r>
            <a:r>
              <a:rPr sz="1000" b="0" spc="-20"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should</a:t>
            </a:r>
            <a:r>
              <a:rPr sz="1000" b="0" spc="-20" dirty="0">
                <a:solidFill>
                  <a:srgbClr val="343B3C"/>
                </a:solidFill>
                <a:latin typeface="Calibri Light"/>
                <a:cs typeface="Calibri Light"/>
              </a:rPr>
              <a:t> </a:t>
            </a:r>
            <a:r>
              <a:rPr sz="1000" b="0" dirty="0">
                <a:solidFill>
                  <a:srgbClr val="343B3C"/>
                </a:solidFill>
                <a:latin typeface="Calibri Light"/>
                <a:cs typeface="Calibri Light"/>
              </a:rPr>
              <a:t>not</a:t>
            </a:r>
            <a:r>
              <a:rPr sz="1000" b="0" spc="-15" dirty="0">
                <a:solidFill>
                  <a:srgbClr val="343B3C"/>
                </a:solidFill>
                <a:latin typeface="Calibri Light"/>
                <a:cs typeface="Calibri Light"/>
              </a:rPr>
              <a:t> </a:t>
            </a:r>
            <a:r>
              <a:rPr sz="1000" b="0" dirty="0">
                <a:solidFill>
                  <a:srgbClr val="343B3C"/>
                </a:solidFill>
                <a:latin typeface="Calibri Light"/>
                <a:cs typeface="Calibri Light"/>
              </a:rPr>
              <a:t>be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regarded</a:t>
            </a:r>
            <a:r>
              <a:rPr sz="1000" b="0" spc="-15" dirty="0">
                <a:solidFill>
                  <a:srgbClr val="343B3C"/>
                </a:solidFill>
                <a:latin typeface="Calibri Light"/>
                <a:cs typeface="Calibri Light"/>
              </a:rPr>
              <a:t> </a:t>
            </a:r>
            <a:r>
              <a:rPr sz="1000" b="0" dirty="0">
                <a:solidFill>
                  <a:srgbClr val="343B3C"/>
                </a:solidFill>
                <a:latin typeface="Calibri Light"/>
                <a:cs typeface="Calibri Light"/>
              </a:rPr>
              <a:t>as</a:t>
            </a:r>
            <a:r>
              <a:rPr sz="1000" b="0" spc="-20" dirty="0">
                <a:solidFill>
                  <a:srgbClr val="343B3C"/>
                </a:solidFill>
                <a:latin typeface="Calibri Light"/>
                <a:cs typeface="Calibri Light"/>
              </a:rPr>
              <a:t>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They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follow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dirty="0">
                <a:solidFill>
                  <a:srgbClr val="343B3C"/>
                </a:solidFill>
                <a:latin typeface="Calibri Light"/>
                <a:cs typeface="Calibri Light"/>
              </a:rPr>
              <a:t>valuation</a:t>
            </a:r>
            <a:r>
              <a:rPr sz="1000" b="0" spc="-20" dirty="0">
                <a:solidFill>
                  <a:srgbClr val="343B3C"/>
                </a:solidFill>
                <a:latin typeface="Calibri Light"/>
                <a:cs typeface="Calibri Light"/>
              </a:rPr>
              <a:t> </a:t>
            </a:r>
            <a:r>
              <a:rPr sz="1000" b="0" dirty="0">
                <a:solidFill>
                  <a:srgbClr val="343B3C"/>
                </a:solidFill>
                <a:latin typeface="Calibri Light"/>
                <a:cs typeface="Calibri Light"/>
              </a:rPr>
              <a:t>policy</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20" dirty="0">
                <a:solidFill>
                  <a:srgbClr val="343B3C"/>
                </a:solidFill>
                <a:latin typeface="Calibri Light"/>
                <a:cs typeface="Calibri Light"/>
              </a:rPr>
              <a:t> </a:t>
            </a:r>
            <a:r>
              <a:rPr sz="1000" b="0" dirty="0">
                <a:solidFill>
                  <a:srgbClr val="343B3C"/>
                </a:solidFill>
                <a:latin typeface="Calibri Light"/>
                <a:cs typeface="Calibri Light"/>
              </a:rPr>
              <a:t>as</a:t>
            </a:r>
            <a:r>
              <a:rPr sz="1000" b="0" spc="-15" dirty="0">
                <a:solidFill>
                  <a:srgbClr val="343B3C"/>
                </a:solidFill>
                <a:latin typeface="Calibri Light"/>
                <a:cs typeface="Calibri Light"/>
              </a:rPr>
              <a:t> </a:t>
            </a:r>
            <a:r>
              <a:rPr sz="1000" b="0" dirty="0">
                <a:solidFill>
                  <a:srgbClr val="343B3C"/>
                </a:solidFill>
                <a:latin typeface="Calibri Light"/>
                <a:cs typeface="Calibri Light"/>
              </a:rPr>
              <a:t>adapted</a:t>
            </a:r>
            <a:r>
              <a:rPr sz="1000" b="0" spc="-20" dirty="0">
                <a:solidFill>
                  <a:srgbClr val="343B3C"/>
                </a:solidFill>
                <a:latin typeface="Calibri Light"/>
                <a:cs typeface="Calibri Light"/>
              </a:rPr>
              <a:t> </a:t>
            </a:r>
            <a:r>
              <a:rPr sz="1000" b="0" dirty="0">
                <a:solidFill>
                  <a:srgbClr val="343B3C"/>
                </a:solidFill>
                <a:latin typeface="Calibri Light"/>
                <a:cs typeface="Calibri Light"/>
              </a:rPr>
              <a:t>from</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to</a:t>
            </a:r>
            <a:r>
              <a:rPr sz="1000" b="0" spc="-15" dirty="0">
                <a:solidFill>
                  <a:srgbClr val="343B3C"/>
                </a:solidFill>
                <a:latin typeface="Calibri Light"/>
                <a:cs typeface="Calibri Light"/>
              </a:rPr>
              <a:t> </a:t>
            </a:r>
            <a:r>
              <a:rPr sz="1000" b="0" dirty="0">
                <a:solidFill>
                  <a:srgbClr val="343B3C"/>
                </a:solidFill>
                <a:latin typeface="Calibri Light"/>
                <a:cs typeface="Calibri Light"/>
              </a:rPr>
              <a:t>time</a:t>
            </a:r>
            <a:r>
              <a:rPr sz="1000" b="0" spc="-20" dirty="0">
                <a:solidFill>
                  <a:srgbClr val="343B3C"/>
                </a:solidFill>
                <a:latin typeface="Calibri Light"/>
                <a:cs typeface="Calibri Light"/>
              </a:rPr>
              <a:t> </a:t>
            </a:r>
            <a:r>
              <a:rPr sz="1000" b="0" dirty="0">
                <a:solidFill>
                  <a:srgbClr val="343B3C"/>
                </a:solidFill>
                <a:latin typeface="Calibri Light"/>
                <a:cs typeface="Calibri Light"/>
              </a:rPr>
              <a:t>in</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best</a:t>
            </a:r>
            <a:r>
              <a:rPr sz="1000" b="0" spc="-20" dirty="0">
                <a:solidFill>
                  <a:srgbClr val="343B3C"/>
                </a:solidFill>
                <a:latin typeface="Calibri Light"/>
                <a:cs typeface="Calibri Light"/>
              </a:rPr>
              <a:t> </a:t>
            </a:r>
            <a:r>
              <a:rPr sz="1000" b="0" dirty="0">
                <a:solidFill>
                  <a:srgbClr val="343B3C"/>
                </a:solidFill>
                <a:latin typeface="Calibri Light"/>
                <a:cs typeface="Calibri Light"/>
              </a:rPr>
              <a:t>interests</a:t>
            </a:r>
            <a:r>
              <a:rPr sz="1000" b="0" spc="-15" dirty="0">
                <a:solidFill>
                  <a:srgbClr val="343B3C"/>
                </a:solidFill>
                <a:latin typeface="Calibri Light"/>
                <a:cs typeface="Calibri Light"/>
              </a:rPr>
              <a:t> </a:t>
            </a:r>
            <a:r>
              <a:rPr sz="1000" b="0" dirty="0">
                <a:solidFill>
                  <a:srgbClr val="343B3C"/>
                </a:solidFill>
                <a:latin typeface="Calibri Light"/>
                <a:cs typeface="Calibri Light"/>
              </a:rPr>
              <a:t>of</a:t>
            </a:r>
            <a:r>
              <a:rPr sz="1000" b="0" spc="-2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shareholders,</a:t>
            </a:r>
            <a:r>
              <a:rPr sz="1000" b="0" spc="-20" dirty="0">
                <a:solidFill>
                  <a:srgbClr val="343B3C"/>
                </a:solidFill>
                <a:latin typeface="Calibri Light"/>
                <a:cs typeface="Calibri Light"/>
              </a:rPr>
              <a:t> </a:t>
            </a:r>
            <a:r>
              <a:rPr sz="1000" b="0" dirty="0">
                <a:solidFill>
                  <a:srgbClr val="343B3C"/>
                </a:solidFill>
                <a:latin typeface="Calibri Light"/>
                <a:cs typeface="Calibri Light"/>
              </a:rPr>
              <a:t>taking</a:t>
            </a:r>
            <a:r>
              <a:rPr sz="1000" b="0" spc="-15" dirty="0">
                <a:solidFill>
                  <a:srgbClr val="343B3C"/>
                </a:solidFill>
                <a:latin typeface="Calibri Light"/>
                <a:cs typeface="Calibri Light"/>
              </a:rPr>
              <a:t> </a:t>
            </a:r>
            <a:r>
              <a:rPr sz="1000" b="0" dirty="0">
                <a:solidFill>
                  <a:srgbClr val="343B3C"/>
                </a:solidFill>
                <a:latin typeface="Calibri Light"/>
                <a:cs typeface="Calibri Light"/>
              </a:rPr>
              <a:t>into</a:t>
            </a:r>
            <a:r>
              <a:rPr sz="1000" b="0" spc="-20" dirty="0">
                <a:solidFill>
                  <a:srgbClr val="343B3C"/>
                </a:solidFill>
                <a:latin typeface="Calibri Light"/>
                <a:cs typeface="Calibri Light"/>
              </a:rPr>
              <a:t> </a:t>
            </a:r>
            <a:r>
              <a:rPr sz="1000" b="0" dirty="0">
                <a:solidFill>
                  <a:srgbClr val="343B3C"/>
                </a:solidFill>
                <a:latin typeface="Calibri Light"/>
                <a:cs typeface="Calibri Light"/>
              </a:rPr>
              <a:t>account</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conditions </a:t>
            </a:r>
            <a:r>
              <a:rPr sz="1000" b="0" dirty="0">
                <a:solidFill>
                  <a:srgbClr val="343B3C"/>
                </a:solidFill>
                <a:latin typeface="Calibri Light"/>
                <a:cs typeface="Calibri Light"/>
              </a:rPr>
              <a:t>of financial markets at that</a:t>
            </a:r>
            <a:r>
              <a:rPr sz="1000" b="0" spc="5" dirty="0">
                <a:solidFill>
                  <a:srgbClr val="343B3C"/>
                </a:solidFill>
                <a:latin typeface="Calibri Light"/>
                <a:cs typeface="Calibri Light"/>
              </a:rPr>
              <a:t> </a:t>
            </a:r>
            <a:r>
              <a:rPr sz="1000" b="0" dirty="0">
                <a:solidFill>
                  <a:srgbClr val="343B3C"/>
                </a:solidFill>
                <a:latin typeface="Calibri Light"/>
                <a:cs typeface="Calibri Light"/>
              </a:rPr>
              <a:t>time. Volta qualifies</a:t>
            </a:r>
            <a:r>
              <a:rPr sz="1000" b="0" spc="-5" dirty="0">
                <a:solidFill>
                  <a:srgbClr val="343B3C"/>
                </a:solidFill>
                <a:latin typeface="Calibri Light"/>
                <a:cs typeface="Calibri Light"/>
              </a:rPr>
              <a:t> </a:t>
            </a:r>
            <a:r>
              <a:rPr sz="1000" b="0" dirty="0">
                <a:solidFill>
                  <a:srgbClr val="343B3C"/>
                </a:solidFill>
                <a:latin typeface="Calibri Light"/>
                <a:cs typeface="Calibri Light"/>
              </a:rPr>
              <a:t>as</a:t>
            </a:r>
            <a:r>
              <a:rPr sz="1000" b="0" spc="5" dirty="0">
                <a:solidFill>
                  <a:srgbClr val="343B3C"/>
                </a:solidFill>
                <a:latin typeface="Calibri Light"/>
                <a:cs typeface="Calibri Light"/>
              </a:rPr>
              <a:t> </a:t>
            </a:r>
            <a:r>
              <a:rPr sz="1000" b="0" dirty="0">
                <a:solidFill>
                  <a:srgbClr val="343B3C"/>
                </a:solidFill>
                <a:latin typeface="Calibri Light"/>
                <a:cs typeface="Calibri Light"/>
              </a:rPr>
              <a:t>an alternative investment fund within the meaning</a:t>
            </a:r>
            <a:r>
              <a:rPr sz="1000" b="0" spc="-5" dirty="0">
                <a:solidFill>
                  <a:srgbClr val="343B3C"/>
                </a:solidFill>
                <a:latin typeface="Calibri Light"/>
                <a:cs typeface="Calibri Light"/>
              </a:rPr>
              <a:t> </a:t>
            </a:r>
            <a:r>
              <a:rPr sz="1000" b="0" dirty="0">
                <a:solidFill>
                  <a:srgbClr val="343B3C"/>
                </a:solidFill>
                <a:latin typeface="Calibri Light"/>
                <a:cs typeface="Calibri Light"/>
              </a:rPr>
              <a:t>of the</a:t>
            </a:r>
            <a:r>
              <a:rPr sz="1000" b="0" spc="5" dirty="0">
                <a:solidFill>
                  <a:srgbClr val="343B3C"/>
                </a:solidFill>
                <a:latin typeface="Calibri Light"/>
                <a:cs typeface="Calibri Light"/>
              </a:rPr>
              <a:t> </a:t>
            </a:r>
            <a:r>
              <a:rPr sz="1000" b="0" dirty="0">
                <a:solidFill>
                  <a:srgbClr val="343B3C"/>
                </a:solidFill>
                <a:latin typeface="Calibri Light"/>
                <a:cs typeface="Calibri Light"/>
              </a:rPr>
              <a:t>AIFM Directive and is notified</a:t>
            </a:r>
            <a:r>
              <a:rPr sz="1000" b="0" spc="5" dirty="0">
                <a:solidFill>
                  <a:srgbClr val="343B3C"/>
                </a:solidFill>
                <a:latin typeface="Calibri Light"/>
                <a:cs typeface="Calibri Light"/>
              </a:rPr>
              <a:t> </a:t>
            </a:r>
            <a:r>
              <a:rPr sz="1000" b="0" spc="-25" dirty="0">
                <a:solidFill>
                  <a:srgbClr val="343B3C"/>
                </a:solidFill>
                <a:latin typeface="Calibri Light"/>
                <a:cs typeface="Calibri Light"/>
              </a:rPr>
              <a:t>as </a:t>
            </a:r>
            <a:r>
              <a:rPr sz="1000" b="0" dirty="0">
                <a:solidFill>
                  <a:srgbClr val="343B3C"/>
                </a:solidFill>
                <a:latin typeface="Calibri Light"/>
                <a:cs typeface="Calibri Light"/>
              </a:rPr>
              <a:t>such</a:t>
            </a:r>
            <a:r>
              <a:rPr sz="1000" b="0" spc="-15" dirty="0">
                <a:solidFill>
                  <a:srgbClr val="343B3C"/>
                </a:solidFill>
                <a:latin typeface="Calibri Light"/>
                <a:cs typeface="Calibri Light"/>
              </a:rPr>
              <a:t> </a:t>
            </a:r>
            <a:r>
              <a:rPr sz="1000" b="0" dirty="0">
                <a:solidFill>
                  <a:srgbClr val="343B3C"/>
                </a:solidFill>
                <a:latin typeface="Calibri Light"/>
                <a:cs typeface="Calibri Light"/>
              </a:rPr>
              <a:t>under</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license</a:t>
            </a:r>
            <a:r>
              <a:rPr sz="1000" b="0" spc="-15" dirty="0">
                <a:solidFill>
                  <a:srgbClr val="343B3C"/>
                </a:solidFill>
                <a:latin typeface="Calibri Light"/>
                <a:cs typeface="Calibri Light"/>
              </a:rPr>
              <a:t> </a:t>
            </a:r>
            <a:r>
              <a:rPr sz="1000" b="0" dirty="0">
                <a:solidFill>
                  <a:srgbClr val="343B3C"/>
                </a:solidFill>
                <a:latin typeface="Calibri Light"/>
                <a:cs typeface="Calibri Light"/>
              </a:rPr>
              <a:t>held</a:t>
            </a:r>
            <a:r>
              <a:rPr sz="1000" b="0" spc="-10" dirty="0">
                <a:solidFill>
                  <a:srgbClr val="343B3C"/>
                </a:solidFill>
                <a:latin typeface="Calibri Light"/>
                <a:cs typeface="Calibri Light"/>
              </a:rPr>
              <a:t> </a:t>
            </a:r>
            <a:r>
              <a:rPr sz="1000" b="0" dirty="0">
                <a:solidFill>
                  <a:srgbClr val="343B3C"/>
                </a:solidFill>
                <a:latin typeface="Calibri Light"/>
                <a:cs typeface="Calibri Light"/>
              </a:rPr>
              <a:t>by</a:t>
            </a:r>
            <a:r>
              <a:rPr sz="1000" b="0" spc="-15" dirty="0">
                <a:solidFill>
                  <a:srgbClr val="343B3C"/>
                </a:solidFill>
                <a:latin typeface="Calibri Light"/>
                <a:cs typeface="Calibri Light"/>
              </a:rPr>
              <a:t> </a:t>
            </a:r>
            <a:r>
              <a:rPr sz="1000" b="0" dirty="0">
                <a:solidFill>
                  <a:srgbClr val="343B3C"/>
                </a:solidFill>
                <a:latin typeface="Calibri Light"/>
                <a:cs typeface="Calibri Light"/>
              </a:rPr>
              <a:t>AXA</a:t>
            </a:r>
            <a:r>
              <a:rPr sz="1000" b="0" spc="-15" dirty="0">
                <a:solidFill>
                  <a:srgbClr val="343B3C"/>
                </a:solidFill>
                <a:latin typeface="Calibri Light"/>
                <a:cs typeface="Calibri Light"/>
              </a:rPr>
              <a:t> </a:t>
            </a:r>
            <a:r>
              <a:rPr sz="1000" b="0" dirty="0">
                <a:solidFill>
                  <a:srgbClr val="343B3C"/>
                </a:solidFill>
                <a:latin typeface="Calibri Light"/>
                <a:cs typeface="Calibri Light"/>
              </a:rPr>
              <a:t>IM</a:t>
            </a:r>
            <a:r>
              <a:rPr sz="1000" b="0" spc="-10" dirty="0">
                <a:solidFill>
                  <a:srgbClr val="343B3C"/>
                </a:solidFill>
                <a:latin typeface="Calibri Light"/>
                <a:cs typeface="Calibri Light"/>
              </a:rPr>
              <a:t> </a:t>
            </a:r>
            <a:r>
              <a:rPr sz="1000" b="0" dirty="0">
                <a:solidFill>
                  <a:srgbClr val="343B3C"/>
                </a:solidFill>
                <a:latin typeface="Calibri Light"/>
                <a:cs typeface="Calibri Light"/>
              </a:rPr>
              <a:t>with</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Autorité</a:t>
            </a:r>
            <a:r>
              <a:rPr sz="1000" b="0" spc="-15" dirty="0">
                <a:solidFill>
                  <a:srgbClr val="343B3C"/>
                </a:solidFill>
                <a:latin typeface="Calibri Light"/>
                <a:cs typeface="Calibri Light"/>
              </a:rPr>
              <a:t> </a:t>
            </a:r>
            <a:r>
              <a:rPr sz="1000" b="0" dirty="0">
                <a:solidFill>
                  <a:srgbClr val="343B3C"/>
                </a:solidFill>
                <a:latin typeface="Calibri Light"/>
                <a:cs typeface="Calibri Light"/>
              </a:rPr>
              <a:t>des</a:t>
            </a:r>
            <a:r>
              <a:rPr sz="1000" b="0" spc="-15" dirty="0">
                <a:solidFill>
                  <a:srgbClr val="343B3C"/>
                </a:solidFill>
                <a:latin typeface="Calibri Light"/>
                <a:cs typeface="Calibri Light"/>
              </a:rPr>
              <a:t> </a:t>
            </a:r>
            <a:r>
              <a:rPr sz="1000" b="0" dirty="0">
                <a:solidFill>
                  <a:srgbClr val="343B3C"/>
                </a:solidFill>
                <a:latin typeface="Calibri Light"/>
                <a:cs typeface="Calibri Light"/>
              </a:rPr>
              <a:t>Marchés</a:t>
            </a:r>
            <a:r>
              <a:rPr sz="1000" b="0" spc="-10" dirty="0">
                <a:solidFill>
                  <a:srgbClr val="343B3C"/>
                </a:solidFill>
                <a:latin typeface="Calibri Light"/>
                <a:cs typeface="Calibri Light"/>
              </a:rPr>
              <a:t> </a:t>
            </a:r>
            <a:r>
              <a:rPr sz="1000" b="0" dirty="0">
                <a:solidFill>
                  <a:srgbClr val="343B3C"/>
                </a:solidFill>
                <a:latin typeface="Calibri Light"/>
                <a:cs typeface="Calibri Light"/>
              </a:rPr>
              <a:t>Financiers</a:t>
            </a:r>
            <a:r>
              <a:rPr sz="1000" b="0" spc="-10"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“AMF”) </a:t>
            </a:r>
            <a:r>
              <a:rPr sz="1000" b="0" dirty="0">
                <a:solidFill>
                  <a:srgbClr val="343B3C"/>
                </a:solidFill>
                <a:latin typeface="Calibri Light"/>
                <a:cs typeface="Calibri Light"/>
              </a:rPr>
              <a:t>in</a:t>
            </a:r>
            <a:r>
              <a:rPr sz="1000" b="0" spc="-10" dirty="0">
                <a:solidFill>
                  <a:srgbClr val="343B3C"/>
                </a:solidFill>
                <a:latin typeface="Calibri Light"/>
                <a:cs typeface="Calibri Light"/>
              </a:rPr>
              <a:t> France.</a:t>
            </a:r>
            <a:endParaRPr sz="1000">
              <a:latin typeface="Calibri Light"/>
              <a:cs typeface="Calibri Light"/>
            </a:endParaRPr>
          </a:p>
          <a:p>
            <a:pPr>
              <a:lnSpc>
                <a:spcPct val="100000"/>
              </a:lnSpc>
              <a:spcBef>
                <a:spcPts val="40"/>
              </a:spcBef>
            </a:pPr>
            <a:endParaRPr sz="950">
              <a:latin typeface="Calibri Light"/>
              <a:cs typeface="Calibri Light"/>
            </a:endParaRPr>
          </a:p>
          <a:p>
            <a:pPr marL="12700" marR="6350" algn="just">
              <a:lnSpc>
                <a:spcPct val="100000"/>
              </a:lnSpc>
            </a:pPr>
            <a:r>
              <a:rPr sz="1000" b="0" dirty="0">
                <a:solidFill>
                  <a:srgbClr val="343B3C"/>
                </a:solidFill>
                <a:latin typeface="Calibri Light"/>
                <a:cs typeface="Calibri Light"/>
              </a:rPr>
              <a:t>Editor:</a:t>
            </a:r>
            <a:r>
              <a:rPr sz="1000" b="0" spc="60" dirty="0">
                <a:solidFill>
                  <a:srgbClr val="343B3C"/>
                </a:solidFill>
                <a:latin typeface="Calibri Light"/>
                <a:cs typeface="Calibri Light"/>
              </a:rPr>
              <a:t> </a:t>
            </a:r>
            <a:r>
              <a:rPr sz="1000" b="0" dirty="0">
                <a:solidFill>
                  <a:srgbClr val="343B3C"/>
                </a:solidFill>
                <a:latin typeface="Calibri Light"/>
                <a:cs typeface="Calibri Light"/>
              </a:rPr>
              <a:t>AXA</a:t>
            </a:r>
            <a:r>
              <a:rPr sz="1000" b="0" spc="6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6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65" dirty="0">
                <a:solidFill>
                  <a:srgbClr val="343B3C"/>
                </a:solidFill>
                <a:latin typeface="Calibri Light"/>
                <a:cs typeface="Calibri Light"/>
              </a:rPr>
              <a:t> </a:t>
            </a:r>
            <a:r>
              <a:rPr sz="1000" b="0" dirty="0">
                <a:solidFill>
                  <a:srgbClr val="343B3C"/>
                </a:solidFill>
                <a:latin typeface="Calibri Light"/>
                <a:cs typeface="Calibri Light"/>
              </a:rPr>
              <a:t>PARIS,</a:t>
            </a:r>
            <a:r>
              <a:rPr sz="1000" b="0" spc="60" dirty="0">
                <a:solidFill>
                  <a:srgbClr val="343B3C"/>
                </a:solidFill>
                <a:latin typeface="Calibri Light"/>
                <a:cs typeface="Calibri Light"/>
              </a:rPr>
              <a:t> </a:t>
            </a:r>
            <a:r>
              <a:rPr sz="1000" b="0" dirty="0">
                <a:solidFill>
                  <a:srgbClr val="343B3C"/>
                </a:solidFill>
                <a:latin typeface="Calibri Light"/>
                <a:cs typeface="Calibri Light"/>
              </a:rPr>
              <a:t>a</a:t>
            </a:r>
            <a:r>
              <a:rPr sz="1000" b="0" spc="60" dirty="0">
                <a:solidFill>
                  <a:srgbClr val="343B3C"/>
                </a:solidFill>
                <a:latin typeface="Calibri Light"/>
                <a:cs typeface="Calibri Light"/>
              </a:rPr>
              <a:t> </a:t>
            </a:r>
            <a:r>
              <a:rPr sz="1000" b="0" dirty="0">
                <a:solidFill>
                  <a:srgbClr val="343B3C"/>
                </a:solidFill>
                <a:latin typeface="Calibri Light"/>
                <a:cs typeface="Calibri Light"/>
              </a:rPr>
              <a:t>company</a:t>
            </a:r>
            <a:r>
              <a:rPr sz="1000" b="0" spc="65" dirty="0">
                <a:solidFill>
                  <a:srgbClr val="343B3C"/>
                </a:solidFill>
                <a:latin typeface="Calibri Light"/>
                <a:cs typeface="Calibri Light"/>
              </a:rPr>
              <a:t> </a:t>
            </a:r>
            <a:r>
              <a:rPr sz="1000" b="0" dirty="0">
                <a:solidFill>
                  <a:srgbClr val="343B3C"/>
                </a:solidFill>
                <a:latin typeface="Calibri Light"/>
                <a:cs typeface="Calibri Light"/>
              </a:rPr>
              <a:t>incorporated</a:t>
            </a:r>
            <a:r>
              <a:rPr sz="1000" b="0" spc="60" dirty="0">
                <a:solidFill>
                  <a:srgbClr val="343B3C"/>
                </a:solidFill>
                <a:latin typeface="Calibri Light"/>
                <a:cs typeface="Calibri Light"/>
              </a:rPr>
              <a:t> </a:t>
            </a:r>
            <a:r>
              <a:rPr sz="1000" b="0" dirty="0">
                <a:solidFill>
                  <a:srgbClr val="343B3C"/>
                </a:solidFill>
                <a:latin typeface="Calibri Light"/>
                <a:cs typeface="Calibri Light"/>
              </a:rPr>
              <a:t>under</a:t>
            </a:r>
            <a:r>
              <a:rPr sz="1000" b="0" spc="55" dirty="0">
                <a:solidFill>
                  <a:srgbClr val="343B3C"/>
                </a:solidFill>
                <a:latin typeface="Calibri Light"/>
                <a:cs typeface="Calibri Light"/>
              </a:rPr>
              <a:t> </a:t>
            </a:r>
            <a:r>
              <a:rPr sz="1000" b="0" dirty="0">
                <a:solidFill>
                  <a:srgbClr val="343B3C"/>
                </a:solidFill>
                <a:latin typeface="Calibri Light"/>
                <a:cs typeface="Calibri Light"/>
              </a:rPr>
              <a:t>the</a:t>
            </a:r>
            <a:r>
              <a:rPr sz="1000" b="0" spc="60" dirty="0">
                <a:solidFill>
                  <a:srgbClr val="343B3C"/>
                </a:solidFill>
                <a:latin typeface="Calibri Light"/>
                <a:cs typeface="Calibri Light"/>
              </a:rPr>
              <a:t> </a:t>
            </a:r>
            <a:r>
              <a:rPr sz="1000" b="0" dirty="0">
                <a:solidFill>
                  <a:srgbClr val="343B3C"/>
                </a:solidFill>
                <a:latin typeface="Calibri Light"/>
                <a:cs typeface="Calibri Light"/>
              </a:rPr>
              <a:t>laws</a:t>
            </a:r>
            <a:r>
              <a:rPr sz="1000" b="0" spc="60" dirty="0">
                <a:solidFill>
                  <a:srgbClr val="343B3C"/>
                </a:solidFill>
                <a:latin typeface="Calibri Light"/>
                <a:cs typeface="Calibri Light"/>
              </a:rPr>
              <a:t> </a:t>
            </a:r>
            <a:r>
              <a:rPr sz="1000" b="0" dirty="0">
                <a:solidFill>
                  <a:srgbClr val="343B3C"/>
                </a:solidFill>
                <a:latin typeface="Calibri Light"/>
                <a:cs typeface="Calibri Light"/>
              </a:rPr>
              <a:t>of</a:t>
            </a:r>
            <a:r>
              <a:rPr sz="1000" b="0" spc="60" dirty="0">
                <a:solidFill>
                  <a:srgbClr val="343B3C"/>
                </a:solidFill>
                <a:latin typeface="Calibri Light"/>
                <a:cs typeface="Calibri Light"/>
              </a:rPr>
              <a:t> </a:t>
            </a:r>
            <a:r>
              <a:rPr sz="1000" b="0" dirty="0">
                <a:solidFill>
                  <a:srgbClr val="343B3C"/>
                </a:solidFill>
                <a:latin typeface="Calibri Light"/>
                <a:cs typeface="Calibri Light"/>
              </a:rPr>
              <a:t>France,</a:t>
            </a:r>
            <a:r>
              <a:rPr sz="1000" b="0" spc="65" dirty="0">
                <a:solidFill>
                  <a:srgbClr val="343B3C"/>
                </a:solidFill>
                <a:latin typeface="Calibri Light"/>
                <a:cs typeface="Calibri Light"/>
              </a:rPr>
              <a:t> </a:t>
            </a:r>
            <a:r>
              <a:rPr sz="1000" b="0" dirty="0">
                <a:solidFill>
                  <a:srgbClr val="343B3C"/>
                </a:solidFill>
                <a:latin typeface="Calibri Light"/>
                <a:cs typeface="Calibri Light"/>
              </a:rPr>
              <a:t>having</a:t>
            </a:r>
            <a:r>
              <a:rPr sz="1000" b="0" spc="55" dirty="0">
                <a:solidFill>
                  <a:srgbClr val="343B3C"/>
                </a:solidFill>
                <a:latin typeface="Calibri Light"/>
                <a:cs typeface="Calibri Light"/>
              </a:rPr>
              <a:t> </a:t>
            </a:r>
            <a:r>
              <a:rPr sz="1000" b="0" dirty="0">
                <a:solidFill>
                  <a:srgbClr val="343B3C"/>
                </a:solidFill>
                <a:latin typeface="Calibri Light"/>
                <a:cs typeface="Calibri Light"/>
              </a:rPr>
              <a:t>its</a:t>
            </a:r>
            <a:r>
              <a:rPr sz="1000" b="0" spc="5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65" dirty="0">
                <a:solidFill>
                  <a:srgbClr val="343B3C"/>
                </a:solidFill>
                <a:latin typeface="Calibri Light"/>
                <a:cs typeface="Calibri Light"/>
              </a:rPr>
              <a:t> </a:t>
            </a:r>
            <a:r>
              <a:rPr sz="1000" b="0" dirty="0">
                <a:solidFill>
                  <a:srgbClr val="343B3C"/>
                </a:solidFill>
                <a:latin typeface="Calibri Light"/>
                <a:cs typeface="Calibri Light"/>
              </a:rPr>
              <a:t>office</a:t>
            </a:r>
            <a:r>
              <a:rPr sz="1000" b="0" spc="60" dirty="0">
                <a:solidFill>
                  <a:srgbClr val="343B3C"/>
                </a:solidFill>
                <a:latin typeface="Calibri Light"/>
                <a:cs typeface="Calibri Light"/>
              </a:rPr>
              <a:t> </a:t>
            </a:r>
            <a:r>
              <a:rPr sz="1000" b="0" dirty="0">
                <a:solidFill>
                  <a:srgbClr val="343B3C"/>
                </a:solidFill>
                <a:latin typeface="Calibri Light"/>
                <a:cs typeface="Calibri Light"/>
              </a:rPr>
              <a:t>located</a:t>
            </a:r>
            <a:r>
              <a:rPr sz="1000" b="0" spc="60" dirty="0">
                <a:solidFill>
                  <a:srgbClr val="343B3C"/>
                </a:solidFill>
                <a:latin typeface="Calibri Light"/>
                <a:cs typeface="Calibri Light"/>
              </a:rPr>
              <a:t> </a:t>
            </a:r>
            <a:r>
              <a:rPr sz="1000" b="0" dirty="0">
                <a:solidFill>
                  <a:srgbClr val="343B3C"/>
                </a:solidFill>
                <a:latin typeface="Calibri Light"/>
                <a:cs typeface="Calibri Light"/>
              </a:rPr>
              <a:t>at</a:t>
            </a:r>
            <a:r>
              <a:rPr sz="1000" b="0" spc="60" dirty="0">
                <a:solidFill>
                  <a:srgbClr val="343B3C"/>
                </a:solidFill>
                <a:latin typeface="Calibri Light"/>
                <a:cs typeface="Calibri Light"/>
              </a:rPr>
              <a:t> </a:t>
            </a:r>
            <a:r>
              <a:rPr sz="1000" b="0" spc="-20" dirty="0">
                <a:solidFill>
                  <a:srgbClr val="343B3C"/>
                </a:solidFill>
                <a:latin typeface="Calibri Light"/>
                <a:cs typeface="Calibri Light"/>
              </a:rPr>
              <a:t>Tour </a:t>
            </a:r>
            <a:r>
              <a:rPr sz="1000" b="0" dirty="0">
                <a:solidFill>
                  <a:srgbClr val="343B3C"/>
                </a:solidFill>
                <a:latin typeface="Calibri Light"/>
                <a:cs typeface="Calibri Light"/>
              </a:rPr>
              <a:t>Majunga,</a:t>
            </a:r>
            <a:r>
              <a:rPr sz="1000" b="0" spc="-15" dirty="0">
                <a:solidFill>
                  <a:srgbClr val="343B3C"/>
                </a:solidFill>
                <a:latin typeface="Calibri Light"/>
                <a:cs typeface="Calibri Light"/>
              </a:rPr>
              <a:t> </a:t>
            </a:r>
            <a:r>
              <a:rPr sz="1000" b="0" dirty="0">
                <a:solidFill>
                  <a:srgbClr val="343B3C"/>
                </a:solidFill>
                <a:latin typeface="Calibri Light"/>
                <a:cs typeface="Calibri Light"/>
              </a:rPr>
              <a:t>6,</a:t>
            </a:r>
            <a:r>
              <a:rPr sz="1000" b="0" spc="-15" dirty="0">
                <a:solidFill>
                  <a:srgbClr val="343B3C"/>
                </a:solidFill>
                <a:latin typeface="Calibri Light"/>
                <a:cs typeface="Calibri Light"/>
              </a:rPr>
              <a:t> </a:t>
            </a:r>
            <a:r>
              <a:rPr sz="1000" b="0" dirty="0">
                <a:solidFill>
                  <a:srgbClr val="343B3C"/>
                </a:solidFill>
                <a:latin typeface="Calibri Light"/>
                <a:cs typeface="Calibri Light"/>
              </a:rPr>
              <a:t>Place</a:t>
            </a:r>
            <a:r>
              <a:rPr sz="1000" b="0" spc="-15" dirty="0">
                <a:solidFill>
                  <a:srgbClr val="343B3C"/>
                </a:solidFill>
                <a:latin typeface="Calibri Light"/>
                <a:cs typeface="Calibri Light"/>
              </a:rPr>
              <a:t> </a:t>
            </a:r>
            <a:r>
              <a:rPr sz="1000" b="0" dirty="0">
                <a:solidFill>
                  <a:srgbClr val="343B3C"/>
                </a:solidFill>
                <a:latin typeface="Calibri Light"/>
                <a:cs typeface="Calibri Light"/>
              </a:rPr>
              <a:t>de</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Pyramide</a:t>
            </a:r>
            <a:r>
              <a:rPr sz="1000" b="0" spc="-15" dirty="0">
                <a:solidFill>
                  <a:srgbClr val="343B3C"/>
                </a:solidFill>
                <a:latin typeface="Calibri Light"/>
                <a:cs typeface="Calibri Light"/>
              </a:rPr>
              <a:t> </a:t>
            </a:r>
            <a:r>
              <a:rPr sz="1000" b="0" dirty="0">
                <a:solidFill>
                  <a:srgbClr val="343B3C"/>
                </a:solidFill>
                <a:latin typeface="Calibri Light"/>
                <a:cs typeface="Calibri Light"/>
              </a:rPr>
              <a:t>92908</a:t>
            </a:r>
            <a:r>
              <a:rPr sz="1000" b="0" spc="-15" dirty="0">
                <a:solidFill>
                  <a:srgbClr val="343B3C"/>
                </a:solidFill>
                <a:latin typeface="Calibri Light"/>
                <a:cs typeface="Calibri Light"/>
              </a:rPr>
              <a:t> </a:t>
            </a:r>
            <a:r>
              <a:rPr sz="1000" b="0" dirty="0">
                <a:solidFill>
                  <a:srgbClr val="343B3C"/>
                </a:solidFill>
                <a:latin typeface="Calibri Light"/>
                <a:cs typeface="Calibri Light"/>
              </a:rPr>
              <a:t>Paris</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La</a:t>
            </a:r>
            <a:r>
              <a:rPr sz="1000" b="0" spc="-15" dirty="0">
                <a:solidFill>
                  <a:srgbClr val="343B3C"/>
                </a:solidFill>
                <a:latin typeface="Calibri Light"/>
                <a:cs typeface="Calibri Light"/>
              </a:rPr>
              <a:t> </a:t>
            </a:r>
            <a:r>
              <a:rPr sz="1000" b="0" dirty="0">
                <a:solidFill>
                  <a:srgbClr val="343B3C"/>
                </a:solidFill>
                <a:latin typeface="Calibri Light"/>
                <a:cs typeface="Calibri Light"/>
              </a:rPr>
              <a:t>Défense</a:t>
            </a:r>
            <a:r>
              <a:rPr sz="1000" b="0" spc="-10" dirty="0">
                <a:solidFill>
                  <a:srgbClr val="343B3C"/>
                </a:solidFill>
                <a:latin typeface="Calibri Light"/>
                <a:cs typeface="Calibri Light"/>
              </a:rPr>
              <a:t> </a:t>
            </a:r>
            <a:r>
              <a:rPr sz="1000" b="0" dirty="0">
                <a:solidFill>
                  <a:srgbClr val="343B3C"/>
                </a:solidFill>
                <a:latin typeface="Calibri Light"/>
                <a:cs typeface="Calibri Light"/>
              </a:rPr>
              <a:t>cedex</a:t>
            </a:r>
            <a:r>
              <a:rPr sz="1000" b="0" spc="-15" dirty="0">
                <a:solidFill>
                  <a:srgbClr val="343B3C"/>
                </a:solidFill>
                <a:latin typeface="Calibri Light"/>
                <a:cs typeface="Calibri Light"/>
              </a:rPr>
              <a:t> </a:t>
            </a:r>
            <a:r>
              <a:rPr sz="1000" b="0" dirty="0">
                <a:solidFill>
                  <a:srgbClr val="343B3C"/>
                </a:solidFill>
                <a:latin typeface="Calibri Light"/>
                <a:cs typeface="Calibri Light"/>
              </a:rPr>
              <a:t>–</a:t>
            </a:r>
            <a:r>
              <a:rPr sz="1000" b="0" spc="-15" dirty="0">
                <a:solidFill>
                  <a:srgbClr val="343B3C"/>
                </a:solidFill>
                <a:latin typeface="Calibri Light"/>
                <a:cs typeface="Calibri Light"/>
              </a:rPr>
              <a:t> </a:t>
            </a:r>
            <a:r>
              <a:rPr sz="1000" b="0" dirty="0">
                <a:solidFill>
                  <a:srgbClr val="343B3C"/>
                </a:solidFill>
                <a:latin typeface="Calibri Light"/>
                <a:cs typeface="Calibri Light"/>
              </a:rPr>
              <a:t>France,</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registered</a:t>
            </a:r>
            <a:r>
              <a:rPr sz="1000" b="0" spc="-15" dirty="0">
                <a:solidFill>
                  <a:srgbClr val="343B3C"/>
                </a:solidFill>
                <a:latin typeface="Calibri Light"/>
                <a:cs typeface="Calibri Light"/>
              </a:rPr>
              <a:t> </a:t>
            </a:r>
            <a:r>
              <a:rPr sz="1000" b="0" dirty="0">
                <a:solidFill>
                  <a:srgbClr val="343B3C"/>
                </a:solidFill>
                <a:latin typeface="Calibri Light"/>
                <a:cs typeface="Calibri Light"/>
              </a:rPr>
              <a:t>with</a:t>
            </a:r>
            <a:r>
              <a:rPr sz="1000" b="0" spc="-15" dirty="0">
                <a:solidFill>
                  <a:srgbClr val="343B3C"/>
                </a:solidFill>
                <a:latin typeface="Calibri Light"/>
                <a:cs typeface="Calibri Light"/>
              </a:rPr>
              <a:t> </a:t>
            </a:r>
            <a:r>
              <a:rPr sz="1000" b="0" dirty="0">
                <a:solidFill>
                  <a:srgbClr val="343B3C"/>
                </a:solidFill>
                <a:latin typeface="Calibri Light"/>
                <a:cs typeface="Calibri Light"/>
              </a:rPr>
              <a:t>the</a:t>
            </a:r>
            <a:r>
              <a:rPr sz="1000" b="0" spc="-15" dirty="0">
                <a:solidFill>
                  <a:srgbClr val="343B3C"/>
                </a:solidFill>
                <a:latin typeface="Calibri Light"/>
                <a:cs typeface="Calibri Light"/>
              </a:rPr>
              <a:t> </a:t>
            </a:r>
            <a:r>
              <a:rPr sz="1000" b="0" dirty="0">
                <a:solidFill>
                  <a:srgbClr val="343B3C"/>
                </a:solidFill>
                <a:latin typeface="Calibri Light"/>
                <a:cs typeface="Calibri Light"/>
              </a:rPr>
              <a:t>Nanterre</a:t>
            </a:r>
            <a:r>
              <a:rPr sz="1000" b="0" spc="-15" dirty="0">
                <a:solidFill>
                  <a:srgbClr val="343B3C"/>
                </a:solidFill>
                <a:latin typeface="Calibri Light"/>
                <a:cs typeface="Calibri Light"/>
              </a:rPr>
              <a:t> </a:t>
            </a:r>
            <a:r>
              <a:rPr sz="1000" b="0" spc="-10" dirty="0">
                <a:solidFill>
                  <a:srgbClr val="343B3C"/>
                </a:solidFill>
                <a:latin typeface="Calibri Light"/>
                <a:cs typeface="Calibri Light"/>
              </a:rPr>
              <a:t>Trade</a:t>
            </a:r>
            <a:r>
              <a:rPr sz="1000" b="0" spc="-15" dirty="0">
                <a:solidFill>
                  <a:srgbClr val="343B3C"/>
                </a:solidFill>
                <a:latin typeface="Calibri Light"/>
                <a:cs typeface="Calibri Light"/>
              </a:rPr>
              <a:t> </a:t>
            </a:r>
            <a:r>
              <a:rPr sz="1000" b="0" dirty="0">
                <a:solidFill>
                  <a:srgbClr val="343B3C"/>
                </a:solidFill>
                <a:latin typeface="Calibri Light"/>
                <a:cs typeface="Calibri Light"/>
              </a:rPr>
              <a:t>and</a:t>
            </a:r>
            <a:r>
              <a:rPr sz="1000" b="0" spc="-15" dirty="0">
                <a:solidFill>
                  <a:srgbClr val="343B3C"/>
                </a:solidFill>
                <a:latin typeface="Calibri Light"/>
                <a:cs typeface="Calibri Light"/>
              </a:rPr>
              <a:t> </a:t>
            </a:r>
            <a:r>
              <a:rPr sz="1000" b="0" dirty="0">
                <a:solidFill>
                  <a:srgbClr val="343B3C"/>
                </a:solidFill>
                <a:latin typeface="Calibri Light"/>
                <a:cs typeface="Calibri Light"/>
              </a:rPr>
              <a:t>Companies</a:t>
            </a:r>
            <a:r>
              <a:rPr sz="1000" b="0" spc="-15" dirty="0">
                <a:solidFill>
                  <a:srgbClr val="343B3C"/>
                </a:solidFill>
                <a:latin typeface="Calibri Light"/>
                <a:cs typeface="Calibri Light"/>
              </a:rPr>
              <a:t> </a:t>
            </a:r>
            <a:r>
              <a:rPr sz="1000" b="0" dirty="0">
                <a:solidFill>
                  <a:srgbClr val="343B3C"/>
                </a:solidFill>
                <a:latin typeface="Calibri Light"/>
                <a:cs typeface="Calibri Light"/>
              </a:rPr>
              <a:t>Register</a:t>
            </a:r>
            <a:r>
              <a:rPr sz="1000" b="0" spc="-10" dirty="0">
                <a:solidFill>
                  <a:srgbClr val="343B3C"/>
                </a:solidFill>
                <a:latin typeface="Calibri Light"/>
                <a:cs typeface="Calibri Light"/>
              </a:rPr>
              <a:t> under </a:t>
            </a:r>
            <a:r>
              <a:rPr sz="1000" b="0" dirty="0">
                <a:solidFill>
                  <a:srgbClr val="343B3C"/>
                </a:solidFill>
                <a:latin typeface="Calibri Light"/>
                <a:cs typeface="Calibri Light"/>
              </a:rPr>
              <a:t>number</a:t>
            </a:r>
            <a:r>
              <a:rPr sz="1000" b="0" spc="-10" dirty="0">
                <a:solidFill>
                  <a:srgbClr val="343B3C"/>
                </a:solidFill>
                <a:latin typeface="Calibri Light"/>
                <a:cs typeface="Calibri Light"/>
              </a:rPr>
              <a:t> </a:t>
            </a:r>
            <a:r>
              <a:rPr sz="1000" b="0" dirty="0">
                <a:solidFill>
                  <a:srgbClr val="343B3C"/>
                </a:solidFill>
                <a:latin typeface="Calibri Light"/>
                <a:cs typeface="Calibri Light"/>
              </a:rPr>
              <a:t>353</a:t>
            </a:r>
            <a:r>
              <a:rPr sz="1000" b="0" spc="-5" dirty="0">
                <a:solidFill>
                  <a:srgbClr val="343B3C"/>
                </a:solidFill>
                <a:latin typeface="Calibri Light"/>
                <a:cs typeface="Calibri Light"/>
              </a:rPr>
              <a:t> </a:t>
            </a:r>
            <a:r>
              <a:rPr sz="1000" b="0" dirty="0">
                <a:solidFill>
                  <a:srgbClr val="343B3C"/>
                </a:solidFill>
                <a:latin typeface="Calibri Light"/>
                <a:cs typeface="Calibri Light"/>
              </a:rPr>
              <a:t>534</a:t>
            </a:r>
            <a:r>
              <a:rPr sz="1000" b="0" spc="-5" dirty="0">
                <a:solidFill>
                  <a:srgbClr val="343B3C"/>
                </a:solidFill>
                <a:latin typeface="Calibri Light"/>
                <a:cs typeface="Calibri Light"/>
              </a:rPr>
              <a:t> </a:t>
            </a:r>
            <a:r>
              <a:rPr sz="1000" b="0" dirty="0">
                <a:solidFill>
                  <a:srgbClr val="343B3C"/>
                </a:solidFill>
                <a:latin typeface="Calibri Light"/>
                <a:cs typeface="Calibri Light"/>
              </a:rPr>
              <a:t>506,</a:t>
            </a:r>
            <a:r>
              <a:rPr sz="1000" b="0" spc="-5" dirty="0">
                <a:solidFill>
                  <a:srgbClr val="343B3C"/>
                </a:solidFill>
                <a:latin typeface="Calibri Light"/>
                <a:cs typeface="Calibri Light"/>
              </a:rPr>
              <a:t> </a:t>
            </a:r>
            <a:r>
              <a:rPr sz="1000" b="0" dirty="0">
                <a:solidFill>
                  <a:srgbClr val="343B3C"/>
                </a:solidFill>
                <a:latin typeface="Calibri Light"/>
                <a:cs typeface="Calibri Light"/>
              </a:rPr>
              <a:t>a</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Portfolio </a:t>
            </a:r>
            <a:r>
              <a:rPr sz="1000" b="0" dirty="0">
                <a:solidFill>
                  <a:srgbClr val="343B3C"/>
                </a:solidFill>
                <a:latin typeface="Calibri Light"/>
                <a:cs typeface="Calibri Light"/>
              </a:rPr>
              <a:t>Management</a:t>
            </a:r>
            <a:r>
              <a:rPr sz="1000" b="0" spc="-10" dirty="0">
                <a:solidFill>
                  <a:srgbClr val="343B3C"/>
                </a:solidFill>
                <a:latin typeface="Calibri Light"/>
                <a:cs typeface="Calibri Light"/>
              </a:rPr>
              <a:t> Company,</a:t>
            </a:r>
            <a:r>
              <a:rPr sz="1000" b="0" spc="-5" dirty="0">
                <a:solidFill>
                  <a:srgbClr val="343B3C"/>
                </a:solidFill>
                <a:latin typeface="Calibri Light"/>
                <a:cs typeface="Calibri Light"/>
              </a:rPr>
              <a:t> </a:t>
            </a:r>
            <a:r>
              <a:rPr sz="1000" b="0" dirty="0">
                <a:solidFill>
                  <a:srgbClr val="343B3C"/>
                </a:solidFill>
                <a:latin typeface="Calibri Light"/>
                <a:cs typeface="Calibri Light"/>
              </a:rPr>
              <a:t>holder</a:t>
            </a:r>
            <a:r>
              <a:rPr sz="1000" b="0" spc="-5" dirty="0">
                <a:solidFill>
                  <a:srgbClr val="343B3C"/>
                </a:solidFill>
                <a:latin typeface="Calibri Light"/>
                <a:cs typeface="Calibri Light"/>
              </a:rPr>
              <a:t> </a:t>
            </a:r>
            <a:r>
              <a:rPr sz="1000" b="0" dirty="0">
                <a:solidFill>
                  <a:srgbClr val="343B3C"/>
                </a:solidFill>
                <a:latin typeface="Calibri Light"/>
                <a:cs typeface="Calibri Light"/>
              </a:rPr>
              <a:t>of</a:t>
            </a:r>
            <a:r>
              <a:rPr sz="1000" b="0" spc="-5" dirty="0">
                <a:solidFill>
                  <a:srgbClr val="343B3C"/>
                </a:solidFill>
                <a:latin typeface="Calibri Light"/>
                <a:cs typeface="Calibri Light"/>
              </a:rPr>
              <a:t> </a:t>
            </a:r>
            <a:r>
              <a:rPr sz="1000" b="0" dirty="0">
                <a:solidFill>
                  <a:srgbClr val="343B3C"/>
                </a:solidFill>
                <a:latin typeface="Calibri Light"/>
                <a:cs typeface="Calibri Light"/>
              </a:rPr>
              <a:t>AMF</a:t>
            </a:r>
            <a:r>
              <a:rPr sz="1000" b="0" spc="-5" dirty="0">
                <a:solidFill>
                  <a:srgbClr val="343B3C"/>
                </a:solidFill>
                <a:latin typeface="Calibri Light"/>
                <a:cs typeface="Calibri Light"/>
              </a:rPr>
              <a:t> </a:t>
            </a:r>
            <a:r>
              <a:rPr sz="1000" b="0" dirty="0">
                <a:solidFill>
                  <a:srgbClr val="343B3C"/>
                </a:solidFill>
                <a:latin typeface="Calibri Light"/>
                <a:cs typeface="Calibri Light"/>
              </a:rPr>
              <a:t>Approval</a:t>
            </a:r>
            <a:r>
              <a:rPr sz="1000" b="0" spc="-5" dirty="0">
                <a:solidFill>
                  <a:srgbClr val="343B3C"/>
                </a:solidFill>
                <a:latin typeface="Calibri Light"/>
                <a:cs typeface="Calibri Light"/>
              </a:rPr>
              <a:t> </a:t>
            </a:r>
            <a:r>
              <a:rPr sz="1000" b="0" dirty="0">
                <a:solidFill>
                  <a:srgbClr val="343B3C"/>
                </a:solidFill>
                <a:latin typeface="Calibri Light"/>
                <a:cs typeface="Calibri Light"/>
              </a:rPr>
              <a:t>no.</a:t>
            </a:r>
            <a:r>
              <a:rPr sz="1000" b="0" spc="-10" dirty="0">
                <a:solidFill>
                  <a:srgbClr val="343B3C"/>
                </a:solidFill>
                <a:latin typeface="Calibri Light"/>
                <a:cs typeface="Calibri Light"/>
              </a:rPr>
              <a:t> </a:t>
            </a:r>
            <a:r>
              <a:rPr sz="1000" b="0" dirty="0">
                <a:solidFill>
                  <a:srgbClr val="343B3C"/>
                </a:solidFill>
                <a:latin typeface="Calibri Light"/>
                <a:cs typeface="Calibri Light"/>
              </a:rPr>
              <a:t>GP</a:t>
            </a:r>
            <a:r>
              <a:rPr sz="1000" b="0" spc="-5" dirty="0">
                <a:solidFill>
                  <a:srgbClr val="343B3C"/>
                </a:solidFill>
                <a:latin typeface="Calibri Light"/>
                <a:cs typeface="Calibri Light"/>
              </a:rPr>
              <a:t> </a:t>
            </a:r>
            <a:r>
              <a:rPr sz="1000" b="0" dirty="0">
                <a:solidFill>
                  <a:srgbClr val="343B3C"/>
                </a:solidFill>
                <a:latin typeface="Calibri Light"/>
                <a:cs typeface="Calibri Light"/>
              </a:rPr>
              <a:t>92-08,</a:t>
            </a:r>
            <a:r>
              <a:rPr sz="1000" b="0" spc="-5" dirty="0">
                <a:solidFill>
                  <a:srgbClr val="343B3C"/>
                </a:solidFill>
                <a:latin typeface="Calibri Light"/>
                <a:cs typeface="Calibri Light"/>
              </a:rPr>
              <a:t> </a:t>
            </a:r>
            <a:r>
              <a:rPr sz="1000" b="0" dirty="0">
                <a:solidFill>
                  <a:srgbClr val="343B3C"/>
                </a:solidFill>
                <a:latin typeface="Calibri Light"/>
                <a:cs typeface="Calibri Light"/>
              </a:rPr>
              <a:t>issued</a:t>
            </a:r>
            <a:r>
              <a:rPr sz="1000" b="0" spc="-5" dirty="0">
                <a:solidFill>
                  <a:srgbClr val="343B3C"/>
                </a:solidFill>
                <a:latin typeface="Calibri Light"/>
                <a:cs typeface="Calibri Light"/>
              </a:rPr>
              <a:t> </a:t>
            </a:r>
            <a:r>
              <a:rPr sz="1000" b="0" dirty="0">
                <a:solidFill>
                  <a:srgbClr val="343B3C"/>
                </a:solidFill>
                <a:latin typeface="Calibri Light"/>
                <a:cs typeface="Calibri Light"/>
              </a:rPr>
              <a:t>on</a:t>
            </a:r>
            <a:r>
              <a:rPr sz="1000" b="0" spc="-5" dirty="0">
                <a:solidFill>
                  <a:srgbClr val="343B3C"/>
                </a:solidFill>
                <a:latin typeface="Calibri Light"/>
                <a:cs typeface="Calibri Light"/>
              </a:rPr>
              <a:t> </a:t>
            </a:r>
            <a:r>
              <a:rPr sz="1000" b="0" dirty="0">
                <a:solidFill>
                  <a:srgbClr val="343B3C"/>
                </a:solidFill>
                <a:latin typeface="Calibri Light"/>
                <a:cs typeface="Calibri Light"/>
              </a:rPr>
              <a:t>7</a:t>
            </a:r>
            <a:r>
              <a:rPr sz="1000" b="0" spc="-5" dirty="0">
                <a:solidFill>
                  <a:srgbClr val="343B3C"/>
                </a:solidFill>
                <a:latin typeface="Calibri Light"/>
                <a:cs typeface="Calibri Light"/>
              </a:rPr>
              <a:t> </a:t>
            </a:r>
            <a:r>
              <a:rPr sz="1000" b="0" dirty="0">
                <a:solidFill>
                  <a:srgbClr val="343B3C"/>
                </a:solidFill>
                <a:latin typeface="Calibri Light"/>
                <a:cs typeface="Calibri Light"/>
              </a:rPr>
              <a:t>April</a:t>
            </a:r>
            <a:r>
              <a:rPr sz="1000" b="0" spc="-5" dirty="0">
                <a:solidFill>
                  <a:srgbClr val="343B3C"/>
                </a:solidFill>
                <a:latin typeface="Calibri Light"/>
                <a:cs typeface="Calibri Light"/>
              </a:rPr>
              <a:t> </a:t>
            </a:r>
            <a:r>
              <a:rPr sz="1000" b="0" spc="-10" dirty="0">
                <a:solidFill>
                  <a:srgbClr val="343B3C"/>
                </a:solidFill>
                <a:latin typeface="Calibri Light"/>
                <a:cs typeface="Calibri Light"/>
              </a:rPr>
              <a:t>1992.</a:t>
            </a:r>
            <a:endParaRPr sz="1000">
              <a:latin typeface="Calibri Light"/>
              <a:cs typeface="Calibri Light"/>
            </a:endParaRPr>
          </a:p>
          <a:p>
            <a:pPr>
              <a:lnSpc>
                <a:spcPct val="100000"/>
              </a:lnSpc>
              <a:spcBef>
                <a:spcPts val="35"/>
              </a:spcBef>
            </a:pPr>
            <a:endParaRPr sz="1000">
              <a:latin typeface="Calibri Light"/>
              <a:cs typeface="Calibri Light"/>
            </a:endParaRPr>
          </a:p>
          <a:p>
            <a:pPr marL="12700">
              <a:lnSpc>
                <a:spcPct val="100000"/>
              </a:lnSpc>
              <a:spcBef>
                <a:spcPts val="5"/>
              </a:spcBef>
            </a:pPr>
            <a:r>
              <a:rPr sz="1300" b="1" spc="-10" dirty="0">
                <a:solidFill>
                  <a:srgbClr val="343B3C"/>
                </a:solidFill>
                <a:latin typeface="Calibri"/>
                <a:cs typeface="Calibri"/>
              </a:rPr>
              <a:t>Contact:</a:t>
            </a:r>
            <a:endParaRPr sz="1300">
              <a:latin typeface="Calibri"/>
              <a:cs typeface="Calibri"/>
            </a:endParaRPr>
          </a:p>
        </p:txBody>
      </p:sp>
      <p:sp>
        <p:nvSpPr>
          <p:cNvPr id="3" name="object 3"/>
          <p:cNvSpPr txBox="1"/>
          <p:nvPr/>
        </p:nvSpPr>
        <p:spPr>
          <a:xfrm>
            <a:off x="167245" y="8553372"/>
            <a:ext cx="1637030" cy="787400"/>
          </a:xfrm>
          <a:prstGeom prst="rect">
            <a:avLst/>
          </a:prstGeom>
        </p:spPr>
        <p:txBody>
          <a:bodyPr vert="horz" wrap="square" lIns="0" tIns="12700" rIns="0" bIns="0" rtlCol="0">
            <a:spAutoFit/>
          </a:bodyPr>
          <a:lstStyle/>
          <a:p>
            <a:pPr marL="12700" marR="5080">
              <a:lnSpc>
                <a:spcPct val="100000"/>
              </a:lnSpc>
              <a:spcBef>
                <a:spcPts val="100"/>
              </a:spcBef>
            </a:pPr>
            <a:r>
              <a:rPr sz="1000" b="1" dirty="0">
                <a:solidFill>
                  <a:srgbClr val="343B3C"/>
                </a:solidFill>
                <a:latin typeface="Calibri"/>
                <a:cs typeface="Calibri"/>
              </a:rPr>
              <a:t>For</a:t>
            </a:r>
            <a:r>
              <a:rPr sz="1000" b="1" spc="-35" dirty="0">
                <a:solidFill>
                  <a:srgbClr val="343B3C"/>
                </a:solidFill>
                <a:latin typeface="Calibri"/>
                <a:cs typeface="Calibri"/>
              </a:rPr>
              <a:t> </a:t>
            </a:r>
            <a:r>
              <a:rPr sz="1000" b="1" dirty="0">
                <a:solidFill>
                  <a:srgbClr val="343B3C"/>
                </a:solidFill>
                <a:latin typeface="Calibri"/>
                <a:cs typeface="Calibri"/>
              </a:rPr>
              <a:t>the</a:t>
            </a:r>
            <a:r>
              <a:rPr sz="1000" b="1" spc="-30" dirty="0">
                <a:solidFill>
                  <a:srgbClr val="343B3C"/>
                </a:solidFill>
                <a:latin typeface="Calibri"/>
                <a:cs typeface="Calibri"/>
              </a:rPr>
              <a:t> </a:t>
            </a:r>
            <a:r>
              <a:rPr sz="1000" b="1" dirty="0">
                <a:solidFill>
                  <a:srgbClr val="343B3C"/>
                </a:solidFill>
                <a:latin typeface="Calibri"/>
                <a:cs typeface="Calibri"/>
              </a:rPr>
              <a:t>Investment</a:t>
            </a:r>
            <a:r>
              <a:rPr sz="1000" b="1" spc="-25" dirty="0">
                <a:solidFill>
                  <a:srgbClr val="343B3C"/>
                </a:solidFill>
                <a:latin typeface="Calibri"/>
                <a:cs typeface="Calibri"/>
              </a:rPr>
              <a:t> </a:t>
            </a:r>
            <a:r>
              <a:rPr sz="1000" b="1" spc="-10" dirty="0">
                <a:solidFill>
                  <a:srgbClr val="343B3C"/>
                </a:solidFill>
                <a:latin typeface="Calibri"/>
                <a:cs typeface="Calibri"/>
              </a:rPr>
              <a:t>Manager </a:t>
            </a:r>
            <a:r>
              <a:rPr sz="1000" b="0" dirty="0">
                <a:solidFill>
                  <a:srgbClr val="343B3C"/>
                </a:solidFill>
                <a:latin typeface="Calibri Light"/>
                <a:cs typeface="Calibri Light"/>
              </a:rPr>
              <a:t>AXA</a:t>
            </a:r>
            <a:r>
              <a:rPr sz="1000" b="0" spc="-40" dirty="0">
                <a:solidFill>
                  <a:srgbClr val="343B3C"/>
                </a:solidFill>
                <a:latin typeface="Calibri Light"/>
                <a:cs typeface="Calibri Light"/>
              </a:rPr>
              <a:t> </a:t>
            </a:r>
            <a:r>
              <a:rPr sz="1000" b="0" dirty="0">
                <a:solidFill>
                  <a:srgbClr val="343B3C"/>
                </a:solidFill>
                <a:latin typeface="Calibri Light"/>
                <a:cs typeface="Calibri Light"/>
              </a:rPr>
              <a:t>Investment</a:t>
            </a:r>
            <a:r>
              <a:rPr sz="1000" b="0" spc="-30" dirty="0">
                <a:solidFill>
                  <a:srgbClr val="343B3C"/>
                </a:solidFill>
                <a:latin typeface="Calibri Light"/>
                <a:cs typeface="Calibri Light"/>
              </a:rPr>
              <a:t> </a:t>
            </a:r>
            <a:r>
              <a:rPr sz="1000" b="0" dirty="0">
                <a:solidFill>
                  <a:srgbClr val="343B3C"/>
                </a:solidFill>
                <a:latin typeface="Calibri Light"/>
                <a:cs typeface="Calibri Light"/>
              </a:rPr>
              <a:t>Managers</a:t>
            </a:r>
            <a:r>
              <a:rPr sz="1000" b="0" spc="-30" dirty="0">
                <a:solidFill>
                  <a:srgbClr val="343B3C"/>
                </a:solidFill>
                <a:latin typeface="Calibri Light"/>
                <a:cs typeface="Calibri Light"/>
              </a:rPr>
              <a:t> </a:t>
            </a:r>
            <a:r>
              <a:rPr sz="1000" b="0" spc="-10" dirty="0">
                <a:solidFill>
                  <a:srgbClr val="343B3C"/>
                </a:solidFill>
                <a:latin typeface="Calibri Light"/>
                <a:cs typeface="Calibri Light"/>
              </a:rPr>
              <a:t>Paris </a:t>
            </a:r>
            <a:r>
              <a:rPr sz="1000" b="0" dirty="0">
                <a:solidFill>
                  <a:srgbClr val="343B3C"/>
                </a:solidFill>
                <a:latin typeface="Calibri Light"/>
                <a:cs typeface="Calibri Light"/>
              </a:rPr>
              <a:t>François</a:t>
            </a:r>
            <a:r>
              <a:rPr sz="1000" b="0" spc="-55" dirty="0">
                <a:solidFill>
                  <a:srgbClr val="343B3C"/>
                </a:solidFill>
                <a:latin typeface="Calibri Light"/>
                <a:cs typeface="Calibri Light"/>
              </a:rPr>
              <a:t> </a:t>
            </a:r>
            <a:r>
              <a:rPr sz="1000" b="0" spc="-10" dirty="0">
                <a:solidFill>
                  <a:srgbClr val="343B3C"/>
                </a:solidFill>
                <a:latin typeface="Calibri Light"/>
                <a:cs typeface="Calibri Light"/>
              </a:rPr>
              <a:t>Touati </a:t>
            </a:r>
            <a:r>
              <a:rPr sz="1000" b="0" spc="-10" dirty="0">
                <a:solidFill>
                  <a:srgbClr val="343B3C"/>
                </a:solidFill>
                <a:latin typeface="Calibri Light"/>
                <a:cs typeface="Calibri Light"/>
                <a:hlinkClick r:id="rId4"/>
              </a:rPr>
              <a:t>Francois.touati@axa-im.com</a:t>
            </a:r>
            <a:endParaRPr sz="1000">
              <a:latin typeface="Calibri Light"/>
              <a:cs typeface="Calibri Light"/>
            </a:endParaRPr>
          </a:p>
          <a:p>
            <a:pPr marL="12700">
              <a:lnSpc>
                <a:spcPct val="100000"/>
              </a:lnSpc>
            </a:pPr>
            <a:r>
              <a:rPr sz="1000" b="0" dirty="0">
                <a:solidFill>
                  <a:srgbClr val="343B3C"/>
                </a:solidFill>
                <a:latin typeface="Calibri Light"/>
                <a:cs typeface="Calibri Light"/>
              </a:rPr>
              <a:t>+33 (0) 1 44 45 80 </a:t>
            </a:r>
            <a:r>
              <a:rPr sz="1000" b="0" spc="-25" dirty="0">
                <a:solidFill>
                  <a:srgbClr val="343B3C"/>
                </a:solidFill>
                <a:latin typeface="Calibri Light"/>
                <a:cs typeface="Calibri Light"/>
              </a:rPr>
              <a:t>22</a:t>
            </a:r>
            <a:endParaRPr sz="1000">
              <a:latin typeface="Calibri Light"/>
              <a:cs typeface="Calibri Light"/>
            </a:endParaRPr>
          </a:p>
        </p:txBody>
      </p:sp>
      <p:sp>
        <p:nvSpPr>
          <p:cNvPr id="4" name="object 4"/>
          <p:cNvSpPr txBox="1"/>
          <p:nvPr/>
        </p:nvSpPr>
        <p:spPr>
          <a:xfrm>
            <a:off x="4576159" y="9222473"/>
            <a:ext cx="2817495" cy="635000"/>
          </a:xfrm>
          <a:prstGeom prst="rect">
            <a:avLst/>
          </a:prstGeom>
        </p:spPr>
        <p:txBody>
          <a:bodyPr vert="horz" wrap="square" lIns="0" tIns="12700" rIns="0" bIns="0" rtlCol="0">
            <a:spAutoFit/>
          </a:bodyPr>
          <a:lstStyle/>
          <a:p>
            <a:pPr marL="12700" marR="5080" indent="782320" algn="r">
              <a:lnSpc>
                <a:spcPct val="100000"/>
              </a:lnSpc>
              <a:spcBef>
                <a:spcPts val="100"/>
              </a:spcBef>
            </a:pPr>
            <a:r>
              <a:rPr sz="1000" b="1" dirty="0">
                <a:solidFill>
                  <a:srgbClr val="343B3C"/>
                </a:solidFill>
                <a:latin typeface="Calibri"/>
                <a:cs typeface="Calibri"/>
              </a:rPr>
              <a:t>Company</a:t>
            </a:r>
            <a:r>
              <a:rPr sz="1000" b="1" spc="-25" dirty="0">
                <a:solidFill>
                  <a:srgbClr val="343B3C"/>
                </a:solidFill>
                <a:latin typeface="Calibri"/>
                <a:cs typeface="Calibri"/>
              </a:rPr>
              <a:t> </a:t>
            </a:r>
            <a:r>
              <a:rPr sz="1000" b="1" dirty="0">
                <a:solidFill>
                  <a:srgbClr val="343B3C"/>
                </a:solidFill>
                <a:latin typeface="Calibri"/>
                <a:cs typeface="Calibri"/>
              </a:rPr>
              <a:t>Secretary</a:t>
            </a:r>
            <a:r>
              <a:rPr sz="1000" b="1" spc="-25" dirty="0">
                <a:solidFill>
                  <a:srgbClr val="343B3C"/>
                </a:solidFill>
                <a:latin typeface="Calibri"/>
                <a:cs typeface="Calibri"/>
              </a:rPr>
              <a:t> </a:t>
            </a:r>
            <a:r>
              <a:rPr sz="1000" b="1" dirty="0">
                <a:solidFill>
                  <a:srgbClr val="343B3C"/>
                </a:solidFill>
                <a:latin typeface="Calibri"/>
                <a:cs typeface="Calibri"/>
              </a:rPr>
              <a:t>and</a:t>
            </a:r>
            <a:r>
              <a:rPr sz="1000" b="1" spc="-25" dirty="0">
                <a:solidFill>
                  <a:srgbClr val="343B3C"/>
                </a:solidFill>
                <a:latin typeface="Calibri"/>
                <a:cs typeface="Calibri"/>
              </a:rPr>
              <a:t> </a:t>
            </a:r>
            <a:r>
              <a:rPr sz="1000" b="1" spc="-10" dirty="0">
                <a:solidFill>
                  <a:srgbClr val="343B3C"/>
                </a:solidFill>
                <a:latin typeface="Calibri"/>
                <a:cs typeface="Calibri"/>
              </a:rPr>
              <a:t>Administrator </a:t>
            </a:r>
            <a:r>
              <a:rPr sz="1000" b="0" dirty="0">
                <a:solidFill>
                  <a:srgbClr val="343B3C"/>
                </a:solidFill>
                <a:latin typeface="Calibri Light"/>
                <a:cs typeface="Calibri Light"/>
              </a:rPr>
              <a:t>BNP</a:t>
            </a:r>
            <a:r>
              <a:rPr sz="1000" b="0" spc="-20" dirty="0">
                <a:solidFill>
                  <a:srgbClr val="343B3C"/>
                </a:solidFill>
                <a:latin typeface="Calibri Light"/>
                <a:cs typeface="Calibri Light"/>
              </a:rPr>
              <a:t> </a:t>
            </a:r>
            <a:r>
              <a:rPr sz="1000" b="0" dirty="0">
                <a:solidFill>
                  <a:srgbClr val="343B3C"/>
                </a:solidFill>
                <a:latin typeface="Calibri Light"/>
                <a:cs typeface="Calibri Light"/>
              </a:rPr>
              <a:t>Paribas</a:t>
            </a:r>
            <a:r>
              <a:rPr sz="1000" b="0" spc="-20" dirty="0">
                <a:solidFill>
                  <a:srgbClr val="343B3C"/>
                </a:solidFill>
                <a:latin typeface="Calibri Light"/>
                <a:cs typeface="Calibri Light"/>
              </a:rPr>
              <a:t> </a:t>
            </a:r>
            <a:r>
              <a:rPr sz="1000" b="0" dirty="0">
                <a:solidFill>
                  <a:srgbClr val="343B3C"/>
                </a:solidFill>
                <a:latin typeface="Calibri Light"/>
                <a:cs typeface="Calibri Light"/>
              </a:rPr>
              <a:t>S.A,</a:t>
            </a:r>
            <a:r>
              <a:rPr sz="1000" b="0" spc="-15" dirty="0">
                <a:solidFill>
                  <a:srgbClr val="343B3C"/>
                </a:solidFill>
                <a:latin typeface="Calibri Light"/>
                <a:cs typeface="Calibri Light"/>
              </a:rPr>
              <a:t> </a:t>
            </a:r>
            <a:r>
              <a:rPr sz="1000" b="0" dirty="0">
                <a:solidFill>
                  <a:srgbClr val="343B3C"/>
                </a:solidFill>
                <a:latin typeface="Calibri Light"/>
                <a:cs typeface="Calibri Light"/>
              </a:rPr>
              <a:t>Guernsey</a:t>
            </a:r>
            <a:r>
              <a:rPr sz="1000" b="0" spc="-20" dirty="0">
                <a:solidFill>
                  <a:srgbClr val="343B3C"/>
                </a:solidFill>
                <a:latin typeface="Calibri Light"/>
                <a:cs typeface="Calibri Light"/>
              </a:rPr>
              <a:t> </a:t>
            </a:r>
            <a:r>
              <a:rPr sz="1000" b="0" spc="-10" dirty="0">
                <a:solidFill>
                  <a:srgbClr val="343B3C"/>
                </a:solidFill>
                <a:latin typeface="Calibri Light"/>
                <a:cs typeface="Calibri Light"/>
              </a:rPr>
              <a:t>Branch </a:t>
            </a:r>
            <a:r>
              <a:rPr sz="1000" b="0" u="sng" spc="-10" dirty="0">
                <a:solidFill>
                  <a:srgbClr val="007AC4"/>
                </a:solidFill>
                <a:uFill>
                  <a:solidFill>
                    <a:srgbClr val="007AC4"/>
                  </a:solidFill>
                </a:uFill>
                <a:latin typeface="Calibri Light"/>
                <a:cs typeface="Calibri Light"/>
                <a:hlinkClick r:id="rId5"/>
              </a:rPr>
              <a:t>guernsey.bp2s.volta.cosec@bnpparibas.com</a:t>
            </a:r>
            <a:endParaRPr sz="1000" dirty="0">
              <a:latin typeface="Calibri Light"/>
              <a:cs typeface="Calibri Light"/>
            </a:endParaRPr>
          </a:p>
          <a:p>
            <a:pPr marR="5080" algn="r">
              <a:lnSpc>
                <a:spcPct val="100000"/>
              </a:lnSpc>
            </a:pPr>
            <a:r>
              <a:rPr sz="1000" b="0" dirty="0">
                <a:solidFill>
                  <a:srgbClr val="343B3C"/>
                </a:solidFill>
                <a:latin typeface="Calibri Light"/>
                <a:cs typeface="Calibri Light"/>
              </a:rPr>
              <a:t>+44 (0) 1481 750 </a:t>
            </a:r>
            <a:r>
              <a:rPr sz="1000" b="0" spc="-25" dirty="0">
                <a:solidFill>
                  <a:srgbClr val="343B3C"/>
                </a:solidFill>
                <a:latin typeface="Calibri Light"/>
                <a:cs typeface="Calibri Light"/>
              </a:rPr>
              <a:t>853</a:t>
            </a:r>
            <a:endParaRPr sz="1000" dirty="0">
              <a:latin typeface="Calibri Light"/>
              <a:cs typeface="Calibri Light"/>
            </a:endParaRPr>
          </a:p>
        </p:txBody>
      </p:sp>
      <p:pic>
        <p:nvPicPr>
          <p:cNvPr id="5" name="object 5"/>
          <p:cNvPicPr/>
          <p:nvPr/>
        </p:nvPicPr>
        <p:blipFill>
          <a:blip r:embed="rId6" cstate="print"/>
          <a:stretch>
            <a:fillRect/>
          </a:stretch>
        </p:blipFill>
        <p:spPr>
          <a:xfrm>
            <a:off x="6966001" y="181054"/>
            <a:ext cx="413994" cy="406113"/>
          </a:xfrm>
          <a:prstGeom prst="rect">
            <a:avLst/>
          </a:prstGeom>
        </p:spPr>
      </p:pic>
      <p:grpSp>
        <p:nvGrpSpPr>
          <p:cNvPr id="11" name="object 11"/>
          <p:cNvGrpSpPr/>
          <p:nvPr/>
        </p:nvGrpSpPr>
        <p:grpSpPr>
          <a:xfrm>
            <a:off x="0" y="756005"/>
            <a:ext cx="7560309" cy="720090"/>
            <a:chOff x="0" y="756005"/>
            <a:chExt cx="7560309" cy="720090"/>
          </a:xfrm>
        </p:grpSpPr>
        <p:sp>
          <p:nvSpPr>
            <p:cNvPr id="12" name="object 12"/>
            <p:cNvSpPr/>
            <p:nvPr/>
          </p:nvSpPr>
          <p:spPr>
            <a:xfrm>
              <a:off x="0" y="756005"/>
              <a:ext cx="7560309" cy="720090"/>
            </a:xfrm>
            <a:custGeom>
              <a:avLst/>
              <a:gdLst/>
              <a:ahLst/>
              <a:cxnLst/>
              <a:rect l="l" t="t" r="r" b="b"/>
              <a:pathLst>
                <a:path w="7560309" h="720090">
                  <a:moveTo>
                    <a:pt x="7559992" y="0"/>
                  </a:moveTo>
                  <a:lnTo>
                    <a:pt x="0" y="0"/>
                  </a:lnTo>
                  <a:lnTo>
                    <a:pt x="0" y="720001"/>
                  </a:lnTo>
                  <a:lnTo>
                    <a:pt x="7559992" y="720001"/>
                  </a:lnTo>
                  <a:lnTo>
                    <a:pt x="7559992" y="0"/>
                  </a:lnTo>
                  <a:close/>
                </a:path>
              </a:pathLst>
            </a:custGeom>
            <a:solidFill>
              <a:srgbClr val="4876B9"/>
            </a:solidFill>
          </p:spPr>
          <p:txBody>
            <a:bodyPr wrap="square" lIns="0" tIns="0" rIns="0" bIns="0" rtlCol="0"/>
            <a:lstStyle/>
            <a:p>
              <a:endParaRPr/>
            </a:p>
          </p:txBody>
        </p:sp>
        <p:pic>
          <p:nvPicPr>
            <p:cNvPr id="13" name="object 13"/>
            <p:cNvPicPr/>
            <p:nvPr/>
          </p:nvPicPr>
          <p:blipFill>
            <a:blip r:embed="rId7" cstate="print"/>
            <a:stretch>
              <a:fillRect/>
            </a:stretch>
          </p:blipFill>
          <p:spPr>
            <a:xfrm>
              <a:off x="6464465" y="757174"/>
              <a:ext cx="1095527" cy="718832"/>
            </a:xfrm>
            <a:prstGeom prst="rect">
              <a:avLst/>
            </a:prstGeom>
          </p:spPr>
        </p:pic>
      </p:grpSp>
      <p:sp>
        <p:nvSpPr>
          <p:cNvPr id="14" name="object 14"/>
          <p:cNvSpPr txBox="1">
            <a:spLocks noGrp="1"/>
          </p:cNvSpPr>
          <p:nvPr>
            <p:ph type="title"/>
          </p:nvPr>
        </p:nvSpPr>
        <p:spPr>
          <a:xfrm>
            <a:off x="2184902" y="814225"/>
            <a:ext cx="2092960" cy="359073"/>
          </a:xfrm>
          <a:prstGeom prst="rect">
            <a:avLst/>
          </a:prstGeom>
        </p:spPr>
        <p:txBody>
          <a:bodyPr vert="horz" wrap="square" lIns="0" tIns="12700" rIns="0" bIns="0" rtlCol="0">
            <a:spAutoFit/>
          </a:bodyPr>
          <a:lstStyle/>
          <a:p>
            <a:pPr marL="12700">
              <a:lnSpc>
                <a:spcPts val="2680"/>
              </a:lnSpc>
              <a:spcBef>
                <a:spcPts val="100"/>
              </a:spcBef>
            </a:pPr>
            <a:r>
              <a:rPr spc="-10" dirty="0"/>
              <a:t>Volta</a:t>
            </a:r>
            <a:r>
              <a:rPr spc="-70" dirty="0"/>
              <a:t> </a:t>
            </a:r>
            <a:r>
              <a:rPr dirty="0"/>
              <a:t>Finance</a:t>
            </a:r>
            <a:r>
              <a:rPr spc="-60" dirty="0"/>
              <a:t> </a:t>
            </a:r>
            <a:r>
              <a:rPr spc="-25" dirty="0"/>
              <a:t>Ltd</a:t>
            </a:r>
          </a:p>
        </p:txBody>
      </p:sp>
      <p:pic>
        <p:nvPicPr>
          <p:cNvPr id="6" name="Picture 5">
            <a:extLst>
              <a:ext uri="{FF2B5EF4-FFF2-40B4-BE49-F238E27FC236}">
                <a16:creationId xmlns:a16="http://schemas.microsoft.com/office/drawing/2014/main" id="{7A822EAB-F3D1-31A9-3A13-3898CB1F5FC9}"/>
              </a:ext>
            </a:extLst>
          </p:cNvPr>
          <p:cNvPicPr>
            <a:picLocks noChangeAspect="1"/>
          </p:cNvPicPr>
          <p:nvPr>
            <p:custDataLst>
              <p:tags r:id="rId1"/>
            </p:custDataLst>
          </p:nvPr>
        </p:nvPicPr>
        <p:blipFill>
          <a:blip r:embed="rId8"/>
          <a:stretch>
            <a:fillRect/>
          </a:stretch>
        </p:blipFill>
        <p:spPr>
          <a:xfrm>
            <a:off x="3844732" y="10409784"/>
            <a:ext cx="3514725" cy="101379"/>
          </a:xfrm>
          <a:prstGeom prst="rect">
            <a:avLst/>
          </a:prstGeom>
        </p:spPr>
      </p:pic>
      <p:pic>
        <p:nvPicPr>
          <p:cNvPr id="7" name="Picture 6">
            <a:extLst>
              <a:ext uri="{FF2B5EF4-FFF2-40B4-BE49-F238E27FC236}">
                <a16:creationId xmlns:a16="http://schemas.microsoft.com/office/drawing/2014/main" id="{AD887F29-BA99-0409-783D-0FB401F98E46}"/>
              </a:ext>
            </a:extLst>
          </p:cNvPr>
          <p:cNvPicPr>
            <a:picLocks noChangeAspect="1"/>
          </p:cNvPicPr>
          <p:nvPr>
            <p:custDataLst>
              <p:tags r:id="rId2"/>
            </p:custDataLst>
          </p:nvPr>
        </p:nvPicPr>
        <p:blipFill>
          <a:blip r:embed="rId9"/>
          <a:stretch>
            <a:fillRect/>
          </a:stretch>
        </p:blipFill>
        <p:spPr>
          <a:xfrm>
            <a:off x="1921698" y="1173143"/>
            <a:ext cx="2619375" cy="208200"/>
          </a:xfrm>
          <a:prstGeom prst="rect">
            <a:avLst/>
          </a:prstGeom>
        </p:spPr>
      </p:pic>
      <p:pic>
        <p:nvPicPr>
          <p:cNvPr id="20" name="Image 19" descr="Une image contenant texte, Police, capture d’écran, ligne&#10;&#10;Le contenu généré par l’IA peut être incorrect.">
            <a:extLst>
              <a:ext uri="{FF2B5EF4-FFF2-40B4-BE49-F238E27FC236}">
                <a16:creationId xmlns:a16="http://schemas.microsoft.com/office/drawing/2014/main" id="{D6DFACE0-B8C3-A8A8-56D8-C713CCA8887D}"/>
              </a:ext>
            </a:extLst>
          </p:cNvPr>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4450" y="233198"/>
            <a:ext cx="2543175" cy="400050"/>
          </a:xfrm>
          <a:prstGeom prst="rect">
            <a:avLst/>
          </a:prstGeom>
          <a:noFill/>
          <a:ln>
            <a:noFill/>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Office Theme&lt;/DesignName&gt;&#10;      &lt;LayoutName&gt;Blank&lt;/LayoutName&gt;&#10;    &lt;/TocSlidesLayout&gt;&#10;    &lt;SectionLayout&gt;&#10;      &lt;DesignName&gt;Office Theme&lt;/DesignName&gt;&#10;      &lt;LayoutName&gt;Blank&lt;/LayoutName&gt;&#10;    &lt;/SectionLayout&gt;&#10;    &lt;SubsectionLayout&gt;&#10;      &lt;DesignName&gt;Office Theme&lt;/DesignName&gt;&#10;      &lt;LayoutName&gt;Blank&lt;/LayoutName&gt;&#10;    &lt;/SubsectionLayout&gt;&#10;    &lt;AppendixLayout&gt;&#10;      &lt;DesignName /&gt;&#10;      &lt;LayoutName /&gt;&#10;    &lt;/AppendixLayout&gt;&#10;    &lt;TitleSliLayout&gt;&#10;      &lt;DesignName&gt;Office Theme&lt;/DesignName&gt;&#10;      &lt;LayoutName&gt;Title Slide&lt;/LayoutName&gt;&#10;    &lt;/TitleSliLayout&gt;&#10;  &lt;/UsedSlideLayouts&gt;&#10;  &lt;ActiveReminders&gt;&#10;    &lt;MigrationVersion&gt;6.9.27.2&lt;/MigrationVersion&gt;&#10;  &lt;/ActiveReminders&gt;&#10;  &lt;HardRefreshRequired&gt;false&lt;/HardRefreshRequired&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ZeroBeforeSecNum&gt;false&lt;/ZeroBeforeSecNum&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UserPresentationOptions&gt;&#10;    &lt;SubSectionsHaveSlide xsi:nil=&quot;true&quot; /&gt;&#10;    &lt;SectionDividersContainOwnSubSections xsi:nil=&quot;true&quot; /&gt;&#10;    &lt;SectionDividersContainOwnSlideTitles xsi:nil=&quot;true&quot; /&gt;&#10;    &lt;SubSectionDividersContainOwnSlideTitles xsi:nil=&quot;true&quot; /&gt;&#10;    &lt;TOCSlidesContainSubsectionTitles xsi:nil=&quot;true&quot; /&gt;&#10;    &lt;TOCSlidesContainSlideTitles xsi:nil=&quot;true&quot; /&gt;&#10;    &lt;DisplayRemindersOnSlides&gt;true&lt;/DisplayRemindersOnSlides&gt;&#10;    &lt;SectionsHaveSlide&gt;true&lt;/SectionsHaveSlide&gt;&#10;    &lt;DoNotCountHiddenSlidesInPagination&gt;false&lt;/DoNotCountHiddenSlidesInPagination&gt;&#10;  &lt;/UserPresentation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 name="UPSLIDEFOOTNOTEOPTIONS" val="{&#10;  &quot;Multiline&quot;: false,&#10;  &quot;Numbering&quot;: 1,&#10;  &quot;SuperscriptFormat&quot;: 0&#10;}"/>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LAST UPDATE DATE" val="496333883.008387"/>
  <p:tag name="IMPORTID" val="7295610419.690563"/>
  <p:tag name="WBLAST" val="G:\SIM1\SFD\Deals\Volta\Reports - CoGestion\Monthly Reporting\Generation PPT\Volta - Monthly Report maquette.xlsm"/>
  <p:tag name="USER NAME" val="COSTAA"/>
  <p:tag name="IMPORTID2" val="_4327"/>
  <p:tag name="TYPE" val="1"/>
  <p:tag name="SOURCENAME" val="Data as of 31 Aug 2025"/>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1:23.008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19:23.734Z&quot;,&#10;    &quot;PictureAppearance&quot;: 2,&#10;    &quot;Format&quot;: 0,&#10;    &quot;PreserveInitialVisibility&quot;: false,&#10;    &quot;PreserveWidth&quot;: true,&#10;    &quot;ResizeBeforeExport&quot;: false&#10;  },&#10;  &quot;Initial&quot;: null&#10;}"/>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LAST UPDATE DATE" val="496333892.028253"/>
  <p:tag name="IMPORTID" val="7874295452902.308287"/>
  <p:tag name="WBLAST" val="G:\SIM1\SFD\Deals\Volta\Reports - CoGestion\Monthly Reporting\Generation PPT\Volta - Monthly Report maquette.xlsm"/>
  <p:tag name="USER NAME" val="COSTAA"/>
  <p:tag name="TYPE" val="1"/>
  <p:tag name="SOURCENAME" val="Virgin Media Secured Finance PLC"/>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1:32.028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19:31.613Z&quot;,&#10;    &quot;PictureAppearance&quot;: 2,&#10;    &quot;Format&quot;: 0,&#10;    &quot;PreserveInitialVisibility&quot;: false,&#10;    &quot;PreserveWidth&quot;: true,&#10;    &quot;ResizeBeforeExport&quot;: false&#10;  },&#10;  &quot;Initial&quot;: null&#10;}"/>
</p:tagLst>
</file>

<file path=ppt/tags/tag31.xml><?xml version="1.0" encoding="utf-8"?>
<p:tagLst xmlns:a="http://schemas.openxmlformats.org/drawingml/2006/main" xmlns:r="http://schemas.openxmlformats.org/officeDocument/2006/relationships" xmlns:p="http://schemas.openxmlformats.org/presentationml/2006/main">
  <p:tag name="LAST UPDATE DATE" val="496333893.577975"/>
  <p:tag name="IMPORTID" val="5056293884579.772403"/>
  <p:tag name="WBLAST" val="G:\SIM1\SFD\Deals\Volta\Reports - CoGestion\Monthly Reporting\Generation PPT\Volta - Monthly Report maquette.xlsm"/>
  <p:tag name="USER NAME" val="COSTAA"/>
  <p:tag name="TYPE" val="2"/>
  <p:tag name="SOURCENAME" val="As a % of Gross Assets Value (Chart 10)"/>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1:33.578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19:33.638Z&quot;,&#10;    &quot;PictureAppearance&quot;: 2,&#10;    &quot;Format&quot;: 0,&#10;    &quot;PreserveInitialVisibility&quot;: false,&#10;    &quot;PreserveWidth&quot;: true,&#10;    &quot;ResizeBeforeExport&quot;: false&#10;  },&#10;  &quot;Initial&quot;: null&#10;}"/>
</p:tagLst>
</file>

<file path=ppt/tags/tag32.xml><?xml version="1.0" encoding="utf-8"?>
<p:tagLst xmlns:a="http://schemas.openxmlformats.org/drawingml/2006/main" xmlns:r="http://schemas.openxmlformats.org/officeDocument/2006/relationships" xmlns:p="http://schemas.openxmlformats.org/presentationml/2006/main">
  <p:tag name="LAST UPDATE DATE" val="496403413.895609"/>
  <p:tag name="IMPORTID" val="3554293884976.770615"/>
  <p:tag name="WBLAST" val="G:\SIM1\SFD\Deals\Volta\Reports - CoGestion\Monthly Reporting\Generation PPT\Volta - Monthly Report maquette.xlsm"/>
  <p:tag name="USER NAME" val="COSTAA"/>
  <p:tag name="TYPE" val="2"/>
  <p:tag name="SOURCENAME" val="Chart 4"/>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238&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4T08:50:13.896Z&quot;,&#10;    &quot;PictureAppearance&quot;: 2,&#10;    &quot;Format&quot;: 0,&#10;    &quot;PreserveInitialVisibility&quot;: false,&#10;    &quot;PreserveWidth&quot;: true,&#10;    &quot;ResizeBeforeExport&quot;: false&#10;  },&#10;  &quot;Previous&quot;: {&#10;    &quot;General&quot;: {&#10;      &quot;ExcelInfo&quot;: {&#10;        &quot;Printer&quot;: &quot;Microsoft Print to PDF on Ne02:&quot;,&#10;        &quot;ZoomLevel&quot;: &quot;238&quot;&#10;      },&#10;      &quot;PrimaryDisplay&quot;: {&#10;        &quot;IsDisplay1&quot;: fals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4T08:47:16.129Z&quot;,&#10;    &quot;PictureAppearance&quot;: 2,&#10;    &quot;Format&quot;: 0,&#10;    &quot;PreserveInitialVisibility&quot;: false,&#10;    &quot;PreserveWidth&quot;: true,&#10;    &quot;ResizeBeforeExport&quot;: false&#10;  },&#10;  &quot;Initial&quot;: null&#10;}"/>
</p:tagLst>
</file>

<file path=ppt/tags/tag33.xml><?xml version="1.0" encoding="utf-8"?>
<p:tagLst xmlns:a="http://schemas.openxmlformats.org/drawingml/2006/main" xmlns:r="http://schemas.openxmlformats.org/officeDocument/2006/relationships" xmlns:p="http://schemas.openxmlformats.org/presentationml/2006/main">
  <p:tag name="LAST UPDATE DATE" val="496333895.477967"/>
  <p:tag name="IMPORTID" val="6074293884382.987656"/>
  <p:tag name="WBLAST" val="G:\SIM1\SFD\Deals\Volta\Reports - CoGestion\Monthly Reporting\Generation PPT\Volta - Monthly Report maquette.xlsm"/>
  <p:tag name="USER NAME" val="COSTAA"/>
  <p:tag name="TYPE" val="1"/>
  <p:tag name="SOURCENAME" val="Returns"/>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1:35.478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19:37.1Z&quot;,&#10;    &quot;PictureAppearance&quot;: 2,&#10;    &quot;Format&quot;: 0,&#10;    &quot;PreserveInitialVisibility&quot;: false,&#10;    &quot;PreserveWidth&quot;: true,&#10;    &quot;ResizeBeforeExport&quot;: false&#10;  },&#10;  &quot;Initial&quot;: null&#10;}"/>
</p:tagLst>
</file>

<file path=ppt/tags/tag34.xml><?xml version="1.0" encoding="utf-8"?>
<p:tagLst xmlns:a="http://schemas.openxmlformats.org/drawingml/2006/main" xmlns:r="http://schemas.openxmlformats.org/officeDocument/2006/relationships" xmlns:p="http://schemas.openxmlformats.org/presentationml/2006/main">
  <p:tag name="LAST UPDATE DATE" val="496333897.685589"/>
  <p:tag name="IMPORTID" val="808293884841.599409"/>
  <p:tag name="WBLAST" val="G:\SIM1\SFD\Deals\Volta\Reports - CoGestion\Monthly Reporting\Generation PPT\Volta - Monthly Report maquette.xlsm"/>
  <p:tag name="USER NAME" val="COSTAA"/>
  <p:tag name="TYPE" val="2"/>
  <p:tag name="SOURCENAME" val="Cumulative Total Return (Gross Dividends) (Chart 1)"/>
  <p:tag name="SHEETID" val="HP"/>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HP&quot;,&#10;    &quot;DateTime&quot;: &quot;2025-09-23T13:31:37.686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HP&quot;,&#10;    &quot;DateTime&quot;: &quot;2025-08-20T13:19:39.083Z&quot;,&#10;    &quot;PictureAppearance&quot;: 2,&#10;    &quot;Format&quot;: 0,&#10;    &quot;PreserveInitialVisibility&quot;: false,&#10;    &quot;PreserveWidth&quot;: true,&#10;    &quot;ResizeBeforeExport&quot;: false&#10;  },&#10;  &quot;Initial&quot;: null&#10;}"/>
</p:tagLst>
</file>

<file path=ppt/tags/tag35.xml><?xml version="1.0" encoding="utf-8"?>
<p:tagLst xmlns:a="http://schemas.openxmlformats.org/drawingml/2006/main" xmlns:r="http://schemas.openxmlformats.org/officeDocument/2006/relationships" xmlns:p="http://schemas.openxmlformats.org/presentationml/2006/main">
  <p:tag name="LAST UPDATE DATE" val="496333913.834698"/>
  <p:tag name="IMPORTID" val="5792434727884.263983"/>
  <p:tag name="WBLAST" val="G:\SIM1\SFD\Deals\Volta\Reports - CoGestion\Monthly Reporting\Generation PPT\Volta - Monthly Report maquette.xlsm"/>
  <p:tag name="USER NAME" val="COSTAA"/>
  <p:tag name="TYPE" val="1"/>
  <p:tag name="SOURCENAME" val="Source: AXA IM, as of August 2025"/>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1:53.835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19:50.395Z&quot;,&#10;    &quot;PictureAppearance&quot;: 2,&#10;    &quot;Format&quot;: 0,&#10;    &quot;PreserveInitialVisibility&quot;: false,&#10;    &quot;PreserveWidth&quot;: true,&#10;    &quot;ResizeBeforeExport&quot;: false&#10;  },&#10;  &quot;Initial&quot;: null&#10;}"/>
</p:tagLst>
</file>

<file path=ppt/tags/tag36.xml><?xml version="1.0" encoding="utf-8"?>
<p:tagLst xmlns:a="http://schemas.openxmlformats.org/drawingml/2006/main" xmlns:r="http://schemas.openxmlformats.org/officeDocument/2006/relationships" xmlns:p="http://schemas.openxmlformats.org/presentationml/2006/main">
  <p:tag name="LAST UPDATE DATE" val="496333914.92281"/>
  <p:tag name="IMPORTID" val="157293903243.751489"/>
  <p:tag name="WBLAST" val="G:\SIM1\SFD\Deals\Volta\Reports - CoGestion\Monthly Reporting\Generation PPT\Volta - Monthly Report maquette.xlsm"/>
  <p:tag name="USER NAME" val="COSTAA"/>
  <p:tag name="TYPE" val="1"/>
  <p:tag name="SOURCENAME" val="Source: Intex, Bloomberg, AXA IM Paris as of August 2025 – unaudited figures - not accounting for unsettled trades Figures expressed in % of the NAV"/>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1:54.923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19:52.25Z&quot;,&#10;    &quot;PictureAppearance&quot;: 2,&#10;    &quot;Format&quot;: 0,&#10;    &quot;PreserveInitialVisibility&quot;: false,&#10;    &quot;PreserveWidth&quot;: true,&#10;    &quot;ResizeBeforeExport&quot;: false&#10;  },&#10;  &quot;Initial&quot;: null&#10;}"/>
</p:tagLst>
</file>

<file path=ppt/tags/tag37.xml><?xml version="1.0" encoding="utf-8"?>
<p:tagLst xmlns:a="http://schemas.openxmlformats.org/drawingml/2006/main" xmlns:r="http://schemas.openxmlformats.org/officeDocument/2006/relationships" xmlns:p="http://schemas.openxmlformats.org/presentationml/2006/main">
  <p:tag name="LAST UPDATE DATE" val="496333915.943954"/>
  <p:tag name="IMPORTID" val="6448293903313.922707"/>
  <p:tag name="WBLAST" val="G:\SIM1\SFD\Deals\Volta\Reports - CoGestion\Monthly Reporting\Generation PPT\Volta - Monthly Report maquette.xlsm"/>
  <p:tag name="USER NAME" val="COSTAA"/>
  <p:tag name="TYPE" val="1"/>
  <p:tag name="SOURCENAME" val="Source: Bloomberg, as of August 2025"/>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1:55.944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19:54.019Z&quot;,&#10;    &quot;PictureAppearance&quot;: 2,&#10;    &quot;Format&quot;: 0,&#10;    &quot;PreserveInitialVisibility&quot;: false,&#10;    &quot;PreserveWidth&quot;: true,&#10;    &quot;ResizeBeforeExport&quot;: false&#10;  },&#10;  &quot;Initial&quot;: null&#10;}"/>
</p:tagLst>
</file>

<file path=ppt/tags/tag38.xml><?xml version="1.0" encoding="utf-8"?>
<p:tagLst xmlns:a="http://schemas.openxmlformats.org/drawingml/2006/main" xmlns:r="http://schemas.openxmlformats.org/officeDocument/2006/relationships" xmlns:p="http://schemas.openxmlformats.org/presentationml/2006/main">
  <p:tag name="LAST UPDATE DATE" val="496333916.904735"/>
  <p:tag name="IMPORTID" val="5792434727884.263983"/>
  <p:tag name="WBLAST" val="G:\SIM1\SFD\Deals\Volta\Reports - CoGestion\Monthly Reporting\Generation PPT\Volta - Monthly Report maquette.xlsm"/>
  <p:tag name="USER NAME" val="COSTAA"/>
  <p:tag name="TYPE" val="1"/>
  <p:tag name="SOURCENAME" val="Source: AXA IM, as of August 2025"/>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1:56.905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19:55.878Z&quot;,&#10;    &quot;PictureAppearance&quot;: 2,&#10;    &quot;Format&quot;: 0,&#10;    &quot;PreserveInitialVisibility&quot;: false,&#10;    &quot;PreserveWidth&quot;: true,&#10;    &quot;ResizeBeforeExport&quot;: false&#10;  },&#10;  &quot;Initial&quot;: null&#10;}"/>
</p:tagLst>
</file>

<file path=ppt/tags/tag39.xml><?xml version="1.0" encoding="utf-8"?>
<p:tagLst xmlns:a="http://schemas.openxmlformats.org/drawingml/2006/main" xmlns:r="http://schemas.openxmlformats.org/officeDocument/2006/relationships" xmlns:p="http://schemas.openxmlformats.org/presentationml/2006/main">
  <p:tag name="LAST UPDATE DATE" val="496333917.971766"/>
  <p:tag name="IMPORTID" val="1515293902138.850389"/>
  <p:tag name="WBLAST" val="G:\SIM1\SFD\Deals\Volta\Reports - CoGestion\Monthly Reporting\Generation PPT\Volta - Monthly Report maquette.xlsm"/>
  <p:tag name="USER NAME" val="COSTAA"/>
  <p:tag name="TYPE" val="1"/>
  <p:tag name="SOURCENAME" val="MONTHLY REPORT  VOLTA FINANCE LIMITED  - August 2025 ⯀ 1"/>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1:57.972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19:57.584Z&quot;,&#10;    &quot;PictureAppearance&quot;: 2,&#10;    &quot;Format&quot;: 0,&#10;    &quot;PreserveInitialVisibility&quot;: false,&#10;    &quot;PreserveWidth&quot;: true,&#10;    &quot;ResizeBeforeExport&quot;: false&#10;  },&#10;  &quot;Initial&quot;: null&#10;}"/>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496333918.937573"/>
  <p:tag name="IMPORTID" val="1412434729975.040733"/>
  <p:tag name="WBLAST" val="G:\SIM1\SFD\Deals\Volta\Reports - CoGestion\Monthly Reporting\Generation PPT\Volta - Monthly Report maquette.xlsm"/>
  <p:tag name="USER NAME" val="COSTAA"/>
  <p:tag name="IMPORTID2" val="_6258"/>
  <p:tag name="TYPE" val="1"/>
  <p:tag name="SOURCENAME" val="9.7%"/>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1:58.938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19:59.605Z&quot;,&#10;    &quot;PictureAppearance&quot;: 2,&#10;    &quot;Format&quot;: 0,&#10;    &quot;PreserveInitialVisibility&quot;: false,&#10;    &quot;PreserveWidth&quot;: true,&#10;    &quot;ResizeBeforeExport&quot;: false&#10;  },&#10;  &quot;Initial&quot;: null&#10;}"/>
</p:tagLst>
</file>

<file path=ppt/tags/tag41.xml><?xml version="1.0" encoding="utf-8"?>
<p:tagLst xmlns:a="http://schemas.openxmlformats.org/drawingml/2006/main" xmlns:r="http://schemas.openxmlformats.org/officeDocument/2006/relationships" xmlns:p="http://schemas.openxmlformats.org/presentationml/2006/main">
  <p:tag name="LAST UPDATE DATE" val="496333921.03902"/>
  <p:tag name="IMPORTID" val="1029296059623.539103"/>
  <p:tag name="WBLAST" val="G:\SIM1\SFD\Deals\Volta\Reports - CoGestion\Monthly Reporting\Generation PPT\Volta - Monthly Report maquette.xlsm"/>
  <p:tag name="USER NAME" val="COSTAA"/>
  <p:tag name="TYPE" val="1"/>
  <p:tag name="SOURCENAME" val="€271.8m "/>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2:01.039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20:01.678Z&quot;,&#10;    &quot;PictureAppearance&quot;: 2,&#10;    &quot;Format&quot;: 0,&#10;    &quot;PreserveInitialVisibility&quot;: false,&#10;    &quot;PreserveWidth&quot;: true,&#10;    &quot;ResizeBeforeExport&quot;: false&#10;  },&#10;  &quot;Initial&quot;: null&#10;}"/>
</p:tagLst>
</file>

<file path=ppt/tags/tag42.xml><?xml version="1.0" encoding="utf-8"?>
<p:tagLst xmlns:a="http://schemas.openxmlformats.org/drawingml/2006/main" xmlns:r="http://schemas.openxmlformats.org/officeDocument/2006/relationships" xmlns:p="http://schemas.openxmlformats.org/presentationml/2006/main">
  <p:tag name="LAST UPDATE DATE" val="496333922.470408"/>
  <p:tag name="IMPORTID" val="6213454689796.767222"/>
  <p:tag name="WBLAST" val="G:\SIM1\SFD\Deals\Volta\Reports - CoGestion\Monthly Reporting\Generation PPT\Volta - Monthly Report maquette.xlsm"/>
  <p:tag name="USER NAME" val="COSTAA"/>
  <p:tag name="TYPE" val="1"/>
  <p:tag name="SOURCENAME" val="Monthly Report - August 2025"/>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2:02.47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20:03.617Z&quot;,&#10;    &quot;PictureAppearance&quot;: 2,&#10;    &quot;Format&quot;: 0,&#10;    &quot;PreserveInitialVisibility&quot;: false,&#10;    &quot;PreserveWidth&quot;: true,&#10;    &quot;ResizeBeforeExport&quot;: false&#10;  },&#10;  &quot;Initial&quot;: null&#10;}"/>
</p:tagLst>
</file>

<file path=ppt/tags/tag43.xml><?xml version="1.0" encoding="utf-8"?>
<p:tagLst xmlns:a="http://schemas.openxmlformats.org/drawingml/2006/main" xmlns:r="http://schemas.openxmlformats.org/officeDocument/2006/relationships" xmlns:p="http://schemas.openxmlformats.org/presentationml/2006/main">
  <p:tag name="LAST UPDATE DATE" val="496333923.514145"/>
  <p:tag name="IMPORTID" val="3739465409600.653144"/>
  <p:tag name="WBLAST" val="G:\SIM1\SFD\Deals\Volta\Reports - CoGestion\Monthly Reporting\Generation PPT\Volta - Monthly Report maquette.xlsm"/>
  <p:tag name="USER NAME" val="COSTAA"/>
  <p:tag name="TYPE" val="1"/>
  <p:tag name="SOURCENAME" val="The sum of percentages may not add up to 100.00% due to rounding."/>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2:03.514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20:05.319Z&quot;,&#10;    &quot;PictureAppearance&quot;: 2,&#10;    &quot;Format&quot;: 0,&#10;    &quot;PreserveInitialVisibility&quot;: false,&#10;    &quot;PreserveWidth&quot;: true,&#10;    &quot;ResizeBeforeExport&quot;: false&#10;  },&#10;  &quot;Initial&quot;: null&#10;}"/>
</p:tagLst>
</file>

<file path=ppt/tags/tag44.xml><?xml version="1.0" encoding="utf-8"?>
<p:tagLst xmlns:a="http://schemas.openxmlformats.org/drawingml/2006/main" xmlns:r="http://schemas.openxmlformats.org/officeDocument/2006/relationships" xmlns:p="http://schemas.openxmlformats.org/presentationml/2006/main">
  <p:tag name="LAST UPDATE DATE" val="496333924.454531"/>
  <p:tag name="IMPORTID" val="1245293894685.557976"/>
  <p:tag name="WBLAST" val="G:\SIM1\SFD\Deals\Volta\Reports - CoGestion\Monthly Reporting\Generation PPT\Volta - Monthly Report maquette.xlsm"/>
  <p:tag name="USER NAME" val="COSTAA"/>
  <p:tag name="TYPE" val="2"/>
  <p:tag name="SOURCENAME" val="Currency (Chart 11)"/>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2:04.455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20:07.237Z&quot;,&#10;    &quot;PictureAppearance&quot;: 2,&#10;    &quot;Format&quot;: 0,&#10;    &quot;PreserveInitialVisibility&quot;: false,&#10;    &quot;PreserveWidth&quot;: true,&#10;    &quot;ResizeBeforeExport&quot;: false&#10;  },&#10;  &quot;Initial&quot;: null&#10;}"/>
</p:tagLst>
</file>

<file path=ppt/tags/tag45.xml><?xml version="1.0" encoding="utf-8"?>
<p:tagLst xmlns:a="http://schemas.openxmlformats.org/drawingml/2006/main" xmlns:r="http://schemas.openxmlformats.org/officeDocument/2006/relationships" xmlns:p="http://schemas.openxmlformats.org/presentationml/2006/main">
  <p:tag name="LAST UPDATE DATE" val="496333925.324614"/>
  <p:tag name="IMPORTID" val="8515293894588.081246"/>
  <p:tag name="WBLAST" val="G:\SIM1\SFD\Deals\Volta\Reports - CoGestion\Monthly Reporting\Generation PPT\Volta - Monthly Report maquette.xlsm"/>
  <p:tag name="USER NAME" val="COSTAA"/>
  <p:tag name="TYPE" val="2"/>
  <p:tag name="SOURCENAME" val="Geography (Chart 9)"/>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2:05.325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20:08.984Z&quot;,&#10;    &quot;PictureAppearance&quot;: 2,&#10;    &quot;Format&quot;: 0,&#10;    &quot;PreserveInitialVisibility&quot;: false,&#10;    &quot;PreserveWidth&quot;: true,&#10;    &quot;ResizeBeforeExport&quot;: false&#10;  },&#10;  &quot;Initial&quot;: null&#10;}"/>
</p:tagLst>
</file>

<file path=ppt/tags/tag46.xml><?xml version="1.0" encoding="utf-8"?>
<p:tagLst xmlns:a="http://schemas.openxmlformats.org/drawingml/2006/main" xmlns:r="http://schemas.openxmlformats.org/officeDocument/2006/relationships" xmlns:p="http://schemas.openxmlformats.org/presentationml/2006/main">
  <p:tag name="LAST UPDATE DATE" val="496333926.242372"/>
  <p:tag name="IMPORTID" val="1217293895025.615284"/>
  <p:tag name="WBLAST" val="G:\SIM1\SFD\Deals\Volta\Reports - CoGestion\Monthly Reporting\Generation PPT\Volta - Monthly Report maquette.xlsm"/>
  <p:tag name="USER NAME" val="COSTAA"/>
  <p:tag name="TYPE" val="2"/>
  <p:tag name="SOURCENAME" val="Chart 1"/>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2:06.242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20:10.686Z&quot;,&#10;    &quot;PictureAppearance&quot;: 2,&#10;    &quot;Format&quot;: 0,&#10;    &quot;PreserveInitialVisibility&quot;: false,&#10;    &quot;PreserveWidth&quot;: true,&#10;    &quot;ResizeBeforeExport&quot;: false&#10;  },&#10;  &quot;Initial&quot;: null&#10;}"/>
</p:tagLst>
</file>

<file path=ppt/tags/tag47.xml><?xml version="1.0" encoding="utf-8"?>
<p:tagLst xmlns:a="http://schemas.openxmlformats.org/drawingml/2006/main" xmlns:r="http://schemas.openxmlformats.org/officeDocument/2006/relationships" xmlns:p="http://schemas.openxmlformats.org/presentationml/2006/main">
  <p:tag name="LAST UPDATE DATE" val="496333927.110896"/>
  <p:tag name="IMPORTID" val="6111293902106.322834"/>
  <p:tag name="WBLAST" val="G:\SIM1\SFD\Deals\Volta\Reports - CoGestion\Monthly Reporting\Generation PPT\Volta - Monthly Report maquette.xlsm"/>
  <p:tag name="USER NAME" val="COSTAA"/>
  <p:tag name="TYPE" val="1"/>
  <p:tag name="SOURCENAME" val="MONTHLY REPORT  VOLTA FINANCE LIMITED  - August 2025 ⯀ 2"/>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2:07.111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20:12.359Z&quot;,&#10;    &quot;PictureAppearance&quot;: 2,&#10;    &quot;Format&quot;: 0,&#10;    &quot;PreserveInitialVisibility&quot;: false,&#10;    &quot;PreserveWidth&quot;: true,&#10;    &quot;ResizeBeforeExport&quot;: false&#10;  },&#10;  &quot;Initial&quot;: null&#10;}"/>
</p:tagLst>
</file>

<file path=ppt/tags/tag48.xml><?xml version="1.0" encoding="utf-8"?>
<p:tagLst xmlns:a="http://schemas.openxmlformats.org/drawingml/2006/main" xmlns:r="http://schemas.openxmlformats.org/officeDocument/2006/relationships" xmlns:p="http://schemas.openxmlformats.org/presentationml/2006/main">
  <p:tag name="LAST UPDATE DATE" val="496333928.235696"/>
  <p:tag name="IMPORTID" val="157293903243.751489"/>
  <p:tag name="WBLAST" val="G:\SIM1\SFD\Deals\Volta\Reports - CoGestion\Monthly Reporting\Generation PPT\Volta - Monthly Report maquette.xlsm"/>
  <p:tag name="USER NAME" val="COSTAA"/>
  <p:tag name="TYPE" val="1"/>
  <p:tag name="SOURCENAME" val="Source: Intex, Bloomberg, AXA IM Paris as of August 2025 – unaudited figures - not accounting for unsettled trades Figures expressed in % of the NAV"/>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2:08.236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20:14.163Z&quot;,&#10;    &quot;PictureAppearance&quot;: 2,&#10;    &quot;Format&quot;: 0,&#10;    &quot;PreserveInitialVisibility&quot;: false,&#10;    &quot;PreserveWidth&quot;: true,&#10;    &quot;ResizeBeforeExport&quot;: false&#10;  },&#10;  &quot;Initial&quot;: null&#10;}"/>
</p:tagLst>
</file>

<file path=ppt/tags/tag49.xml><?xml version="1.0" encoding="utf-8"?>
<p:tagLst xmlns:a="http://schemas.openxmlformats.org/drawingml/2006/main" xmlns:r="http://schemas.openxmlformats.org/officeDocument/2006/relationships" xmlns:p="http://schemas.openxmlformats.org/presentationml/2006/main">
  <p:tag name="LAST UPDATE DATE" val="496333929.261761"/>
  <p:tag name="IMPORTID" val="5792434727884.263983"/>
  <p:tag name="WBLAST" val="G:\SIM1\SFD\Deals\Volta\Reports - CoGestion\Monthly Reporting\Generation PPT\Volta - Monthly Report maquette.xlsm"/>
  <p:tag name="USER NAME" val="COSTAA"/>
  <p:tag name="TYPE" val="1"/>
  <p:tag name="SOURCENAME" val="Source: AXA IM, as of August 2025"/>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2:09.262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20:15.857Z&quot;,&#10;    &quot;PictureAppearance&quot;: 2,&#10;    &quot;Format&quot;: 0,&#10;    &quot;PreserveInitialVisibility&quot;: false,&#10;    &quot;PreserveWidth&quot;: true,&#10;    &quot;ResizeBeforeExport&quot;: false&#10;  },&#10;  &quot;Initial&quot;: null&#10;}"/>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496333930.222244"/>
  <p:tag name="IMPORTID" val="9357295453433.125646"/>
  <p:tag name="WBLAST" val="G:\SIM1\SFD\Deals\Volta\Reports - CoGestion\Monthly Reporting\Generation PPT\Volta - Monthly Report maquette.xlsm"/>
  <p:tag name="USER NAME" val="COSTAA"/>
  <p:tag name="TYPE" val="1"/>
  <p:tag name="SOURCENAME" val="Market Value (€m)"/>
  <p:tag name="SHEETID" val="Report"/>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Report&quot;,&#10;    &quot;DateTime&quot;: &quot;2025-09-23T13:32:10.222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Report&quot;,&#10;    &quot;DateTime&quot;: &quot;2025-08-20T13:20:17.7Z&quot;,&#10;    &quot;PictureAppearance&quot;: 2,&#10;    &quot;Format&quot;: 0,&#10;    &quot;PreserveInitialVisibility&quot;: false,&#10;    &quot;PreserveWidth&quot;: true,&#10;    &quot;ResizeBeforeExport&quot;: false&#10;  },&#10;  &quot;Initial&quot;: null&#10;}"/>
</p:tagLst>
</file>

<file path=ppt/tags/tag51.xml><?xml version="1.0" encoding="utf-8"?>
<p:tagLst xmlns:a="http://schemas.openxmlformats.org/drawingml/2006/main" xmlns:r="http://schemas.openxmlformats.org/officeDocument/2006/relationships" xmlns:p="http://schemas.openxmlformats.org/presentationml/2006/main">
  <p:tag name="LAST UPDATE DATE" val="496333931.827687"/>
  <p:tag name="IMPORTID" val="5792434727884.263983"/>
  <p:tag name="WBLAST" val="G:\SIM1\SFD\Deals\Volta\Reports - CoGestion\Monthly Reporting\Generation PPT\Volta - Monthly Report maquette.xlsm"/>
  <p:tag name="USER NAME" val="COSTAA"/>
  <p:tag name="TYPE" val="1"/>
  <p:tag name="SOURCENAME" val="Source: AXA IM, as of August 2025"/>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2:11.828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20:19.8Z&quot;,&#10;    &quot;PictureAppearance&quot;: 2,&#10;    &quot;Format&quot;: 0,&#10;    &quot;PreserveInitialVisibility&quot;: false,&#10;    &quot;PreserveWidth&quot;: true,&#10;    &quot;ResizeBeforeExport&quot;: false&#10;  },&#10;  &quot;Initial&quot;: null&#10;}"/>
</p:tagLst>
</file>

<file path=ppt/tags/tag52.xml><?xml version="1.0" encoding="utf-8"?>
<p:tagLst xmlns:a="http://schemas.openxmlformats.org/drawingml/2006/main" xmlns:r="http://schemas.openxmlformats.org/officeDocument/2006/relationships" xmlns:p="http://schemas.openxmlformats.org/presentationml/2006/main">
  <p:tag name="LAST UPDATE DATE" val="496333932.752808"/>
  <p:tag name="IMPORTID" val="6213454689796.767222"/>
  <p:tag name="WBLAST" val="G:\SIM1\SFD\Deals\Volta\Reports - CoGestion\Monthly Reporting\Generation PPT\Volta - Monthly Report maquette.xlsm"/>
  <p:tag name="USER NAME" val="COSTAA"/>
  <p:tag name="TYPE" val="1"/>
  <p:tag name="SOURCENAME" val="Monthly Report - August 2025"/>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2:12.753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20:21.558Z&quot;,&#10;    &quot;PictureAppearance&quot;: 2,&#10;    &quot;Format&quot;: 0,&#10;    &quot;PreserveInitialVisibility&quot;: false,&#10;    &quot;PreserveWidth&quot;: true,&#10;    &quot;ResizeBeforeExport&quot;: false&#10;  },&#10;  &quot;Initial&quot;: null&#10;}"/>
</p:tagLst>
</file>

<file path=ppt/tags/tag53.xml><?xml version="1.0" encoding="utf-8"?>
<p:tagLst xmlns:a="http://schemas.openxmlformats.org/drawingml/2006/main" xmlns:r="http://schemas.openxmlformats.org/officeDocument/2006/relationships" xmlns:p="http://schemas.openxmlformats.org/presentationml/2006/main">
  <p:tag name="LAST UPDATE DATE" val="496333933.706795"/>
  <p:tag name="IMPORTID" val="216293902057.238474"/>
  <p:tag name="WBLAST" val="G:\SIM1\SFD\Deals\Volta\Reports - CoGestion\Monthly Reporting\Generation PPT\Volta - Monthly Report maquette.xlsm"/>
  <p:tag name="USER NAME" val="COSTAA"/>
  <p:tag name="TYPE" val="1"/>
  <p:tag name="SOURCENAME" val="MONTHLY REPORT  VOLTA FINANCE LIMITED  - August 2025 ⯀ 3"/>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2:13.707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20:23.25Z&quot;,&#10;    &quot;PictureAppearance&quot;: 2,&#10;    &quot;Format&quot;: 0,&#10;    &quot;PreserveInitialVisibility&quot;: false,&#10;    &quot;PreserveWidth&quot;: true,&#10;    &quot;ResizeBeforeExport&quot;: false&#10;  },&#10;  &quot;Initial&quot;: null&#10;}"/>
</p:tagLst>
</file>

<file path=ppt/tags/tag54.xml><?xml version="1.0" encoding="utf-8"?>
<p:tagLst xmlns:a="http://schemas.openxmlformats.org/drawingml/2006/main" xmlns:r="http://schemas.openxmlformats.org/officeDocument/2006/relationships" xmlns:p="http://schemas.openxmlformats.org/presentationml/2006/main">
  <p:tag name="LAST UPDATE DATE" val="496333934.693928"/>
  <p:tag name="IMPORTID" val="6213454689796.767222"/>
  <p:tag name="WBLAST" val="G:\SIM1\SFD\Deals\Volta\Reports - CoGestion\Monthly Reporting\Generation PPT\Volta - Monthly Report maquette.xlsm"/>
  <p:tag name="USER NAME" val="COSTAA"/>
  <p:tag name="TYPE" val="1"/>
  <p:tag name="SOURCENAME" val="Monthly Report - August 2025"/>
  <p:tag name="SHEETID" val="Source"/>
  <p:tag name="PICTUREAPPEARANCE" val="PictureAsShownWhenPrinted"/>
  <p:tag name="PASTESTRATEGY" val="0"/>
  <p:tag name="NORESIZEONUPDATE" val="False"/>
  <p:tag name="EXPORTANDSETTINGINFO" val="{&#10;  &quot;Last&quot;: {&#10;    &quot;General&quot;: {&#10;      &quot;ExcelInfo&quot;: {&#10;        &quot;Printer&quot;: &quot;Microsoft Print to PDF on Ne02:&quot;,&#10;        &quot;ZoomLevel&quot;: &quot;112&quot;&#10;      },&#10;      &quot;PrimaryDisplay&quot;: {&#10;        &quot;IsDisplay1&quot;: true,&#10;        &quot;Resolution&quot;: {&#10;          &quot;Width&quot;: 1920,&#10;          &quot;Height&quot;: 1080&#10;        },&#10;        &quot;ResolutionToWorkingAreaRatio&quot;: 1.0&#10;      },&#10;      &quot;ResizeRatio&quot;: 1.0,&#10;      &quot;UndoAutoColor&quot;: false,&#10;      &quot;CustomAutoColor&quot;: false&#10;    },&#10;    &quot;UserName&quot;: &quot;COSTAA&quot;,&#10;    &quot;WorkbookName&quot;: &quot;Volta - Monthly Report maquette.xlsm&quot;,&#10;    &quot;WorksheetName&quot;: &quot;Source&quot;,&#10;    &quot;DateTime&quot;: &quot;2025-09-23T13:32:14.694Z&quot;,&#10;    &quot;PictureAppearance&quot;: 2,&#10;    &quot;Format&quot;: 0,&#10;    &quot;PreserveInitialVisibility&quot;: false,&#10;    &quot;PreserveWidth&quot;: true,&#10;    &quot;ResizeBeforeExport&quot;: false&#10;  },&#10;  &quot;Previous&quot;: {&#10;    &quot;General&quot;: {&#10;      &quot;ExcelInfo&quot;: {&#10;        &quot;Printer&quot;: &quot;Microsoft Print to PDF sur Ne01:&quot;,&#10;        &quot;ZoomLevel&quot;: &quot;112&quot;&#10;      },&#10;      &quot;PrimaryDisplay&quot;: {&#10;        &quot;IsDisplay1&quot;: true,&#10;        &quot;Resolution&quot;: {&#10;          &quot;Width&quot;: 1280,&#10;          &quot;Height&quot;: 720&#10;        },&#10;        &quot;ResolutionToWorkingAreaRatio&quot;: 1.5&#10;      },&#10;      &quot;ResizeRatio&quot;: 1.0,&#10;      &quot;UndoAutoColor&quot;: false,&#10;      &quot;CustomAutoColor&quot;: false&#10;    },&#10;    &quot;UserName&quot;: &quot;HIDAM&quot;,&#10;    &quot;WorkbookName&quot;: &quot;Volta - Monthly Report maquette.xlsm&quot;,&#10;    &quot;WorksheetName&quot;: &quot;Source&quot;,&#10;    &quot;DateTime&quot;: &quot;2025-08-20T13:20:24.951Z&quot;,&#10;    &quot;PictureAppearance&quot;: 2,&#10;    &quot;Format&quot;: 0,&#10;    &quot;PreserveInitialVisibility&quot;: false,&#10;    &quot;PreserveWidth&quot;: true,&#10;    &quot;ResizeBeforeExport&quot;: false&#10;  },&#10;  &quot;Initial&quot;: null&#10;}"/>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614</TotalTime>
  <Words>2051</Words>
  <Application>Microsoft Office PowerPoint</Application>
  <PresentationFormat>Custom</PresentationFormat>
  <Paragraphs>98</Paragraphs>
  <Slides>3</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Calibri Light</vt:lpstr>
      <vt:lpstr>Century Gothic</vt:lpstr>
      <vt:lpstr>Garamond</vt:lpstr>
      <vt:lpstr>Times New Roman</vt:lpstr>
      <vt:lpstr>Verdana</vt:lpstr>
      <vt:lpstr>Office Theme</vt:lpstr>
      <vt:lpstr>UpSlide Table Of Content Master (do not edit)</vt:lpstr>
      <vt:lpstr>Volta Finance Ltd</vt:lpstr>
      <vt:lpstr>Volta Finance Ltd</vt:lpstr>
      <vt:lpstr>Volta Finance Ltd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Volta Finance Ltd Monthly Report- July 2023</dc:title>
  <dc:creator>COSTA Alexis</dc:creator>
  <cp:lastModifiedBy>COSTA Alexis</cp:lastModifiedBy>
  <cp:revision>29</cp:revision>
  <dcterms:created xsi:type="dcterms:W3CDTF">2023-09-12T09:15:16Z</dcterms:created>
  <dcterms:modified xsi:type="dcterms:W3CDTF">2025-09-24T09:12:31Z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2023-09-12T00:00:00Z</vt:filetime>
  </property>
  <property fmtid="{D5CDD505-2E9C-101B-9397-08002B2CF9AE}" pid="3" name="Creator">
    <vt:lpwstr>Adobe InDesign 18.5 (Macintosh)</vt:lpwstr>
  </property>
  <property fmtid="{D5CDD505-2E9C-101B-9397-08002B2CF9AE}" pid="4" name="LastSaved">
    <vt:filetime>2023-09-12T00:00:00Z</vt:filetime>
  </property>
  <property fmtid="{D5CDD505-2E9C-101B-9397-08002B2CF9AE}" pid="5" name="Producer">
    <vt:lpwstr>Adobe PDF Library 17.0</vt:lpwstr>
  </property>
  <property fmtid="{D5CDD505-2E9C-101B-9397-08002B2CF9AE}" pid="6" name="MSIP_Label_f3b89073-f537-4fe2-a4ef-71907f8c184f_Enabled">
    <vt:lpwstr>true</vt:lpwstr>
  </property>
  <property fmtid="{D5CDD505-2E9C-101B-9397-08002B2CF9AE}" pid="7" name="MSIP_Label_f3b89073-f537-4fe2-a4ef-71907f8c184f_SetDate">
    <vt:lpwstr>2023-09-21T10:10:02Z</vt:lpwstr>
  </property>
  <property fmtid="{D5CDD505-2E9C-101B-9397-08002B2CF9AE}" pid="8" name="MSIP_Label_f3b89073-f537-4fe2-a4ef-71907f8c184f_Method">
    <vt:lpwstr>Standard</vt:lpwstr>
  </property>
  <property fmtid="{D5CDD505-2E9C-101B-9397-08002B2CF9AE}" pid="9" name="MSIP_Label_f3b89073-f537-4fe2-a4ef-71907f8c184f_Name">
    <vt:lpwstr>INTERNAL</vt:lpwstr>
  </property>
  <property fmtid="{D5CDD505-2E9C-101B-9397-08002B2CF9AE}" pid="10" name="MSIP_Label_f3b89073-f537-4fe2-a4ef-71907f8c184f_SiteId">
    <vt:lpwstr>85f3dce2-9de5-43ba-8d73-76ef63954d34</vt:lpwstr>
  </property>
  <property fmtid="{D5CDD505-2E9C-101B-9397-08002B2CF9AE}" pid="11" name="MSIP_Label_f3b89073-f537-4fe2-a4ef-71907f8c184f_ActionId">
    <vt:lpwstr>2443e8dc-06f6-447d-af4d-ce3bb9855841</vt:lpwstr>
  </property>
  <property fmtid="{D5CDD505-2E9C-101B-9397-08002B2CF9AE}" pid="12" name="MSIP_Label_f3b89073-f537-4fe2-a4ef-71907f8c184f_ContentBits">
    <vt:lpwstr>2</vt:lpwstr>
  </property>
</Properties>
</file>