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718" r:id="rId2"/>
    <p:sldId id="2541" r:id="rId3"/>
    <p:sldId id="1790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743512219701E-2"/>
          <c:y val="2.4771370732089092E-2"/>
          <c:w val="0.96535651297556058"/>
          <c:h val="0.8481563736663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Procentandel</c:v>
                </c:pt>
              </c:strCache>
            </c:strRef>
          </c:tx>
          <c:spPr>
            <a:solidFill>
              <a:srgbClr val="0F283C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Ved ikke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0.82</c:v>
                </c:pt>
                <c:pt idx="2">
                  <c:v>0.02</c:v>
                </c:pt>
              </c:numCache>
            </c:numRef>
          </c:val>
          <c:extLst xmlns:c16="http://schemas.microsoft.com/office/drawing/2014/chart" xmlns:c15="http://schemas.microsoft.com/office/drawing/2012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90DC-453B-8B18-03476CE0F9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49179648"/>
        <c:axId val="49185536"/>
      </c:barChart>
      <c:catAx>
        <c:axId val="4917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 i="0" u="none">
                <a:solidFill>
                  <a:srgbClr val="0F283C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49185536"/>
        <c:crosses val="autoZero"/>
        <c:auto val="1"/>
        <c:lblAlgn val="ctr"/>
        <c:lblOffset val="100"/>
        <c:noMultiLvlLbl val="0"/>
      </c:catAx>
      <c:valAx>
        <c:axId val="4918553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179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700"/>
      </a:pPr>
      <a:endParaRPr lang="da-DK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F13D3-4C55-5084-A74E-3E6CE2552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57AA924-9713-1072-B08D-0B015EB76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34BC06-258E-23FE-7E1D-2819AAB6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76D58A-D5D3-3360-3BE5-3A383585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66BCE9-917E-9C56-7C5B-58E3C4F2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263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DE4EA-FF63-08CE-D7E6-4F898D0E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203CC08-5640-1B1B-9679-FB460F76A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D7A211-0049-9C82-54F1-F87FAC51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01BB50-7799-A370-D7F8-7F2BC5A2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DAD9C3-B174-3792-D24C-412CF2EF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273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AA0A15B-F410-3975-83C9-191750CF9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5E6EE5-FE49-FF2C-948C-D7110FC7B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973BC9-B5AB-9A4C-285E-B3A94E10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CA2595-3541-FCC3-AAC6-5AE37562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12D7B6-7F53-46B1-3C3C-7E0BFC47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26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2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2" name="Sub 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81816"/>
            <a:ext cx="11376025" cy="64359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Action title – 22pt – Arial – Bold – Dark Blue</a:t>
            </a:r>
            <a:br>
              <a:rPr lang="en-US" dirty="0"/>
            </a:br>
            <a:r>
              <a:rPr lang="en-US" dirty="0"/>
              <a:t>Maximum two lines</a:t>
            </a:r>
            <a:endParaRPr lang="en-IN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4" name="Caption">
            <a:extLst>
              <a:ext uri="{FF2B5EF4-FFF2-40B4-BE49-F238E27FC236}">
                <a16:creationId xmlns:a16="http://schemas.microsoft.com/office/drawing/2014/main" id="{B648FAD8-098B-491D-ACB7-2363F9283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63675"/>
            <a:ext cx="5436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Caption – 14pt – Arial – Bold – Dark Blue</a:t>
            </a:r>
            <a:br>
              <a:rPr lang="en-US"/>
            </a:br>
            <a:r>
              <a:rPr lang="en-US"/>
              <a:t>Maximum two lines</a:t>
            </a:r>
          </a:p>
        </p:txBody>
      </p:sp>
      <p:cxnSp>
        <p:nvCxnSpPr>
          <p:cNvPr id="8" name="Red line">
            <a:extLst>
              <a:ext uri="{FF2B5EF4-FFF2-40B4-BE49-F238E27FC236}">
                <a16:creationId xmlns:a16="http://schemas.microsoft.com/office/drawing/2014/main" id="{982792A1-5AEF-4A32-850A-0B3C3F232AE5}"/>
              </a:ext>
            </a:extLst>
          </p:cNvPr>
          <p:cNvCxnSpPr/>
          <p:nvPr userDrawn="1"/>
        </p:nvCxnSpPr>
        <p:spPr>
          <a:xfrm>
            <a:off x="407987" y="1931675"/>
            <a:ext cx="5436000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Base Number 1">
            <a:extLst>
              <a:ext uri="{FF2B5EF4-FFF2-40B4-BE49-F238E27FC236}">
                <a16:creationId xmlns:a16="http://schemas.microsoft.com/office/drawing/2014/main" id="{AA8B3B65-AB4C-479F-A6F5-210DBDF017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17" name="Unit 1">
            <a:extLst>
              <a:ext uri="{FF2B5EF4-FFF2-40B4-BE49-F238E27FC236}">
                <a16:creationId xmlns:a16="http://schemas.microsoft.com/office/drawing/2014/main" id="{1DDF0708-651A-4560-B800-CA1243EDD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422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04277EA4-F1AD-48F1-95E4-ECA54F8D5B0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370137"/>
            <a:ext cx="5436000" cy="3795703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Tx/>
              <a:buNone/>
              <a:defRPr sz="1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2" name="Caption">
            <a:extLst>
              <a:ext uri="{FF2B5EF4-FFF2-40B4-BE49-F238E27FC236}">
                <a16:creationId xmlns:a16="http://schemas.microsoft.com/office/drawing/2014/main" id="{44A5161D-17FB-45A0-A59D-BF29EA83EC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47762" y="1463675"/>
            <a:ext cx="5436000" cy="468000"/>
          </a:xfrm>
        </p:spPr>
        <p:txBody>
          <a:bodyPr lIns="0" tIns="0" rIns="0" bIns="72000" anchor="b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Caption – 14pt – Arial – Bold – Dark Blue</a:t>
            </a:r>
            <a:br>
              <a:rPr lang="en-US"/>
            </a:br>
            <a:r>
              <a:rPr lang="en-US"/>
              <a:t>Maximum two lines</a:t>
            </a:r>
          </a:p>
        </p:txBody>
      </p:sp>
      <p:cxnSp>
        <p:nvCxnSpPr>
          <p:cNvPr id="18" name="Red line">
            <a:extLst>
              <a:ext uri="{FF2B5EF4-FFF2-40B4-BE49-F238E27FC236}">
                <a16:creationId xmlns:a16="http://schemas.microsoft.com/office/drawing/2014/main" id="{CC2DD3AC-5267-4A69-871F-0F09B9957A69}"/>
              </a:ext>
            </a:extLst>
          </p:cNvPr>
          <p:cNvCxnSpPr/>
          <p:nvPr userDrawn="1"/>
        </p:nvCxnSpPr>
        <p:spPr>
          <a:xfrm>
            <a:off x="6347762" y="1931675"/>
            <a:ext cx="5436000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Base Number 2">
            <a:extLst>
              <a:ext uri="{FF2B5EF4-FFF2-40B4-BE49-F238E27FC236}">
                <a16:creationId xmlns:a16="http://schemas.microsoft.com/office/drawing/2014/main" id="{E9F38153-B6F9-44EB-A343-603C3D60A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7762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sp>
        <p:nvSpPr>
          <p:cNvPr id="21" name="Unit 2">
            <a:extLst>
              <a:ext uri="{FF2B5EF4-FFF2-40B4-BE49-F238E27FC236}">
                <a16:creationId xmlns:a16="http://schemas.microsoft.com/office/drawing/2014/main" id="{C4E9277D-B925-4CBD-8F1D-4E01EB9A9C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4002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027015-6338-4D55-998D-C581E339434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47749" y="2371440"/>
            <a:ext cx="5436000" cy="379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974868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1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2" name="Sub 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81816"/>
            <a:ext cx="11376025" cy="64359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Action title – 22pt – Arial – Bold – Dark Blue</a:t>
            </a:r>
            <a:br>
              <a:rPr lang="en-US" dirty="0"/>
            </a:br>
            <a:r>
              <a:rPr lang="en-US" dirty="0"/>
              <a:t>Maximum two lines</a:t>
            </a:r>
            <a:endParaRPr lang="en-IN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cxnSp>
        <p:nvCxnSpPr>
          <p:cNvPr id="8" name="Red line">
            <a:extLst>
              <a:ext uri="{FF2B5EF4-FFF2-40B4-BE49-F238E27FC236}">
                <a16:creationId xmlns:a16="http://schemas.microsoft.com/office/drawing/2014/main" id="{982792A1-5AEF-4A32-850A-0B3C3F232AE5}"/>
              </a:ext>
            </a:extLst>
          </p:cNvPr>
          <p:cNvCxnSpPr/>
          <p:nvPr userDrawn="1"/>
        </p:nvCxnSpPr>
        <p:spPr>
          <a:xfrm>
            <a:off x="407987" y="1931675"/>
            <a:ext cx="1137602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Unit">
            <a:extLst>
              <a:ext uri="{FF2B5EF4-FFF2-40B4-BE49-F238E27FC236}">
                <a16:creationId xmlns:a16="http://schemas.microsoft.com/office/drawing/2014/main" id="{1DDF0708-651A-4560-B800-CA1243EDD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422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04277EA4-F1AD-48F1-95E4-ECA54F8D5B0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370137"/>
            <a:ext cx="11376000" cy="3795703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Tx/>
              <a:buNone/>
              <a:defRPr sz="1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1" name="Chart Title">
            <a:extLst>
              <a:ext uri="{FF2B5EF4-FFF2-40B4-BE49-F238E27FC236}">
                <a16:creationId xmlns:a16="http://schemas.microsoft.com/office/drawing/2014/main" id="{A03F2B1F-6935-4149-AB6B-39F762F6B6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63675"/>
            <a:ext cx="11376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Caption – 14pt – Arial – Bold – Dark Blue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2" name="Base Number">
            <a:extLst>
              <a:ext uri="{FF2B5EF4-FFF2-40B4-BE49-F238E27FC236}">
                <a16:creationId xmlns:a16="http://schemas.microsoft.com/office/drawing/2014/main" id="{F02EBC59-7B5C-4152-A580-F9A83A839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3927197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ont cover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E9020C-4358-4879-95EF-1866C78732DD}"/>
              </a:ext>
            </a:extLst>
          </p:cNvPr>
          <p:cNvSpPr/>
          <p:nvPr userDrawn="1"/>
        </p:nvSpPr>
        <p:spPr>
          <a:xfrm>
            <a:off x="0" y="0"/>
            <a:ext cx="47799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B3A07CD-B899-43FD-8A73-45BC4833D1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279" y="2565294"/>
            <a:ext cx="3946298" cy="9144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Title is written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A209CA9-A888-464A-83BA-4DA79ABAF2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279" y="3590381"/>
            <a:ext cx="3946298" cy="27622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D237AB7-C4CB-4A29-96EF-20265D8AB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5634446"/>
            <a:ext cx="3685041" cy="530362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sz="105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95719D-61DD-4315-A03C-9F73BCEC00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13717" y="-1"/>
            <a:ext cx="7690984" cy="685800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DAC5B31-49C3-4086-9056-A22D275B3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9480" y="6411353"/>
            <a:ext cx="814533" cy="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A516D-A76F-17DE-F7DA-F1C210DF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017A15-8380-B3AE-0344-1E2CCE603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E1C80A-744C-7811-5BCD-1CDF64B5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692106-63F7-2CE6-3A82-AFAC93DC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4D2458-0135-53D9-DB45-4BDD71A0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34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C4F19-00CC-FE66-A3F4-FE10A98E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3A3E56-CA9E-1122-3900-66E45C62B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B70FEE-61D8-22A3-7FEB-AC4AE0FC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56E14A-1BFB-55D2-5101-63E8FE96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E2B5E3-52E7-6429-4811-A6692119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937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5CBF0-51F0-572A-73FF-8FD10BEE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BC5BF2-9F64-A6EC-137E-3DE31858C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35C156B-22DC-CA20-36BF-A6AB95E0A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3AFDF58-5230-AB24-7873-4A5C7E27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35A3BA-9FDF-72E4-AEC9-CC399AF2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26182B3-6C8E-B881-9B82-A07A8F16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325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AB77F-3C66-1C22-EB7A-0681C4CE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F5969D-3386-1C52-B5FE-34FC7D83B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9286DC2-1D8C-DC94-0796-C47F35909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96A2406-CC6E-3BC7-D556-EFD02A6E0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DE2FFF0-704F-13AE-CBC4-840B5BA38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62E6082-63EC-901A-7233-A26AECA3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3820E1D-2B1B-7D6E-0451-C33C5239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39BA629-1FBC-A405-1D62-29F3B998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58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42FB2-6E69-0D3B-0A0D-132EE22A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A0C69B7-D8EB-BD99-4626-F940E491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1D79D9C-84C7-C14B-6A61-CF3CF3BB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2251747-49E1-6DAA-9D2D-E2FE6EE9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61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31D307-6E95-4C81-30C1-845FAF97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EDDDD47-D9E1-8E60-0B7C-A7D70267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CFA0EA1-9310-E025-F729-B9B49C07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201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1E90-74DB-D02D-E263-69A2C5BD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5C8FF3-217E-91BD-5912-799EBDCCE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62D5144-D6E6-1A58-29AD-948F1960C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92D167C-85C9-1B3E-3F21-8A20F72D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BF24FFA-3F57-5B52-BDA0-DD36295B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93B094E-F68D-0246-9BF0-3EF5A200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536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9D770-0046-9D36-4161-AB21520A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9CF0D46-9169-3605-5A4D-94490E982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06D030B-FBE3-4B56-A7CA-6000430B8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2D8676-B644-F699-A7EA-862FB610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17FE674-4E89-DA8F-4745-6A2C6667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85F882F-CDD2-A0FB-4310-F4BBDC2C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63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D1E854-40AC-7A47-4E05-2A6613E1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FDBEF5F-2502-103A-9BA5-40B29E418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25EB1C-7365-F861-ACBE-3E3EA0B82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286D21-3B9D-41D5-9545-DC48F4F08553}" type="datetimeFigureOut">
              <a:rPr lang="da-DK" smtClean="0"/>
              <a:t>03-01-2025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9DF2BB-8753-9A95-A997-BD8E9E528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B92316-8B90-CA0C-BBE2-16E2637E9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A3BE97-3959-4EA3-A8A6-F280A6B986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62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PORT TITLE">
            <a:extLst>
              <a:ext uri="{FF2B5EF4-FFF2-40B4-BE49-F238E27FC236}">
                <a16:creationId xmlns:a16="http://schemas.microsoft.com/office/drawing/2014/main" id="{2109BBD2-F8C5-41C6-A535-64147E0E8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/>
              <a:t>Klimaforandring og pensionsdagen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EE634-B731-499F-9A92-9CE9D63F81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PORT DATE">
            <a:extLst>
              <a:ext uri="{FF2B5EF4-FFF2-40B4-BE49-F238E27FC236}">
                <a16:creationId xmlns:a16="http://schemas.microsoft.com/office/drawing/2014/main" id="{7365C7A3-A623-44D1-BDF8-E0ED914F76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26. sep 2024</a:t>
            </a:r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2A3C30-62F2-4A5C-B4A7-F9929DBB41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4EFB31-0A4C-40E2-93F5-D23B5AD84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9480" y="6411353"/>
            <a:ext cx="814533" cy="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6A79E-EF78-4A2E-B483-203D2395F6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/>
              <a:t>Introduktion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1137ED-3935-40F0-BF6D-49C99055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Om undersøgelsen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4744B-1C5A-47BE-8543-3D8E48F34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03799-4748-4C4F-A17A-6CEDBDE457E7}" type="slidenum"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rgbClr val="0F28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rgbClr val="0F28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5DDB9-49EF-4387-9165-28E3FE8E4D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rgbClr val="0F28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A2A810-5C7A-4E9E-A261-0F64E6F2D4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/>
              <a:t>Dataindsamling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946159-467E-49FB-BC33-9C90B65DDE8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da-DK" sz="1200" dirty="0"/>
              <a:t>Denne rapportering er udarbejdet på baggrund af i alt 1.013 gennemførte</a:t>
            </a:r>
          </a:p>
          <a:p>
            <a:pPr>
              <a:spcAft>
                <a:spcPts val="0"/>
              </a:spcAft>
            </a:pPr>
            <a:r>
              <a:rPr lang="da-DK" sz="1200" dirty="0"/>
              <a:t>interview med repræsentativt udvalgte danskere mellem 18 og 66 år.</a:t>
            </a:r>
          </a:p>
          <a:p>
            <a:pPr>
              <a:spcAft>
                <a:spcPts val="0"/>
              </a:spcAft>
            </a:pPr>
            <a:endParaRPr lang="da-DK" sz="1200" dirty="0"/>
          </a:p>
          <a:p>
            <a:pPr>
              <a:spcAft>
                <a:spcPts val="0"/>
              </a:spcAft>
            </a:pPr>
            <a:r>
              <a:rPr lang="da-DK" sz="1200" dirty="0"/>
              <a:t>Undersøgelsen er gennemført som en webbaseret undersøgelse via online</a:t>
            </a:r>
          </a:p>
          <a:p>
            <a:pPr>
              <a:spcAft>
                <a:spcPts val="0"/>
              </a:spcAft>
            </a:pPr>
            <a:r>
              <a:rPr lang="da-DK" sz="1200" dirty="0"/>
              <a:t>panel. Interviewene er gennemført i perioden 11 september. til 21. september 2024.</a:t>
            </a:r>
          </a:p>
          <a:p>
            <a:pPr>
              <a:spcAft>
                <a:spcPts val="0"/>
              </a:spcAft>
            </a:pPr>
            <a:endParaRPr lang="da-DK" sz="1200" dirty="0"/>
          </a:p>
          <a:p>
            <a:pPr>
              <a:spcAft>
                <a:spcPts val="0"/>
              </a:spcAft>
            </a:pPr>
            <a:r>
              <a:rPr lang="da-DK" sz="1200" dirty="0"/>
              <a:t>Efter endt dataindsamling har Epinion for det første kvalitetssikret data ved at</a:t>
            </a:r>
          </a:p>
          <a:p>
            <a:pPr>
              <a:spcAft>
                <a:spcPts val="0"/>
              </a:spcAft>
            </a:pPr>
            <a:r>
              <a:rPr lang="da-DK" sz="1200" dirty="0"/>
              <a:t>rense det for 1) personer, der kan have gennemført uddannelsen flere gang</a:t>
            </a:r>
          </a:p>
          <a:p>
            <a:pPr>
              <a:spcAft>
                <a:spcPts val="0"/>
              </a:spcAft>
            </a:pPr>
            <a:r>
              <a:rPr lang="da-DK" sz="1200" dirty="0"/>
              <a:t>(dubletter), 2) personer, der er urealistisk hurtige til at gennemføre</a:t>
            </a:r>
          </a:p>
          <a:p>
            <a:pPr>
              <a:spcAft>
                <a:spcPts val="0"/>
              </a:spcAft>
            </a:pPr>
            <a:r>
              <a:rPr lang="da-DK" sz="1200" dirty="0"/>
              <a:t>undersøgelsen (speeders) og 3) personer, der svare ‘ved ikke’ til størstedelen af spørgsmålene.</a:t>
            </a:r>
          </a:p>
          <a:p>
            <a:pPr>
              <a:spcAft>
                <a:spcPts val="0"/>
              </a:spcAft>
            </a:pPr>
            <a:endParaRPr lang="da-DK" sz="1200" dirty="0"/>
          </a:p>
          <a:p>
            <a:pPr>
              <a:spcAft>
                <a:spcPts val="0"/>
              </a:spcAft>
            </a:pPr>
            <a:r>
              <a:rPr lang="da-DK" sz="1200" dirty="0"/>
              <a:t>For det andet har Epinion foretaget en vægtning af data, så mindre forskelle</a:t>
            </a:r>
          </a:p>
          <a:p>
            <a:pPr>
              <a:spcAft>
                <a:spcPts val="0"/>
              </a:spcAft>
            </a:pPr>
            <a:r>
              <a:rPr lang="da-DK" sz="1200" dirty="0"/>
              <a:t>mellem stikprøve og population, der måtte skyldes tilfældighed, vejes på plads i</a:t>
            </a:r>
          </a:p>
          <a:p>
            <a:pPr>
              <a:spcAft>
                <a:spcPts val="0"/>
              </a:spcAft>
            </a:pPr>
            <a:r>
              <a:rPr lang="da-DK" sz="1200" dirty="0"/>
              <a:t>forhold til de nyeste fordelinger for den danske befolkning på køn, alder og</a:t>
            </a:r>
          </a:p>
          <a:p>
            <a:pPr>
              <a:spcAft>
                <a:spcPts val="0"/>
              </a:spcAft>
            </a:pPr>
            <a:r>
              <a:rPr lang="da-DK" sz="1200" dirty="0"/>
              <a:t>region.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760A59-8A12-4F17-814E-674CC9BEC3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a-DK"/>
              <a:t>Rapporten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9141C5-884A-4C27-BAB2-00E4AF6B5DA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da-DK" sz="1200" dirty="0"/>
              <a:t>Rapporten viser undersøgelsens resultater i form af grafer. Disse</a:t>
            </a:r>
          </a:p>
          <a:p>
            <a:r>
              <a:rPr lang="da-DK" sz="1200" dirty="0"/>
              <a:t>viser resultaterne som procenttal, dvs. andele af befolkningen eller de respektive</a:t>
            </a:r>
          </a:p>
          <a:p>
            <a:r>
              <a:rPr lang="da-DK" sz="1200" dirty="0"/>
              <a:t>undergrupper af befolkningen.</a:t>
            </a:r>
          </a:p>
          <a:p>
            <a:endParaRPr lang="da-DK" sz="1200" dirty="0"/>
          </a:p>
          <a:p>
            <a:r>
              <a:rPr lang="da-DK" sz="1200" dirty="0"/>
              <a:t>I nogle tilfælde kan graferne summere til mere eller mindre end 100%, hvilket</a:t>
            </a:r>
          </a:p>
          <a:p>
            <a:r>
              <a:rPr lang="da-DK" sz="1200" dirty="0"/>
              <a:t>enten skyldes respondentens mulighed for at afgive flere svar ved det</a:t>
            </a:r>
          </a:p>
          <a:p>
            <a:r>
              <a:rPr lang="da-DK" sz="1200" dirty="0"/>
              <a:t>pågældende spørgsmål eller afrunding.</a:t>
            </a:r>
          </a:p>
          <a:p>
            <a:endParaRPr lang="da-DK" sz="1200" dirty="0"/>
          </a:p>
          <a:p>
            <a:r>
              <a:rPr lang="da-DK" sz="1200" dirty="0"/>
              <a:t>Epinion står naturligvis til rådighed i forbindelse med yderligere analyser og</a:t>
            </a:r>
          </a:p>
          <a:p>
            <a:r>
              <a:rPr lang="da-DK" sz="1200" dirty="0"/>
              <a:t>forespørgsler, hvis Forsikring &amp; Pension ønsker særlige analyser inden for</a:t>
            </a:r>
          </a:p>
          <a:p>
            <a:r>
              <a:rPr lang="da-DK" sz="1200" dirty="0"/>
              <a:t>bestemte områder. Derudover står Epinion til rådighed, hvis Forsikring &amp;</a:t>
            </a:r>
          </a:p>
          <a:p>
            <a:r>
              <a:rPr lang="da-DK" sz="1200" dirty="0"/>
              <a:t>Pension ønsker udtalelser mv. til videre formidling og publicering af rapportens</a:t>
            </a:r>
          </a:p>
          <a:p>
            <a:r>
              <a:rPr lang="da-DK" sz="1200" dirty="0"/>
              <a:t>resultater.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277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C807623-BC98-4505-B220-85A671997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t>Frekvens</a:t>
            </a:r>
            <a:endParaRPr lang="en-US"/>
          </a:p>
        </p:txBody>
      </p:sp>
      <p:sp>
        <p:nvSpPr>
          <p:cNvPr id="6" name="Sub Title">
            <a:extLst>
              <a:ext uri="{FF2B5EF4-FFF2-40B4-BE49-F238E27FC236}">
                <a16:creationId xmlns:a16="http://schemas.microsoft.com/office/drawing/2014/main" id="{0B453D8D-0999-4C63-BDBC-C764579A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58B40661-B43C-41AA-9776-6D4A75DF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103799-4748-4C4F-A17A-6CEDBDE457E7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98941CC-08CD-4E91-9201-F1383B7B7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2" name="Freq-Q2--Col01P"/>
          <p:cNvGraphicFramePr/>
          <p:nvPr/>
        </p:nvGraphicFramePr>
        <p:xfrm>
          <a:off x="407987" y="2370137"/>
          <a:ext cx="11376000" cy="379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TitleFreq-Q2--Col01P">
            <a:extLst>
              <a:ext uri="{FF2B5EF4-FFF2-40B4-BE49-F238E27FC236}">
                <a16:creationId xmlns:a16="http://schemas.microsoft.com/office/drawing/2014/main" id="{E0BCD112-3EB4-4CE1-A6C4-6E1CC9ADD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t>Har du oplevet klimarelaterede vejrskader på din bopæl, forårsaget af fx skybrud, oversvømmelse eller storm, indenfor de seneste 5 år?</a:t>
            </a:r>
            <a:endParaRPr lang="en-US"/>
          </a:p>
        </p:txBody>
      </p:sp>
      <p:sp>
        <p:nvSpPr>
          <p:cNvPr id="12" name="Base NumberFreq-Q2--Col01P">
            <a:extLst>
              <a:ext uri="{FF2B5EF4-FFF2-40B4-BE49-F238E27FC236}">
                <a16:creationId xmlns:a16="http://schemas.microsoft.com/office/drawing/2014/main" id="{0D6E462A-D98A-403D-A16C-3FC7AABA4E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2005556"/>
            <a:ext cx="5120640" cy="144000"/>
          </a:xfrm>
        </p:spPr>
        <p:txBody>
          <a:bodyPr/>
          <a:lstStyle/>
          <a:p>
            <a:r>
              <a:t>N=1013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89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298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Office-tema</vt:lpstr>
      <vt:lpstr>PowerPoint-præsentation</vt:lpstr>
      <vt:lpstr>Om undersøgelsen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Birgitte Hougaard</dc:creator>
  <cp:lastModifiedBy>Birgitte Hougaard</cp:lastModifiedBy>
  <cp:revision>4</cp:revision>
  <dcterms:created xsi:type="dcterms:W3CDTF">2024-10-29T11:18:04Z</dcterms:created>
  <dcterms:modified xsi:type="dcterms:W3CDTF">2025-01-03T13:51:22Z</dcterms:modified>
</cp:coreProperties>
</file>