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41" r:id="rId2"/>
    <p:sldId id="1791" r:id="rId3"/>
    <p:sldId id="1792" r:id="rId4"/>
    <p:sldId id="1793" r:id="rId5"/>
    <p:sldId id="1794" r:id="rId6"/>
    <p:sldId id="1795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21743512219701E-2"/>
          <c:y val="2.4771370732089092E-2"/>
          <c:w val="0.96535651297556058"/>
          <c:h val="0.848156373666374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Procentandel</c:v>
                </c:pt>
              </c:strCache>
            </c:strRef>
          </c:tx>
          <c:spPr>
            <a:solidFill>
              <a:srgbClr val="0F283C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0F283C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0.24</c:v>
                </c:pt>
                <c:pt idx="1">
                  <c:v>0.73</c:v>
                </c:pt>
                <c:pt idx="2">
                  <c:v>0.03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90DC-453B-8B18-03476CE0F9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30"/>
        <c:axId val="49179648"/>
        <c:axId val="49185536"/>
      </c:barChart>
      <c:catAx>
        <c:axId val="491796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 i="0" u="none">
                <a:solidFill>
                  <a:srgbClr val="0F283C"/>
                </a:solidFill>
                <a:latin typeface="Arial"/>
                <a:ea typeface="Arial"/>
                <a:cs typeface="Arial"/>
              </a:defRPr>
            </a:pPr>
            <a:endParaRPr lang="da-DK"/>
          </a:p>
        </c:txPr>
        <c:crossAx val="49185536"/>
        <c:crosses val="autoZero"/>
        <c:auto val="1"/>
        <c:lblAlgn val="ctr"/>
        <c:lblOffset val="100"/>
        <c:noMultiLvlLbl val="0"/>
      </c:catAx>
      <c:valAx>
        <c:axId val="49185536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49179648"/>
        <c:crosses val="autoZero"/>
        <c:crossBetween val="between"/>
        <c:majorUnit val="0.1"/>
      </c:valAx>
    </c:plotArea>
    <c:plotVisOnly val="1"/>
    <c:dispBlanksAs val="gap"/>
    <c:showDLblsOverMax val="0"/>
  </c:chart>
  <c:spPr>
    <a:solidFill>
      <a:srgbClr val="FFFFFF"/>
    </a:solidFill>
  </c:spPr>
  <c:txPr>
    <a:bodyPr/>
    <a:lstStyle/>
    <a:p>
      <a:pPr>
        <a:defRPr sz="700"/>
      </a:pPr>
      <a:endParaRPr lang="da-DK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høj grad</c:v>
                </c:pt>
              </c:strCache>
            </c:strRef>
          </c:tx>
          <c:spPr>
            <a:solidFill>
              <a:srgbClr val="004337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(N=1013)</c:v>
                </c:pt>
                <c:pt idx="1">
                  <c:v>Stormflod (N=1013)</c:v>
                </c:pt>
                <c:pt idx="2">
                  <c:v>Højtstående grundvand (N=1013)</c:v>
                </c:pt>
                <c:pt idx="3">
                  <c:v>Stormskader (N=1013)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0.08</c:v>
                </c:pt>
                <c:pt idx="1">
                  <c:v>0.03</c:v>
                </c:pt>
                <c:pt idx="2">
                  <c:v>7.0000000000000007E-2</c:v>
                </c:pt>
                <c:pt idx="3">
                  <c:v>0.12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 nogen grad</c:v>
                </c:pt>
              </c:strCache>
            </c:strRef>
          </c:tx>
          <c:spPr>
            <a:solidFill>
              <a:srgbClr val="73A89A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(N=1013)</c:v>
                </c:pt>
                <c:pt idx="1">
                  <c:v>Stormflod (N=1013)</c:v>
                </c:pt>
                <c:pt idx="2">
                  <c:v>Højtstående grundvand (N=1013)</c:v>
                </c:pt>
                <c:pt idx="3">
                  <c:v>Stormskader (N=1013)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0.28999999999999998</c:v>
                </c:pt>
                <c:pt idx="1">
                  <c:v>0.1</c:v>
                </c:pt>
                <c:pt idx="2">
                  <c:v>0.2</c:v>
                </c:pt>
                <c:pt idx="3">
                  <c:v>0.37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 lav grad</c:v>
                </c:pt>
              </c:strCache>
            </c:strRef>
          </c:tx>
          <c:spPr>
            <a:solidFill>
              <a:srgbClr val="A7C7D7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(N=1013)</c:v>
                </c:pt>
                <c:pt idx="1">
                  <c:v>Stormflod (N=1013)</c:v>
                </c:pt>
                <c:pt idx="2">
                  <c:v>Højtstående grundvand (N=1013)</c:v>
                </c:pt>
                <c:pt idx="3">
                  <c:v>Stormskader (N=1013)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0.39</c:v>
                </c:pt>
                <c:pt idx="1">
                  <c:v>0.28999999999999998</c:v>
                </c:pt>
                <c:pt idx="2">
                  <c:v>0.34</c:v>
                </c:pt>
                <c:pt idx="3">
                  <c:v>0.34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Slet ikke</c:v>
                </c:pt>
              </c:strCache>
            </c:strRef>
          </c:tx>
          <c:spPr>
            <a:solidFill>
              <a:srgbClr val="EBC882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0F283C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(N=1013)</c:v>
                </c:pt>
                <c:pt idx="1">
                  <c:v>Stormflod (N=1013)</c:v>
                </c:pt>
                <c:pt idx="2">
                  <c:v>Højtstående grundvand (N=1013)</c:v>
                </c:pt>
                <c:pt idx="3">
                  <c:v>Stormskader (N=1013)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0.22</c:v>
                </c:pt>
                <c:pt idx="1">
                  <c:v>0.56000000000000005</c:v>
                </c:pt>
                <c:pt idx="2">
                  <c:v>0.35</c:v>
                </c:pt>
                <c:pt idx="3">
                  <c:v>0.15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Ved ikke</c:v>
                </c:pt>
              </c:strCache>
            </c:strRef>
          </c:tx>
          <c:spPr>
            <a:solidFill>
              <a:srgbClr val="E8E1D5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0F283C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(N=1013)</c:v>
                </c:pt>
                <c:pt idx="1">
                  <c:v>Stormflod (N=1013)</c:v>
                </c:pt>
                <c:pt idx="2">
                  <c:v>Højtstående grundvand (N=1013)</c:v>
                </c:pt>
                <c:pt idx="3">
                  <c:v>Stormskader (N=1013)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0.03</c:v>
                </c:pt>
                <c:pt idx="1">
                  <c:v>0.02</c:v>
                </c:pt>
                <c:pt idx="2">
                  <c:v>0.04</c:v>
                </c:pt>
                <c:pt idx="3">
                  <c:v>0.02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90811008"/>
        <c:axId val="90829184"/>
      </c:barChart>
      <c:catAx>
        <c:axId val="908110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low"/>
        <c:txPr>
          <a:bodyPr/>
          <a:lstStyle/>
          <a:p>
            <a:pPr>
              <a:defRPr sz="900" b="0" i="0" u="none">
                <a:solidFill>
                  <a:srgbClr val="0F283C"/>
                </a:solidFill>
                <a:latin typeface="Arial"/>
                <a:ea typeface="Arial"/>
                <a:cs typeface="Arial"/>
              </a:defRPr>
            </a:pPr>
            <a:endParaRPr lang="da-DK"/>
          </a:p>
        </c:txPr>
        <c:crossAx val="90829184"/>
        <c:crosses val="autoZero"/>
        <c:auto val="1"/>
        <c:lblAlgn val="ctr"/>
        <c:lblOffset val="100"/>
        <c:noMultiLvlLbl val="0"/>
      </c:catAx>
      <c:valAx>
        <c:axId val="90829184"/>
        <c:scaling>
          <c:orientation val="minMax"/>
          <c:max val="1"/>
          <c:min val="0"/>
        </c:scaling>
        <c:delete val="1"/>
        <c:axPos val="b"/>
        <c:numFmt formatCode="0%" sourceLinked="1"/>
        <c:majorTickMark val="none"/>
        <c:minorTickMark val="none"/>
        <c:tickLblPos val="nextTo"/>
        <c:crossAx val="90811008"/>
        <c:crosses val="max"/>
        <c:crossBetween val="between"/>
        <c:majorUnit val="0.1"/>
      </c:valAx>
    </c:plotArea>
    <c:legend>
      <c:legendPos val="b"/>
      <c:overlay val="0"/>
      <c:txPr>
        <a:bodyPr/>
        <a:lstStyle/>
        <a:p>
          <a:pPr>
            <a:defRPr sz="900" b="0" i="0" u="none">
              <a:solidFill>
                <a:srgbClr val="0F283C"/>
              </a:solidFill>
              <a:latin typeface="Arial"/>
              <a:ea typeface="Arial"/>
              <a:cs typeface="Arial"/>
            </a:defRPr>
          </a:pPr>
          <a:endParaRPr lang="da-DK"/>
        </a:p>
      </c:txPr>
    </c:legend>
    <c:plotVisOnly val="1"/>
    <c:dispBlanksAs val="gap"/>
    <c:showDLblsOverMax val="0"/>
  </c:chart>
  <c:spPr>
    <a:solidFill>
      <a:srgbClr val="FFFFFF"/>
    </a:solidFill>
    <a:effectLst/>
  </c:spPr>
  <c:txPr>
    <a:bodyPr/>
    <a:lstStyle/>
    <a:p>
      <a:pPr>
        <a:defRPr sz="700"/>
      </a:pPr>
      <a:endParaRPr lang="da-DK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høj grad</c:v>
                </c:pt>
              </c:strCache>
            </c:strRef>
          </c:tx>
          <c:spPr>
            <a:solidFill>
              <a:srgbClr val="004337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(N=99)</c:v>
                </c:pt>
                <c:pt idx="1">
                  <c:v>Stormflod (N=99)</c:v>
                </c:pt>
                <c:pt idx="2">
                  <c:v>Højtstående grundvand (N=99)</c:v>
                </c:pt>
                <c:pt idx="3">
                  <c:v>Stormskader (N=99)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0.09</c:v>
                </c:pt>
                <c:pt idx="1">
                  <c:v>0.1</c:v>
                </c:pt>
                <c:pt idx="2">
                  <c:v>0.15</c:v>
                </c:pt>
                <c:pt idx="3">
                  <c:v>0.25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 nogen grad</c:v>
                </c:pt>
              </c:strCache>
            </c:strRef>
          </c:tx>
          <c:spPr>
            <a:solidFill>
              <a:srgbClr val="73A89A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(N=99)</c:v>
                </c:pt>
                <c:pt idx="1">
                  <c:v>Stormflod (N=99)</c:v>
                </c:pt>
                <c:pt idx="2">
                  <c:v>Højtstående grundvand (N=99)</c:v>
                </c:pt>
                <c:pt idx="3">
                  <c:v>Stormskader (N=99)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0.4</c:v>
                </c:pt>
                <c:pt idx="1">
                  <c:v>0.15</c:v>
                </c:pt>
                <c:pt idx="2">
                  <c:v>0.26</c:v>
                </c:pt>
                <c:pt idx="3">
                  <c:v>0.32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 lav grad</c:v>
                </c:pt>
              </c:strCache>
            </c:strRef>
          </c:tx>
          <c:spPr>
            <a:solidFill>
              <a:srgbClr val="A7C7D7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(N=99)</c:v>
                </c:pt>
                <c:pt idx="1">
                  <c:v>Stormflod (N=99)</c:v>
                </c:pt>
                <c:pt idx="2">
                  <c:v>Højtstående grundvand (N=99)</c:v>
                </c:pt>
                <c:pt idx="3">
                  <c:v>Stormskader (N=99)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0.36</c:v>
                </c:pt>
                <c:pt idx="1">
                  <c:v>0.4</c:v>
                </c:pt>
                <c:pt idx="2">
                  <c:v>0.39</c:v>
                </c:pt>
                <c:pt idx="3">
                  <c:v>0.32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Slet ikke</c:v>
                </c:pt>
              </c:strCache>
            </c:strRef>
          </c:tx>
          <c:spPr>
            <a:solidFill>
              <a:srgbClr val="EBC882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0F283C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(N=99)</c:v>
                </c:pt>
                <c:pt idx="1">
                  <c:v>Stormflod (N=99)</c:v>
                </c:pt>
                <c:pt idx="2">
                  <c:v>Højtstående grundvand (N=99)</c:v>
                </c:pt>
                <c:pt idx="3">
                  <c:v>Stormskader (N=99)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0.12</c:v>
                </c:pt>
                <c:pt idx="1">
                  <c:v>0.33</c:v>
                </c:pt>
                <c:pt idx="2">
                  <c:v>0.18</c:v>
                </c:pt>
                <c:pt idx="3">
                  <c:v>0.09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Ved ikke</c:v>
                </c:pt>
              </c:strCache>
            </c:strRef>
          </c:tx>
          <c:spPr>
            <a:solidFill>
              <a:srgbClr val="E8E1D5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0F283C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Skybrud (N=99)</c:v>
                </c:pt>
                <c:pt idx="1">
                  <c:v>Stormflod (N=99)</c:v>
                </c:pt>
                <c:pt idx="2">
                  <c:v>Højtstående grundvand (N=99)</c:v>
                </c:pt>
                <c:pt idx="3">
                  <c:v>Stormskader (N=99)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0.02</c:v>
                </c:pt>
                <c:pt idx="1">
                  <c:v>0.02</c:v>
                </c:pt>
                <c:pt idx="2">
                  <c:v>0.02</c:v>
                </c:pt>
                <c:pt idx="3">
                  <c:v>0.02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28CD-421C-B123-56983D5A88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90811008"/>
        <c:axId val="90829184"/>
      </c:barChart>
      <c:catAx>
        <c:axId val="908110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low"/>
        <c:txPr>
          <a:bodyPr/>
          <a:lstStyle/>
          <a:p>
            <a:pPr>
              <a:defRPr sz="900" b="0" i="0" u="none">
                <a:solidFill>
                  <a:srgbClr val="0F283C"/>
                </a:solidFill>
                <a:latin typeface="Arial"/>
                <a:ea typeface="Arial"/>
                <a:cs typeface="Arial"/>
              </a:defRPr>
            </a:pPr>
            <a:endParaRPr lang="da-DK"/>
          </a:p>
        </c:txPr>
        <c:crossAx val="90829184"/>
        <c:crosses val="autoZero"/>
        <c:auto val="1"/>
        <c:lblAlgn val="ctr"/>
        <c:lblOffset val="100"/>
        <c:noMultiLvlLbl val="0"/>
      </c:catAx>
      <c:valAx>
        <c:axId val="90829184"/>
        <c:scaling>
          <c:orientation val="minMax"/>
          <c:max val="1"/>
          <c:min val="0"/>
        </c:scaling>
        <c:delete val="1"/>
        <c:axPos val="b"/>
        <c:numFmt formatCode="0%" sourceLinked="1"/>
        <c:majorTickMark val="none"/>
        <c:minorTickMark val="none"/>
        <c:tickLblPos val="nextTo"/>
        <c:crossAx val="90811008"/>
        <c:crosses val="max"/>
        <c:crossBetween val="between"/>
        <c:majorUnit val="0.1"/>
      </c:valAx>
    </c:plotArea>
    <c:legend>
      <c:legendPos val="b"/>
      <c:overlay val="0"/>
      <c:txPr>
        <a:bodyPr/>
        <a:lstStyle/>
        <a:p>
          <a:pPr>
            <a:defRPr sz="900" b="0" i="0" u="none">
              <a:solidFill>
                <a:srgbClr val="0F283C"/>
              </a:solidFill>
              <a:latin typeface="Arial"/>
              <a:ea typeface="Arial"/>
              <a:cs typeface="Arial"/>
            </a:defRPr>
          </a:pPr>
          <a:endParaRPr lang="da-DK"/>
        </a:p>
      </c:txPr>
    </c:legend>
    <c:plotVisOnly val="1"/>
    <c:dispBlanksAs val="gap"/>
    <c:showDLblsOverMax val="0"/>
  </c:chart>
  <c:spPr>
    <a:solidFill>
      <a:srgbClr val="FFFFFF"/>
    </a:solidFill>
    <a:effectLst/>
  </c:spPr>
  <c:txPr>
    <a:bodyPr/>
    <a:lstStyle/>
    <a:p>
      <a:pPr>
        <a:defRPr sz="700"/>
      </a:pPr>
      <a:endParaRPr lang="da-DK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21743512219701E-2"/>
          <c:y val="2.4771370732089092E-2"/>
          <c:w val="0.96535651297556058"/>
          <c:h val="0.848156373666374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Procentandel</c:v>
                </c:pt>
              </c:strCache>
            </c:strRef>
          </c:tx>
          <c:spPr>
            <a:solidFill>
              <a:srgbClr val="0F283C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0F283C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7.0000000000000007E-2</c:v>
                </c:pt>
                <c:pt idx="1">
                  <c:v>0.81</c:v>
                </c:pt>
                <c:pt idx="2">
                  <c:v>0.12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90DC-453B-8B18-03476CE0F9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30"/>
        <c:axId val="49179648"/>
        <c:axId val="49185536"/>
      </c:barChart>
      <c:catAx>
        <c:axId val="491796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 i="0" u="none">
                <a:solidFill>
                  <a:srgbClr val="0F283C"/>
                </a:solidFill>
                <a:latin typeface="Arial"/>
                <a:ea typeface="Arial"/>
                <a:cs typeface="Arial"/>
              </a:defRPr>
            </a:pPr>
            <a:endParaRPr lang="da-DK"/>
          </a:p>
        </c:txPr>
        <c:crossAx val="49185536"/>
        <c:crosses val="autoZero"/>
        <c:auto val="1"/>
        <c:lblAlgn val="ctr"/>
        <c:lblOffset val="100"/>
        <c:noMultiLvlLbl val="0"/>
      </c:catAx>
      <c:valAx>
        <c:axId val="49185536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49179648"/>
        <c:crosses val="autoZero"/>
        <c:crossBetween val="between"/>
        <c:majorUnit val="0.1"/>
      </c:valAx>
    </c:plotArea>
    <c:plotVisOnly val="1"/>
    <c:dispBlanksAs val="gap"/>
    <c:showDLblsOverMax val="0"/>
  </c:chart>
  <c:spPr>
    <a:solidFill>
      <a:srgbClr val="FFFFFF"/>
    </a:solidFill>
  </c:spPr>
  <c:txPr>
    <a:bodyPr/>
    <a:lstStyle/>
    <a:p>
      <a:pPr>
        <a:defRPr sz="700"/>
      </a:pPr>
      <a:endParaRPr lang="da-DK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21743512219701E-2"/>
          <c:y val="2.4771370732089092E-2"/>
          <c:w val="0.96535651297556058"/>
          <c:h val="0.848156373666374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Procentandel</c:v>
                </c:pt>
              </c:strCache>
            </c:strRef>
          </c:tx>
          <c:spPr>
            <a:solidFill>
              <a:srgbClr val="0F283C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>
                    <a:solidFill>
                      <a:srgbClr val="0F283C"/>
                    </a:solidFill>
                    <a:latin typeface="Arial"/>
                    <a:ea typeface="Arial"/>
                    <a:cs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0.27</c:v>
                </c:pt>
                <c:pt idx="1">
                  <c:v>0.62</c:v>
                </c:pt>
                <c:pt idx="2">
                  <c:v>0.11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90DC-453B-8B18-03476CE0F9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30"/>
        <c:axId val="49179648"/>
        <c:axId val="49185536"/>
      </c:barChart>
      <c:catAx>
        <c:axId val="491796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 i="0" u="none">
                <a:solidFill>
                  <a:srgbClr val="0F283C"/>
                </a:solidFill>
                <a:latin typeface="Arial"/>
                <a:ea typeface="Arial"/>
                <a:cs typeface="Arial"/>
              </a:defRPr>
            </a:pPr>
            <a:endParaRPr lang="da-DK"/>
          </a:p>
        </c:txPr>
        <c:crossAx val="49185536"/>
        <c:crosses val="autoZero"/>
        <c:auto val="1"/>
        <c:lblAlgn val="ctr"/>
        <c:lblOffset val="100"/>
        <c:noMultiLvlLbl val="0"/>
      </c:catAx>
      <c:valAx>
        <c:axId val="49185536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49179648"/>
        <c:crosses val="autoZero"/>
        <c:crossBetween val="between"/>
        <c:majorUnit val="0.1"/>
      </c:valAx>
    </c:plotArea>
    <c:plotVisOnly val="1"/>
    <c:dispBlanksAs val="gap"/>
    <c:showDLblsOverMax val="0"/>
  </c:chart>
  <c:spPr>
    <a:solidFill>
      <a:srgbClr val="FFFFFF"/>
    </a:solidFill>
  </c:spPr>
  <c:txPr>
    <a:bodyPr/>
    <a:lstStyle/>
    <a:p>
      <a:pPr>
        <a:defRPr sz="700"/>
      </a:pPr>
      <a:endParaRPr lang="da-DK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6970B5-BD1D-039F-F0D1-2DF597FF1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CB79AC4-F082-3139-C9F1-96465A758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7141DC-1124-496D-E241-7F4BBE62F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6D54EFB-119F-E371-C424-44A52C614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21CAA2F-1A64-8643-02E8-C062EDE4E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492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B7B5E5-7639-6BFB-6174-F3C9D69E9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2987CDA-7902-F811-0227-3630E1166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72EF82-7382-F5B4-9FE6-FBA2FCE00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EC21AD1-A726-1881-7563-918AA34A7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5E24FE-B6DA-6355-8DCE-309A7492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8847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478961D-0B68-FFF4-8601-06EAAF8D6A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B2047C4-B5CD-E8CC-471C-C14B27E0F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38DE08-46A9-6FDF-13B1-A0D6650EC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98CA739-B8F2-7A6D-10FF-C0941452D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C929D29-7DBB-5018-C629-4772708E1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7095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2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273EBB05-C2B7-43DF-9D45-00491AD4294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>
                <a:solidFill>
                  <a:srgbClr val="E2313D"/>
                </a:solidFill>
              </a:defRPr>
            </a:lvl1pPr>
          </a:lstStyle>
          <a:p>
            <a:pPr lvl="0"/>
            <a:r>
              <a:rPr lang="en-US" noProof="0"/>
              <a:t>Topic headline – Arial – 14pt – Epinion Red</a:t>
            </a:r>
          </a:p>
        </p:txBody>
      </p:sp>
      <p:sp>
        <p:nvSpPr>
          <p:cNvPr id="2" name="Sub Title">
            <a:extLst>
              <a:ext uri="{FF2B5EF4-FFF2-40B4-BE49-F238E27FC236}">
                <a16:creationId xmlns:a16="http://schemas.microsoft.com/office/drawing/2014/main" id="{82039995-8FDE-4644-A620-C912E22786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 dirty="0"/>
              <a:t>Action title – 22pt – Arial – Bold – Dark Blue</a:t>
            </a:r>
            <a:br>
              <a:rPr lang="en-US" dirty="0"/>
            </a:br>
            <a:r>
              <a:rPr lang="en-US" dirty="0"/>
              <a:t>Maximum two lines</a:t>
            </a:r>
            <a:endParaRPr lang="en-IN" dirty="0"/>
          </a:p>
        </p:txBody>
      </p:sp>
      <p:sp>
        <p:nvSpPr>
          <p:cNvPr id="10" name="Slide Number Placeholder">
            <a:extLst>
              <a:ext uri="{FF2B5EF4-FFF2-40B4-BE49-F238E27FC236}">
                <a16:creationId xmlns:a16="http://schemas.microsoft.com/office/drawing/2014/main" id="{DAC71521-BF6D-4E18-8F4E-E2FB43D37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8034" y="6459415"/>
            <a:ext cx="487362" cy="15240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92103799-4748-4C4F-A17A-6CEDBDE457E7}" type="slidenum">
              <a:rPr lang="en-IN" smtClean="0"/>
              <a:pPr/>
              <a:t>‹nr.›</a:t>
            </a:fld>
            <a:endParaRPr lang="en-IN" dirty="0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1896D570-576D-4DCE-B757-CAE101CA585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14" name="Caption">
            <a:extLst>
              <a:ext uri="{FF2B5EF4-FFF2-40B4-BE49-F238E27FC236}">
                <a16:creationId xmlns:a16="http://schemas.microsoft.com/office/drawing/2014/main" id="{B648FAD8-098B-491D-ACB7-2363F928303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5436000" cy="468000"/>
          </a:xfrm>
        </p:spPr>
        <p:txBody>
          <a:bodyPr lIns="0" tIns="0" rIns="0" bIns="72000" anchor="b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Caption – 14pt – Arial – Bold – Dark Blue</a:t>
            </a:r>
            <a:br>
              <a:rPr lang="en-US"/>
            </a:br>
            <a:r>
              <a:rPr lang="en-US"/>
              <a:t>Maximum two lines</a:t>
            </a:r>
          </a:p>
        </p:txBody>
      </p:sp>
      <p:cxnSp>
        <p:nvCxnSpPr>
          <p:cNvPr id="8" name="Red line">
            <a:extLst>
              <a:ext uri="{FF2B5EF4-FFF2-40B4-BE49-F238E27FC236}">
                <a16:creationId xmlns:a16="http://schemas.microsoft.com/office/drawing/2014/main" id="{982792A1-5AEF-4A32-850A-0B3C3F232AE5}"/>
              </a:ext>
            </a:extLst>
          </p:cNvPr>
          <p:cNvCxnSpPr/>
          <p:nvPr userDrawn="1"/>
        </p:nvCxnSpPr>
        <p:spPr>
          <a:xfrm>
            <a:off x="407987" y="1931675"/>
            <a:ext cx="5436000" cy="0"/>
          </a:xfrm>
          <a:prstGeom prst="line">
            <a:avLst/>
          </a:prstGeom>
          <a:noFill/>
          <a:ln w="12700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" name="Base Number 1">
            <a:extLst>
              <a:ext uri="{FF2B5EF4-FFF2-40B4-BE49-F238E27FC236}">
                <a16:creationId xmlns:a16="http://schemas.microsoft.com/office/drawing/2014/main" id="{AA8B3B65-AB4C-479F-A6F5-210DBDF0172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Base</a:t>
            </a:r>
          </a:p>
        </p:txBody>
      </p:sp>
      <p:sp>
        <p:nvSpPr>
          <p:cNvPr id="17" name="Unit 1">
            <a:extLst>
              <a:ext uri="{FF2B5EF4-FFF2-40B4-BE49-F238E27FC236}">
                <a16:creationId xmlns:a16="http://schemas.microsoft.com/office/drawing/2014/main" id="{1DDF0708-651A-4560-B800-CA1243EDDC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64227" y="2005556"/>
            <a:ext cx="720000" cy="144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Unit</a:t>
            </a:r>
          </a:p>
        </p:txBody>
      </p:sp>
      <p:sp>
        <p:nvSpPr>
          <p:cNvPr id="19" name="Content Placeholder 1">
            <a:extLst>
              <a:ext uri="{FF2B5EF4-FFF2-40B4-BE49-F238E27FC236}">
                <a16:creationId xmlns:a16="http://schemas.microsoft.com/office/drawing/2014/main" id="{04277EA4-F1AD-48F1-95E4-ECA54F8D5B0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07987" y="2370137"/>
            <a:ext cx="5436000" cy="3795703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1000"/>
              </a:spcAft>
              <a:buFontTx/>
              <a:buNone/>
              <a:defRPr sz="11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Content</a:t>
            </a:r>
          </a:p>
        </p:txBody>
      </p:sp>
      <p:sp>
        <p:nvSpPr>
          <p:cNvPr id="12" name="Caption">
            <a:extLst>
              <a:ext uri="{FF2B5EF4-FFF2-40B4-BE49-F238E27FC236}">
                <a16:creationId xmlns:a16="http://schemas.microsoft.com/office/drawing/2014/main" id="{44A5161D-17FB-45A0-A59D-BF29EA83EC8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47762" y="1463675"/>
            <a:ext cx="5436000" cy="468000"/>
          </a:xfrm>
        </p:spPr>
        <p:txBody>
          <a:bodyPr lIns="0" tIns="0" rIns="0" bIns="72000" anchor="b">
            <a:no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Caption – 14pt – Arial – Bold – Dark Blue</a:t>
            </a:r>
            <a:br>
              <a:rPr lang="en-US"/>
            </a:br>
            <a:r>
              <a:rPr lang="en-US"/>
              <a:t>Maximum two lines</a:t>
            </a:r>
          </a:p>
        </p:txBody>
      </p:sp>
      <p:cxnSp>
        <p:nvCxnSpPr>
          <p:cNvPr id="18" name="Red line">
            <a:extLst>
              <a:ext uri="{FF2B5EF4-FFF2-40B4-BE49-F238E27FC236}">
                <a16:creationId xmlns:a16="http://schemas.microsoft.com/office/drawing/2014/main" id="{CC2DD3AC-5267-4A69-871F-0F09B9957A69}"/>
              </a:ext>
            </a:extLst>
          </p:cNvPr>
          <p:cNvCxnSpPr/>
          <p:nvPr userDrawn="1"/>
        </p:nvCxnSpPr>
        <p:spPr>
          <a:xfrm>
            <a:off x="6347762" y="1931675"/>
            <a:ext cx="5436000" cy="0"/>
          </a:xfrm>
          <a:prstGeom prst="line">
            <a:avLst/>
          </a:prstGeom>
          <a:noFill/>
          <a:ln w="12700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" name="Base Number 2">
            <a:extLst>
              <a:ext uri="{FF2B5EF4-FFF2-40B4-BE49-F238E27FC236}">
                <a16:creationId xmlns:a16="http://schemas.microsoft.com/office/drawing/2014/main" id="{E9F38153-B6F9-44EB-A343-603C3D60A5E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47762" y="2005556"/>
            <a:ext cx="720000" cy="144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Base</a:t>
            </a:r>
          </a:p>
        </p:txBody>
      </p:sp>
      <p:sp>
        <p:nvSpPr>
          <p:cNvPr id="21" name="Unit 2">
            <a:extLst>
              <a:ext uri="{FF2B5EF4-FFF2-40B4-BE49-F238E27FC236}">
                <a16:creationId xmlns:a16="http://schemas.microsoft.com/office/drawing/2014/main" id="{C4E9277D-B925-4CBD-8F1D-4E01EB9A9CF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104002" y="2005556"/>
            <a:ext cx="720000" cy="144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Unit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027015-6338-4D55-998D-C581E3394348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347749" y="2371440"/>
            <a:ext cx="5436000" cy="37944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Content</a:t>
            </a:r>
          </a:p>
        </p:txBody>
      </p:sp>
    </p:spTree>
    <p:extLst>
      <p:ext uri="{BB962C8B-B14F-4D97-AF65-F5344CB8AC3E}">
        <p14:creationId xmlns:p14="http://schemas.microsoft.com/office/powerpoint/2010/main" val="2543746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1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273EBB05-C2B7-43DF-9D45-00491AD4294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>
                <a:solidFill>
                  <a:srgbClr val="E2313D"/>
                </a:solidFill>
              </a:defRPr>
            </a:lvl1pPr>
          </a:lstStyle>
          <a:p>
            <a:pPr lvl="0"/>
            <a:r>
              <a:rPr lang="en-US" noProof="0"/>
              <a:t>Topic headline – Arial – 14pt – Epinion Red</a:t>
            </a:r>
          </a:p>
        </p:txBody>
      </p:sp>
      <p:sp>
        <p:nvSpPr>
          <p:cNvPr id="2" name="Sub Title">
            <a:extLst>
              <a:ext uri="{FF2B5EF4-FFF2-40B4-BE49-F238E27FC236}">
                <a16:creationId xmlns:a16="http://schemas.microsoft.com/office/drawing/2014/main" id="{82039995-8FDE-4644-A620-C912E22786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 dirty="0"/>
              <a:t>Action title – 22pt – Arial – Bold – Dark Blue</a:t>
            </a:r>
            <a:br>
              <a:rPr lang="en-US" dirty="0"/>
            </a:br>
            <a:r>
              <a:rPr lang="en-US" dirty="0"/>
              <a:t>Maximum two lines</a:t>
            </a:r>
            <a:endParaRPr lang="en-IN" dirty="0"/>
          </a:p>
        </p:txBody>
      </p:sp>
      <p:sp>
        <p:nvSpPr>
          <p:cNvPr id="10" name="Slide Number Placeholder">
            <a:extLst>
              <a:ext uri="{FF2B5EF4-FFF2-40B4-BE49-F238E27FC236}">
                <a16:creationId xmlns:a16="http://schemas.microsoft.com/office/drawing/2014/main" id="{DAC71521-BF6D-4E18-8F4E-E2FB43D37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8034" y="6459415"/>
            <a:ext cx="487362" cy="15240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92103799-4748-4C4F-A17A-6CEDBDE457E7}" type="slidenum">
              <a:rPr lang="en-IN" smtClean="0"/>
              <a:pPr/>
              <a:t>‹nr.›</a:t>
            </a:fld>
            <a:endParaRPr lang="en-IN" dirty="0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1896D570-576D-4DCE-B757-CAE101CA585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IN" dirty="0"/>
          </a:p>
        </p:txBody>
      </p:sp>
      <p:cxnSp>
        <p:nvCxnSpPr>
          <p:cNvPr id="8" name="Red line">
            <a:extLst>
              <a:ext uri="{FF2B5EF4-FFF2-40B4-BE49-F238E27FC236}">
                <a16:creationId xmlns:a16="http://schemas.microsoft.com/office/drawing/2014/main" id="{982792A1-5AEF-4A32-850A-0B3C3F232AE5}"/>
              </a:ext>
            </a:extLst>
          </p:cNvPr>
          <p:cNvCxnSpPr/>
          <p:nvPr userDrawn="1"/>
        </p:nvCxnSpPr>
        <p:spPr>
          <a:xfrm>
            <a:off x="407987" y="1931675"/>
            <a:ext cx="11376026" cy="0"/>
          </a:xfrm>
          <a:prstGeom prst="line">
            <a:avLst/>
          </a:prstGeom>
          <a:noFill/>
          <a:ln w="12700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Unit">
            <a:extLst>
              <a:ext uri="{FF2B5EF4-FFF2-40B4-BE49-F238E27FC236}">
                <a16:creationId xmlns:a16="http://schemas.microsoft.com/office/drawing/2014/main" id="{1DDF0708-651A-4560-B800-CA1243EDDC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64227" y="2005556"/>
            <a:ext cx="720000" cy="144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Unit</a:t>
            </a:r>
          </a:p>
        </p:txBody>
      </p:sp>
      <p:sp>
        <p:nvSpPr>
          <p:cNvPr id="19" name="Content Placeholder">
            <a:extLst>
              <a:ext uri="{FF2B5EF4-FFF2-40B4-BE49-F238E27FC236}">
                <a16:creationId xmlns:a16="http://schemas.microsoft.com/office/drawing/2014/main" id="{04277EA4-F1AD-48F1-95E4-ECA54F8D5B0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07987" y="2370137"/>
            <a:ext cx="11376000" cy="3795703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1000"/>
              </a:spcAft>
              <a:buFontTx/>
              <a:buNone/>
              <a:defRPr sz="11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Content</a:t>
            </a:r>
          </a:p>
        </p:txBody>
      </p:sp>
      <p:sp>
        <p:nvSpPr>
          <p:cNvPr id="11" name="Chart Title">
            <a:extLst>
              <a:ext uri="{FF2B5EF4-FFF2-40B4-BE49-F238E27FC236}">
                <a16:creationId xmlns:a16="http://schemas.microsoft.com/office/drawing/2014/main" id="{A03F2B1F-6935-4149-AB6B-39F762F6B60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 lIns="0" tIns="0" rIns="0" bIns="72000" anchor="b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Caption – 14pt – Arial – Bold – Dark Blue</a:t>
            </a:r>
            <a:br>
              <a:rPr lang="en-US"/>
            </a:br>
            <a:r>
              <a:rPr lang="en-US"/>
              <a:t>Maximum two lines</a:t>
            </a:r>
          </a:p>
        </p:txBody>
      </p:sp>
      <p:sp>
        <p:nvSpPr>
          <p:cNvPr id="12" name="Base Number">
            <a:extLst>
              <a:ext uri="{FF2B5EF4-FFF2-40B4-BE49-F238E27FC236}">
                <a16:creationId xmlns:a16="http://schemas.microsoft.com/office/drawing/2014/main" id="{F02EBC59-7B5C-4152-A580-F9A83A8394B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Base</a:t>
            </a:r>
          </a:p>
        </p:txBody>
      </p:sp>
    </p:spTree>
    <p:extLst>
      <p:ext uri="{BB962C8B-B14F-4D97-AF65-F5344CB8AC3E}">
        <p14:creationId xmlns:p14="http://schemas.microsoft.com/office/powerpoint/2010/main" val="4781812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841512-A6BB-94D2-6235-6E2D70859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CB4EF3-3CFD-B027-2B69-9E69135C1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C7744E-354C-4A89-D090-DC0D36C70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7389DD-1E2C-F22D-26A9-3CD7769DA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073AD20-6771-D8E5-021A-6BA77B29C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427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8CEBF-B3A8-9A25-D4CB-F4FB2757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86ACB99-2007-3A51-63F6-6950584E0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B660BC5-40BC-6AAE-EBCB-7203AE970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38E3868-C071-9E2B-D229-3245B3BD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1A438EB-61B8-5501-4628-41778C5E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9520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8FE5C5-E33A-D82C-4215-1E8DD67F7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650FEE-8E2A-84D5-E6A7-1B5EA77BA2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E988563-3A27-AF4B-8A78-3F4B46C53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08EA79D-FA9D-D2DE-360A-8C5FC0720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3269A15-0813-A28B-C261-ADA055843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3C49E68-0E0B-286A-9B56-91003816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644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7876D-E811-086C-24AC-91CC4B51E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488761C-C84E-63F3-2CED-0EE6D0BCA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097D6BC-410D-9552-B1EE-BBCDC7E1E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FB1FA5B-4D1A-EEBC-5C3E-727CF19C25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57E040E-BEEB-8D80-CCA3-1D19A4858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9649A51-DC20-0F8F-12B1-0C959AE50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644CA2D-CAD5-8006-49E1-44D37CB58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8D674E8-CEC8-5BD2-F830-3EF1CEC2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29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86AC59-3028-366B-766F-7B9596CFD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8DF063B-0E4E-499F-D6EF-8CB86B1B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B69A9CF-81E2-0E9D-1BEA-D17A2DE6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650CE89-4A3D-54CE-1F93-3CF96609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913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0D0BBEC-C66D-C5F6-0614-B610AA55B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B89A227-FB6E-8D61-3B74-22107D3E5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A91EC8A-DA51-EE02-0892-5A6D29835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4750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467432-CA56-1F94-B3BD-5DFFD5730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C6A0AC-2917-62BF-CFE2-68ABCB4F7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6AA1EEF-EBDF-3DA1-BF18-9190C768F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E35B983-F31E-E85A-57CD-1F89BD68E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6ABDEEB-718F-C9A9-C03A-1D6456CD5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96C4C68-7249-0EEC-4E7F-C35C99DAF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337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D3D527-F9A9-DCEC-48C5-57E0487CB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AAB4530-E85D-E15A-3259-E7527A4CC4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96767A8-D59C-1F3F-A28D-6B6F05D22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132640C-FF77-EC82-4CB3-F6FE4B25F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4B29A3-5C35-9987-AE3C-E5D96AB70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24A4DF1-22D3-33CD-DADE-A3E32D0AD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103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0D5A03B-A25A-B3EC-3C57-90C68EBE1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129C38F-4B68-DB1B-76A6-D5F8671AB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0DE3CD-F86C-E1D1-C318-5ADE7C583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973CFB-71C6-4AAC-A77D-69AC98BC0B0B}" type="datetimeFigureOut">
              <a:rPr lang="da-DK" smtClean="0"/>
              <a:t>23-10-2024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78AA5C-FD2B-0059-63B2-16858C2A5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AAEC2C-8406-80C5-8795-CBBCE1023B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FF0C2B-1011-492B-A5C4-25FDF1CB76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896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F6A79E-EF78-4A2E-B483-203D2395F6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/>
              <a:t>Introduktion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1137ED-3935-40F0-BF6D-49C99055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Om undersøgelsen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4744B-1C5A-47BE-8543-3D8E48F34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103799-4748-4C4F-A17A-6CEDBDE457E7}" type="slidenum">
              <a:rPr kumimoji="0" lang="en-IN" sz="800" b="0" i="0" u="none" strike="noStrike" kern="1200" cap="none" spc="0" normalizeH="0" baseline="0" noProof="0" smtClean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rgbClr val="0F283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5DDB9-49EF-4387-9165-28E3FE8E4DB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rgbClr val="0F283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8A2A810-5C7A-4E9E-A261-0F64E6F2D4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a-DK"/>
              <a:t>Dataindsamling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9946159-467E-49FB-BC33-9C90B65DDE8E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spcAft>
                <a:spcPts val="0"/>
              </a:spcAft>
            </a:pPr>
            <a:r>
              <a:rPr lang="da-DK" sz="1200" dirty="0"/>
              <a:t>Denne rapportering er udarbejdet på baggrund af i alt 1.013 gennemførte</a:t>
            </a:r>
          </a:p>
          <a:p>
            <a:pPr>
              <a:spcAft>
                <a:spcPts val="0"/>
              </a:spcAft>
            </a:pPr>
            <a:r>
              <a:rPr lang="da-DK" sz="1200" dirty="0"/>
              <a:t>interview med repræsentativt udvalgte danskere mellem 18 og 66 år.</a:t>
            </a:r>
          </a:p>
          <a:p>
            <a:pPr>
              <a:spcAft>
                <a:spcPts val="0"/>
              </a:spcAft>
            </a:pPr>
            <a:endParaRPr lang="da-DK" sz="1200" dirty="0"/>
          </a:p>
          <a:p>
            <a:pPr>
              <a:spcAft>
                <a:spcPts val="0"/>
              </a:spcAft>
            </a:pPr>
            <a:r>
              <a:rPr lang="da-DK" sz="1200" dirty="0"/>
              <a:t>Undersøgelsen er gennemført som en webbaseret undersøgelse via online</a:t>
            </a:r>
          </a:p>
          <a:p>
            <a:pPr>
              <a:spcAft>
                <a:spcPts val="0"/>
              </a:spcAft>
            </a:pPr>
            <a:r>
              <a:rPr lang="da-DK" sz="1200" dirty="0"/>
              <a:t>panel. Interviewene er gennemført i perioden 11 september. til 21. september 2024.</a:t>
            </a:r>
          </a:p>
          <a:p>
            <a:pPr>
              <a:spcAft>
                <a:spcPts val="0"/>
              </a:spcAft>
            </a:pPr>
            <a:endParaRPr lang="da-DK" sz="1200" dirty="0"/>
          </a:p>
          <a:p>
            <a:pPr>
              <a:spcAft>
                <a:spcPts val="0"/>
              </a:spcAft>
            </a:pPr>
            <a:r>
              <a:rPr lang="da-DK" sz="1200" dirty="0"/>
              <a:t>Efter endt dataindsamling har Epinion for det første kvalitetssikret data ved at</a:t>
            </a:r>
          </a:p>
          <a:p>
            <a:pPr>
              <a:spcAft>
                <a:spcPts val="0"/>
              </a:spcAft>
            </a:pPr>
            <a:r>
              <a:rPr lang="da-DK" sz="1200" dirty="0"/>
              <a:t>rense det for 1) personer, der kan have gennemført uddannelsen flere gang</a:t>
            </a:r>
          </a:p>
          <a:p>
            <a:pPr>
              <a:spcAft>
                <a:spcPts val="0"/>
              </a:spcAft>
            </a:pPr>
            <a:r>
              <a:rPr lang="da-DK" sz="1200" dirty="0"/>
              <a:t>(dubletter), 2) personer, der er urealistisk hurtige til at gennemføre</a:t>
            </a:r>
          </a:p>
          <a:p>
            <a:pPr>
              <a:spcAft>
                <a:spcPts val="0"/>
              </a:spcAft>
            </a:pPr>
            <a:r>
              <a:rPr lang="da-DK" sz="1200" dirty="0"/>
              <a:t>undersøgelsen (speeders) og 3) personer, der svare ‘ved ikke’ til størstedelen af spørgsmålene.</a:t>
            </a:r>
          </a:p>
          <a:p>
            <a:pPr>
              <a:spcAft>
                <a:spcPts val="0"/>
              </a:spcAft>
            </a:pPr>
            <a:endParaRPr lang="da-DK" sz="1200" dirty="0"/>
          </a:p>
          <a:p>
            <a:pPr>
              <a:spcAft>
                <a:spcPts val="0"/>
              </a:spcAft>
            </a:pPr>
            <a:r>
              <a:rPr lang="da-DK" sz="1200" dirty="0"/>
              <a:t>For det andet har Epinion foretaget en vægtning af data, så mindre forskelle</a:t>
            </a:r>
          </a:p>
          <a:p>
            <a:pPr>
              <a:spcAft>
                <a:spcPts val="0"/>
              </a:spcAft>
            </a:pPr>
            <a:r>
              <a:rPr lang="da-DK" sz="1200" dirty="0"/>
              <a:t>mellem stikprøve og population, der måtte skyldes tilfældighed, vejes på plads i</a:t>
            </a:r>
          </a:p>
          <a:p>
            <a:pPr>
              <a:spcAft>
                <a:spcPts val="0"/>
              </a:spcAft>
            </a:pPr>
            <a:r>
              <a:rPr lang="da-DK" sz="1200" dirty="0"/>
              <a:t>forhold til de nyeste fordelinger for den danske befolkning på køn, alder og</a:t>
            </a:r>
          </a:p>
          <a:p>
            <a:pPr>
              <a:spcAft>
                <a:spcPts val="0"/>
              </a:spcAft>
            </a:pPr>
            <a:r>
              <a:rPr lang="da-DK" sz="1200" dirty="0"/>
              <a:t>region.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0760A59-8A12-4F17-814E-674CC9BEC35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da-DK"/>
              <a:t>Rapporten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29141C5-884A-4C27-BAB2-00E4AF6B5DAF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r>
              <a:rPr lang="da-DK" sz="1200" dirty="0"/>
              <a:t>Rapporten viser undersøgelsens resultater i form af grafer. Disse</a:t>
            </a:r>
          </a:p>
          <a:p>
            <a:r>
              <a:rPr lang="da-DK" sz="1200" dirty="0"/>
              <a:t>viser resultaterne som procenttal, dvs. andele af befolkningen eller de respektive</a:t>
            </a:r>
          </a:p>
          <a:p>
            <a:r>
              <a:rPr lang="da-DK" sz="1200" dirty="0"/>
              <a:t>undergrupper af befolkningen.</a:t>
            </a:r>
          </a:p>
          <a:p>
            <a:endParaRPr lang="da-DK" sz="1200" dirty="0"/>
          </a:p>
          <a:p>
            <a:r>
              <a:rPr lang="da-DK" sz="1200" dirty="0"/>
              <a:t>I nogle tilfælde kan graferne summere til mere eller mindre end 100%, hvilket</a:t>
            </a:r>
          </a:p>
          <a:p>
            <a:r>
              <a:rPr lang="da-DK" sz="1200" dirty="0"/>
              <a:t>enten skyldes respondentens mulighed for at afgive flere svar ved det</a:t>
            </a:r>
          </a:p>
          <a:p>
            <a:r>
              <a:rPr lang="da-DK" sz="1200" dirty="0"/>
              <a:t>pågældende spørgsmål eller afrunding.</a:t>
            </a:r>
          </a:p>
          <a:p>
            <a:endParaRPr lang="da-DK" sz="1200" dirty="0"/>
          </a:p>
          <a:p>
            <a:r>
              <a:rPr lang="da-DK" sz="1200" dirty="0"/>
              <a:t>Epinion står naturligvis til rådighed i forbindelse med yderligere analyser og</a:t>
            </a:r>
          </a:p>
          <a:p>
            <a:r>
              <a:rPr lang="da-DK" sz="1200" dirty="0"/>
              <a:t>forespørgsler, hvis Forsikring &amp; Pension ønsker særlige analyser inden for</a:t>
            </a:r>
          </a:p>
          <a:p>
            <a:r>
              <a:rPr lang="da-DK" sz="1200" dirty="0"/>
              <a:t>bestemte områder. Derudover står Epinion til rådighed, hvis Forsikring &amp;</a:t>
            </a:r>
          </a:p>
          <a:p>
            <a:r>
              <a:rPr lang="da-DK" sz="1200" dirty="0"/>
              <a:t>Pension ønsker udtalelser mv. til videre formidling og publicering af rapportens</a:t>
            </a:r>
          </a:p>
          <a:p>
            <a:r>
              <a:rPr lang="da-DK" sz="1200" dirty="0"/>
              <a:t>resultater.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72775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AC807623-BC98-4505-B220-85A671997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t>Frekvens</a:t>
            </a:r>
            <a:endParaRPr lang="en-US"/>
          </a:p>
        </p:txBody>
      </p:sp>
      <p:sp>
        <p:nvSpPr>
          <p:cNvPr id="6" name="Sub Title">
            <a:extLst>
              <a:ext uri="{FF2B5EF4-FFF2-40B4-BE49-F238E27FC236}">
                <a16:creationId xmlns:a16="http://schemas.microsoft.com/office/drawing/2014/main" id="{0B453D8D-0999-4C63-BDBC-C764579A1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58B40661-B43C-41AA-9776-6D4A75DF88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103799-4748-4C4F-A17A-6CEDBDE457E7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D98941CC-08CD-4E91-9201-F1383B7B7A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2" name="Freq-Q3--Col01P"/>
          <p:cNvGraphicFramePr/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hart TitleFreq-Q3--Col01P">
            <a:extLst>
              <a:ext uri="{FF2B5EF4-FFF2-40B4-BE49-F238E27FC236}">
                <a16:creationId xmlns:a16="http://schemas.microsoft.com/office/drawing/2014/main" id="{E0BCD112-3EB4-4CE1-A6C4-6E1CC9ADD3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t>Har du oplevet klimarelaterede vejrskader på dit sommerhus, forårsaget af fx skybrud, oversvømmelse eller storm, inden for de seneste 5 år?</a:t>
            </a:r>
            <a:endParaRPr lang="en-US"/>
          </a:p>
        </p:txBody>
      </p:sp>
      <p:sp>
        <p:nvSpPr>
          <p:cNvPr id="12" name="Base NumberFreq-Q3--Col01P">
            <a:extLst>
              <a:ext uri="{FF2B5EF4-FFF2-40B4-BE49-F238E27FC236}">
                <a16:creationId xmlns:a16="http://schemas.microsoft.com/office/drawing/2014/main" id="{0D6E462A-D98A-403D-A16C-3FC7AABA4E4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07987" y="2005556"/>
            <a:ext cx="5120640" cy="144000"/>
          </a:xfrm>
        </p:spPr>
        <p:txBody>
          <a:bodyPr/>
          <a:lstStyle/>
          <a:p>
            <a:r>
              <a:t>N=99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518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AC807623-BC98-4505-B220-85A671997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t>Frekvens</a:t>
            </a:r>
            <a:endParaRPr lang="en-US"/>
          </a:p>
        </p:txBody>
      </p:sp>
      <p:sp>
        <p:nvSpPr>
          <p:cNvPr id="6" name="Sub Title">
            <a:extLst>
              <a:ext uri="{FF2B5EF4-FFF2-40B4-BE49-F238E27FC236}">
                <a16:creationId xmlns:a16="http://schemas.microsoft.com/office/drawing/2014/main" id="{0B453D8D-0999-4C63-BDBC-C764579A1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58B40661-B43C-41AA-9776-6D4A75DF88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103799-4748-4C4F-A17A-6CEDBDE457E7}" type="slidenum">
              <a:rPr lang="en-IN" smtClean="0"/>
              <a:pPr/>
              <a:t>3</a:t>
            </a:fld>
            <a:endParaRPr lang="en-IN" dirty="0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D98941CC-08CD-4E91-9201-F1383B7B7A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2" name="Freq-Q4_1_resp--Bar04P;Freq-Q4_2_resp--Bar04P;Freq-Q4_3_resp--Bar04P;Freq-Q4_4_resp--Bar04P"/>
          <p:cNvGraphicFramePr/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hart TitleFreq-Q4_1_resp--Bar04P;Freq-Q4_2_resp--Bar04P;Freq-Q4_3_resp--Bar04P;Freq-Q4_4_resp--Bar04P">
            <a:extLst>
              <a:ext uri="{FF2B5EF4-FFF2-40B4-BE49-F238E27FC236}">
                <a16:creationId xmlns:a16="http://schemas.microsoft.com/office/drawing/2014/main" id="{E0BCD112-3EB4-4CE1-A6C4-6E1CC9ADD3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t>I hvilken grad er du bekymret for, at din bopæl bliver ramt af skader fra følgende klimarelaterede vejrfænomener?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7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AC807623-BC98-4505-B220-85A671997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t>Frekvens</a:t>
            </a:r>
            <a:endParaRPr lang="en-US"/>
          </a:p>
        </p:txBody>
      </p:sp>
      <p:sp>
        <p:nvSpPr>
          <p:cNvPr id="6" name="Sub Title">
            <a:extLst>
              <a:ext uri="{FF2B5EF4-FFF2-40B4-BE49-F238E27FC236}">
                <a16:creationId xmlns:a16="http://schemas.microsoft.com/office/drawing/2014/main" id="{0B453D8D-0999-4C63-BDBC-C764579A1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58B40661-B43C-41AA-9776-6D4A75DF88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103799-4748-4C4F-A17A-6CEDBDE457E7}" type="slidenum">
              <a:rPr lang="en-IN" smtClean="0"/>
              <a:pPr/>
              <a:t>4</a:t>
            </a:fld>
            <a:endParaRPr lang="en-IN" dirty="0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D98941CC-08CD-4E91-9201-F1383B7B7A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2" name="Freq-Q5_1_resp--Bar04P;Freq-Q5_2_resp--Bar04P;Freq-Q5_3_resp--Bar04P;Freq-Q5_4_resp--Bar04P"/>
          <p:cNvGraphicFramePr/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hart TitleFreq-Q5_1_resp--Bar04P;Freq-Q5_2_resp--Bar04P;Freq-Q5_3_resp--Bar04P;Freq-Q5_4_resp--Bar04P">
            <a:extLst>
              <a:ext uri="{FF2B5EF4-FFF2-40B4-BE49-F238E27FC236}">
                <a16:creationId xmlns:a16="http://schemas.microsoft.com/office/drawing/2014/main" id="{E0BCD112-3EB4-4CE1-A6C4-6E1CC9ADD3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t>I hvilken grad er du bekymret for at dit sommerhus bliver ramt af skader, fra følge klimarelaterede vejrfænomener?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68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AC807623-BC98-4505-B220-85A671997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t>Frekvens</a:t>
            </a:r>
            <a:endParaRPr lang="en-US"/>
          </a:p>
        </p:txBody>
      </p:sp>
      <p:sp>
        <p:nvSpPr>
          <p:cNvPr id="6" name="Sub Title">
            <a:extLst>
              <a:ext uri="{FF2B5EF4-FFF2-40B4-BE49-F238E27FC236}">
                <a16:creationId xmlns:a16="http://schemas.microsoft.com/office/drawing/2014/main" id="{0B453D8D-0999-4C63-BDBC-C764579A1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58B40661-B43C-41AA-9776-6D4A75DF88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103799-4748-4C4F-A17A-6CEDBDE457E7}" type="slidenum">
              <a:rPr lang="en-IN" smtClean="0"/>
              <a:pPr/>
              <a:t>5</a:t>
            </a:fld>
            <a:endParaRPr lang="en-IN" dirty="0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D98941CC-08CD-4E91-9201-F1383B7B7A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2" name="Freq-Q6--Col01P"/>
          <p:cNvGraphicFramePr/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hart TitleFreq-Q6--Col01P">
            <a:extLst>
              <a:ext uri="{FF2B5EF4-FFF2-40B4-BE49-F238E27FC236}">
                <a16:creationId xmlns:a16="http://schemas.microsoft.com/office/drawing/2014/main" id="{E0BCD112-3EB4-4CE1-A6C4-6E1CC9ADD3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t>Har du klimasikret din bolig indenfor de seneste 5 år (fx skybrudssikring, sikre mod oversvømmelser eller lignende)?</a:t>
            </a:r>
            <a:endParaRPr lang="en-US"/>
          </a:p>
        </p:txBody>
      </p:sp>
      <p:sp>
        <p:nvSpPr>
          <p:cNvPr id="12" name="Base NumberFreq-Q6--Col01P">
            <a:extLst>
              <a:ext uri="{FF2B5EF4-FFF2-40B4-BE49-F238E27FC236}">
                <a16:creationId xmlns:a16="http://schemas.microsoft.com/office/drawing/2014/main" id="{0D6E462A-D98A-403D-A16C-3FC7AABA4E4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07987" y="2005556"/>
            <a:ext cx="5120640" cy="144000"/>
          </a:xfrm>
        </p:spPr>
        <p:txBody>
          <a:bodyPr/>
          <a:lstStyle/>
          <a:p>
            <a:r>
              <a:t>N=1013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06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AC807623-BC98-4505-B220-85A671997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t>Frekvens</a:t>
            </a:r>
            <a:endParaRPr lang="en-US"/>
          </a:p>
        </p:txBody>
      </p:sp>
      <p:sp>
        <p:nvSpPr>
          <p:cNvPr id="6" name="Sub Title">
            <a:extLst>
              <a:ext uri="{FF2B5EF4-FFF2-40B4-BE49-F238E27FC236}">
                <a16:creationId xmlns:a16="http://schemas.microsoft.com/office/drawing/2014/main" id="{0B453D8D-0999-4C63-BDBC-C764579A1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58B40661-B43C-41AA-9776-6D4A75DF88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103799-4748-4C4F-A17A-6CEDBDE457E7}" type="slidenum">
              <a:rPr lang="en-IN" smtClean="0"/>
              <a:pPr/>
              <a:t>6</a:t>
            </a:fld>
            <a:endParaRPr lang="en-IN" dirty="0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D98941CC-08CD-4E91-9201-F1383B7B7A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2" name="Freq-Q7--Col01P"/>
          <p:cNvGraphicFramePr/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hart TitleFreq-Q7--Col01P">
            <a:extLst>
              <a:ext uri="{FF2B5EF4-FFF2-40B4-BE49-F238E27FC236}">
                <a16:creationId xmlns:a16="http://schemas.microsoft.com/office/drawing/2014/main" id="{E0BCD112-3EB4-4CE1-A6C4-6E1CC9ADD3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t>Har du foretaget dig noget på dit sommerhus for at forebygge konsekvenser af klimarelaterede vejrskader indenfor de seneste 5 år (fx skybrudssikring, sikre mod overvømmelser eller lignende?</a:t>
            </a:r>
            <a:endParaRPr lang="en-US"/>
          </a:p>
        </p:txBody>
      </p:sp>
      <p:sp>
        <p:nvSpPr>
          <p:cNvPr id="12" name="Base NumberFreq-Q7--Col01P">
            <a:extLst>
              <a:ext uri="{FF2B5EF4-FFF2-40B4-BE49-F238E27FC236}">
                <a16:creationId xmlns:a16="http://schemas.microsoft.com/office/drawing/2014/main" id="{0D6E462A-D98A-403D-A16C-3FC7AABA4E4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07987" y="2005556"/>
            <a:ext cx="5120640" cy="144000"/>
          </a:xfrm>
        </p:spPr>
        <p:txBody>
          <a:bodyPr/>
          <a:lstStyle/>
          <a:p>
            <a:r>
              <a:t>N=99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60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396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Office-tema</vt:lpstr>
      <vt:lpstr>Om undersøgelsen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Birgitte Hougaard</dc:creator>
  <cp:lastModifiedBy>Birgitte Hougaard</cp:lastModifiedBy>
  <cp:revision>2</cp:revision>
  <dcterms:created xsi:type="dcterms:W3CDTF">2024-10-23T10:52:27Z</dcterms:created>
  <dcterms:modified xsi:type="dcterms:W3CDTF">2024-10-23T11:42:16Z</dcterms:modified>
</cp:coreProperties>
</file>