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regneark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regneark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regneark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regneark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regneark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regneark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regneark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regneark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0F283C">
                <a:alpha val="100000"/>
              </a:srgbClr>
            </a:solidFill>
            <a:ln w="0">
              <a:solidFill>
                <a:srgbClr val="0F28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0.76883880000000004</c:v>
                </c:pt>
                <c:pt idx="1">
                  <c:v>0.1088604</c:v>
                </c:pt>
                <c:pt idx="2">
                  <c:v>0.1223008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DF-47EF-8C95-EDB80C9B0C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eparator>, </c:separator>
        </c:dLbls>
        <c:gapWidth val="150"/>
        <c:overlap val="-3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6350" algn="ctr">
            <a:solidFill>
              <a:srgbClr val="8A8D91">
                <a:alpha val="100000"/>
              </a:srgb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cap="none">
                <a:solidFill>
                  <a:srgbClr val="0F283C">
                    <a:alpha val="100000"/>
                  </a:srgbClr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da-DK"/>
          </a:p>
        </c:txPr>
        <c:crossAx val="64453248"/>
        <c:crosses val="autoZero"/>
        <c:auto val="1"/>
        <c:lblAlgn val="ctr"/>
        <c:lblOffset val="100"/>
        <c:noMultiLvlLbl val="1"/>
      </c:catAx>
      <c:valAx>
        <c:axId val="64453248"/>
        <c:scaling>
          <c:orientation val="minMax"/>
          <c:max val="1"/>
          <c:min val="0"/>
        </c:scaling>
        <c:delete val="1"/>
        <c:axPos val="l"/>
        <c:numFmt formatCode="0%%" sourceLinked="0"/>
        <c:majorTickMark val="cross"/>
        <c:minorTickMark val="none"/>
        <c:tickLblPos val="nextTo"/>
        <c:crossAx val="64451712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a-DK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0F283C">
                <a:alpha val="100000"/>
              </a:srgbClr>
            </a:solidFill>
            <a:ln w="0">
              <a:solidFill>
                <a:srgbClr val="0F28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0.90396511000000002</c:v>
                </c:pt>
                <c:pt idx="1">
                  <c:v>2.581195E-2</c:v>
                </c:pt>
                <c:pt idx="2">
                  <c:v>7.0222939999999998E-2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B6-4B1B-A0EF-14BEF47CE0C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eparator>, </c:separator>
        </c:dLbls>
        <c:gapWidth val="150"/>
        <c:overlap val="-3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6350" algn="ctr">
            <a:solidFill>
              <a:srgbClr val="8A8D91">
                <a:alpha val="100000"/>
              </a:srgb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cap="none">
                <a:solidFill>
                  <a:srgbClr val="0F283C">
                    <a:alpha val="100000"/>
                  </a:srgbClr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da-DK"/>
          </a:p>
        </c:txPr>
        <c:crossAx val="64453248"/>
        <c:crosses val="autoZero"/>
        <c:auto val="1"/>
        <c:lblAlgn val="ctr"/>
        <c:lblOffset val="100"/>
        <c:noMultiLvlLbl val="1"/>
      </c:catAx>
      <c:valAx>
        <c:axId val="64453248"/>
        <c:scaling>
          <c:orientation val="minMax"/>
          <c:max val="1"/>
          <c:min val="0"/>
        </c:scaling>
        <c:delete val="1"/>
        <c:axPos val="l"/>
        <c:numFmt formatCode="0%%" sourceLinked="0"/>
        <c:majorTickMark val="cross"/>
        <c:minorTickMark val="none"/>
        <c:tickLblPos val="nextTo"/>
        <c:crossAx val="64451712"/>
        <c:crosses val="autoZero"/>
        <c:crossBetween val="between"/>
        <c:majorUnit val="0.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a-DK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Region Hovedstaden (N=653)</c:v>
                </c:pt>
              </c:strCache>
            </c:strRef>
          </c:tx>
          <c:spPr>
            <a:solidFill>
              <a:srgbClr val="0F283C">
                <a:alpha val="100000"/>
              </a:srgbClr>
            </a:solidFill>
            <a:ln w="0">
              <a:solidFill>
                <a:srgbClr val="0F28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0.75833720000000004</c:v>
                </c:pt>
                <c:pt idx="1">
                  <c:v>0.10748820000000001</c:v>
                </c:pt>
                <c:pt idx="2">
                  <c:v>0.1341746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71-400C-9552-2A63FDF54D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Region Midtjylland (N=465)</c:v>
                </c:pt>
              </c:strCache>
            </c:strRef>
          </c:tx>
          <c:spPr>
            <a:solidFill>
              <a:srgbClr val="641E3C">
                <a:alpha val="100000"/>
              </a:srgbClr>
            </a:solidFill>
            <a:ln w="0">
              <a:solidFill>
                <a:srgbClr val="641E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0.80380976999999998</c:v>
                </c:pt>
                <c:pt idx="1">
                  <c:v>0.10538011999999999</c:v>
                </c:pt>
                <c:pt idx="2">
                  <c:v>9.0810109999999999E-2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71-400C-9552-2A63FDF54D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Region Nordjylland (N=210)</c:v>
                </c:pt>
              </c:strCache>
            </c:strRef>
          </c:tx>
          <c:spPr>
            <a:solidFill>
              <a:srgbClr val="233CA0">
                <a:alpha val="100000"/>
              </a:srgbClr>
            </a:solidFill>
            <a:ln w="0">
              <a:solidFill>
                <a:srgbClr val="233CA0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0.75412210000000002</c:v>
                </c:pt>
                <c:pt idx="1">
                  <c:v>0.130685</c:v>
                </c:pt>
                <c:pt idx="2">
                  <c:v>0.1151929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71-400C-9552-2A63FDF54DF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Region Sjælland (N=263)</c:v>
                </c:pt>
              </c:strCache>
            </c:strRef>
          </c:tx>
          <c:spPr>
            <a:solidFill>
              <a:srgbClr val="68838B">
                <a:alpha val="100000"/>
              </a:srgbClr>
            </a:solidFill>
            <a:ln w="0">
              <a:solidFill>
                <a:srgbClr val="68838B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0.76114479999999995</c:v>
                </c:pt>
                <c:pt idx="1">
                  <c:v>0.1241686</c:v>
                </c:pt>
                <c:pt idx="2">
                  <c:v>0.1146867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71-400C-9552-2A63FDF54DF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Region Syddanmark (N=429)</c:v>
                </c:pt>
              </c:strCache>
            </c:strRef>
          </c:tx>
          <c:spPr>
            <a:solidFill>
              <a:srgbClr val="BA7384">
                <a:alpha val="100000"/>
              </a:srgbClr>
            </a:solidFill>
            <a:ln w="0">
              <a:solidFill>
                <a:srgbClr val="BA7384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0.75907307000000002</c:v>
                </c:pt>
                <c:pt idx="1">
                  <c:v>9.3754149999999994E-2</c:v>
                </c:pt>
                <c:pt idx="2">
                  <c:v>0.14717278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71-400C-9552-2A63FDF54DF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eparator>, </c:separator>
        </c:dLbls>
        <c:gapWidth val="150"/>
        <c:overlap val="-3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6350" algn="ctr">
            <a:solidFill>
              <a:srgbClr val="8A8D91">
                <a:alpha val="100000"/>
              </a:srgb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cap="none">
                <a:solidFill>
                  <a:srgbClr val="0F283C">
                    <a:alpha val="100000"/>
                  </a:srgbClr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da-DK"/>
          </a:p>
        </c:txPr>
        <c:crossAx val="64453248"/>
        <c:crosses val="autoZero"/>
        <c:auto val="1"/>
        <c:lblAlgn val="ctr"/>
        <c:lblOffset val="100"/>
        <c:noMultiLvlLbl val="1"/>
      </c:catAx>
      <c:valAx>
        <c:axId val="64453248"/>
        <c:scaling>
          <c:orientation val="minMax"/>
          <c:max val="1"/>
          <c:min val="0"/>
        </c:scaling>
        <c:delete val="1"/>
        <c:axPos val="l"/>
        <c:numFmt formatCode="0%%" sourceLinked="0"/>
        <c:majorTickMark val="cross"/>
        <c:minorTickMark val="none"/>
        <c:tickLblPos val="nextTo"/>
        <c:crossAx val="64451712"/>
        <c:crosses val="autoZero"/>
        <c:crossBetween val="between"/>
        <c:majorUnit val="0.1"/>
      </c:valAx>
    </c:plotArea>
    <c:legend>
      <c:legendPos val="b"/>
      <c:layout/>
      <c:overlay val="0"/>
      <c:txPr>
        <a:bodyPr/>
        <a:lstStyle/>
        <a:p>
          <a:pPr>
            <a:defRPr sz="1000" b="0" i="0" u="none" cap="none">
              <a:solidFill>
                <a:srgbClr val="0F283C">
                  <a:alpha val="100000"/>
                </a:srgbClr>
              </a:solidFill>
              <a:latin typeface="Arial"/>
              <a:ea typeface="Arial"/>
              <a:cs typeface="Arial"/>
              <a:sym typeface="Arial"/>
            </a:defRPr>
          </a:pPr>
          <a:endParaRPr lang="da-DK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a-DK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Region Hovedstaden (N=653)</c:v>
                </c:pt>
              </c:strCache>
            </c:strRef>
          </c:tx>
          <c:spPr>
            <a:solidFill>
              <a:srgbClr val="0F283C">
                <a:alpha val="100000"/>
              </a:srgbClr>
            </a:solidFill>
            <a:ln w="0">
              <a:solidFill>
                <a:srgbClr val="0F28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0.88187497000000004</c:v>
                </c:pt>
                <c:pt idx="1">
                  <c:v>2.4154129999999999E-2</c:v>
                </c:pt>
                <c:pt idx="2">
                  <c:v>9.3970910000000005E-2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1A-44EA-9B1A-56E4608BA7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Region Midtjylland (N=465)</c:v>
                </c:pt>
              </c:strCache>
            </c:strRef>
          </c:tx>
          <c:spPr>
            <a:solidFill>
              <a:srgbClr val="641E3C">
                <a:alpha val="100000"/>
              </a:srgbClr>
            </a:solidFill>
            <a:ln w="0">
              <a:solidFill>
                <a:srgbClr val="641E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0.91785693000000002</c:v>
                </c:pt>
                <c:pt idx="1">
                  <c:v>3.1186040000000002E-2</c:v>
                </c:pt>
                <c:pt idx="2">
                  <c:v>5.095703E-2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1A-44EA-9B1A-56E4608BA71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Region Nordjylland (N=210)</c:v>
                </c:pt>
              </c:strCache>
            </c:strRef>
          </c:tx>
          <c:spPr>
            <a:solidFill>
              <a:srgbClr val="233CA0">
                <a:alpha val="100000"/>
              </a:srgbClr>
            </a:solidFill>
            <a:ln w="0">
              <a:solidFill>
                <a:srgbClr val="233CA0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0.89251437</c:v>
                </c:pt>
                <c:pt idx="1">
                  <c:v>2.8235150000000001E-2</c:v>
                </c:pt>
                <c:pt idx="2">
                  <c:v>7.9250479999999998E-2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1A-44EA-9B1A-56E4608BA71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Region Sjælland (N=263)</c:v>
                </c:pt>
              </c:strCache>
            </c:strRef>
          </c:tx>
          <c:spPr>
            <a:solidFill>
              <a:srgbClr val="68838B">
                <a:alpha val="100000"/>
              </a:srgbClr>
            </a:solidFill>
            <a:ln w="0">
              <a:solidFill>
                <a:srgbClr val="68838B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0.93166981000000004</c:v>
                </c:pt>
                <c:pt idx="1">
                  <c:v>2.2885550000000001E-2</c:v>
                </c:pt>
                <c:pt idx="2">
                  <c:v>4.5444640000000001E-2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1A-44EA-9B1A-56E4608BA71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Region Syddanmark (N=429)</c:v>
                </c:pt>
              </c:strCache>
            </c:strRef>
          </c:tx>
          <c:spPr>
            <a:solidFill>
              <a:srgbClr val="BA7384">
                <a:alpha val="100000"/>
              </a:srgbClr>
            </a:solidFill>
            <a:ln w="0">
              <a:solidFill>
                <a:srgbClr val="BA7384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0.90947071999999995</c:v>
                </c:pt>
                <c:pt idx="1">
                  <c:v>2.334089E-2</c:v>
                </c:pt>
                <c:pt idx="2">
                  <c:v>6.7188380000000006E-2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1A-44EA-9B1A-56E4608BA71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eparator>, </c:separator>
        </c:dLbls>
        <c:gapWidth val="150"/>
        <c:overlap val="-3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6350" algn="ctr">
            <a:solidFill>
              <a:srgbClr val="8A8D91">
                <a:alpha val="100000"/>
              </a:srgb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cap="none">
                <a:solidFill>
                  <a:srgbClr val="0F283C">
                    <a:alpha val="100000"/>
                  </a:srgbClr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da-DK"/>
          </a:p>
        </c:txPr>
        <c:crossAx val="64453248"/>
        <c:crosses val="autoZero"/>
        <c:auto val="1"/>
        <c:lblAlgn val="ctr"/>
        <c:lblOffset val="100"/>
        <c:noMultiLvlLbl val="1"/>
      </c:catAx>
      <c:valAx>
        <c:axId val="64453248"/>
        <c:scaling>
          <c:orientation val="minMax"/>
          <c:max val="1"/>
          <c:min val="0"/>
        </c:scaling>
        <c:delete val="1"/>
        <c:axPos val="l"/>
        <c:numFmt formatCode="0%%" sourceLinked="0"/>
        <c:majorTickMark val="cross"/>
        <c:minorTickMark val="none"/>
        <c:tickLblPos val="nextTo"/>
        <c:crossAx val="64451712"/>
        <c:crosses val="autoZero"/>
        <c:crossBetween val="between"/>
        <c:majorUnit val="0.1"/>
      </c:valAx>
    </c:plotArea>
    <c:legend>
      <c:legendPos val="b"/>
      <c:layout/>
      <c:overlay val="0"/>
      <c:txPr>
        <a:bodyPr/>
        <a:lstStyle/>
        <a:p>
          <a:pPr>
            <a:defRPr sz="1000" b="0" i="0" u="none" cap="none">
              <a:solidFill>
                <a:srgbClr val="0F283C">
                  <a:alpha val="100000"/>
                </a:srgbClr>
              </a:solidFill>
              <a:latin typeface="Arial"/>
              <a:ea typeface="Arial"/>
              <a:cs typeface="Arial"/>
              <a:sym typeface="Arial"/>
            </a:defRPr>
          </a:pPr>
          <a:endParaRPr lang="da-DK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a-DK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Mand (N=939)</c:v>
                </c:pt>
              </c:strCache>
            </c:strRef>
          </c:tx>
          <c:spPr>
            <a:solidFill>
              <a:srgbClr val="0F283C">
                <a:alpha val="100000"/>
              </a:srgbClr>
            </a:solidFill>
            <a:ln w="0">
              <a:solidFill>
                <a:srgbClr val="0F28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0.73873409999999995</c:v>
                </c:pt>
                <c:pt idx="1">
                  <c:v>0.14252119999999999</c:v>
                </c:pt>
                <c:pt idx="2">
                  <c:v>0.11874469999999999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28-4E18-A930-73BFFEC3C47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Kvinde (N=1075)</c:v>
                </c:pt>
              </c:strCache>
            </c:strRef>
          </c:tx>
          <c:spPr>
            <a:solidFill>
              <a:srgbClr val="641E3C">
                <a:alpha val="100000"/>
              </a:srgbClr>
            </a:solidFill>
            <a:ln w="0">
              <a:solidFill>
                <a:srgbClr val="641E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0.79679977000000002</c:v>
                </c:pt>
                <c:pt idx="1">
                  <c:v>7.6716770000000004E-2</c:v>
                </c:pt>
                <c:pt idx="2">
                  <c:v>0.12648345999999999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28-4E18-A930-73BFFEC3C47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Andet (N=6)</c:v>
                </c:pt>
              </c:strCache>
            </c:strRef>
          </c:tx>
          <c:spPr>
            <a:solidFill>
              <a:srgbClr val="233CA0">
                <a:alpha val="100000"/>
              </a:srgbClr>
            </a:solidFill>
            <a:ln w="0">
              <a:solidFill>
                <a:srgbClr val="233CA0">
                  <a:alpha val="100000"/>
                </a:srgbClr>
              </a:solidFill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28-4E18-A930-73BFFEC3C47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E28-4E18-A930-73BFFEC3C47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28-4E18-A930-73BFFEC3C4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eparator>, </c:separator>
        </c:dLbls>
        <c:gapWidth val="150"/>
        <c:overlap val="-3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6350" algn="ctr">
            <a:solidFill>
              <a:srgbClr val="8A8D91">
                <a:alpha val="100000"/>
              </a:srgb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cap="none">
                <a:solidFill>
                  <a:srgbClr val="0F283C">
                    <a:alpha val="100000"/>
                  </a:srgbClr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da-DK"/>
          </a:p>
        </c:txPr>
        <c:crossAx val="64453248"/>
        <c:crosses val="autoZero"/>
        <c:auto val="1"/>
        <c:lblAlgn val="ctr"/>
        <c:lblOffset val="100"/>
        <c:noMultiLvlLbl val="1"/>
      </c:catAx>
      <c:valAx>
        <c:axId val="64453248"/>
        <c:scaling>
          <c:orientation val="minMax"/>
          <c:max val="1"/>
          <c:min val="0"/>
        </c:scaling>
        <c:delete val="1"/>
        <c:axPos val="l"/>
        <c:numFmt formatCode="0%%" sourceLinked="0"/>
        <c:majorTickMark val="cross"/>
        <c:minorTickMark val="none"/>
        <c:tickLblPos val="nextTo"/>
        <c:crossAx val="64451712"/>
        <c:crosses val="autoZero"/>
        <c:crossBetween val="between"/>
        <c:majorUnit val="0.1"/>
      </c:valAx>
    </c:plotArea>
    <c:legend>
      <c:legendPos val="b"/>
      <c:layout/>
      <c:overlay val="0"/>
      <c:txPr>
        <a:bodyPr/>
        <a:lstStyle/>
        <a:p>
          <a:pPr>
            <a:defRPr sz="1000" b="0" i="0" u="none" cap="none">
              <a:solidFill>
                <a:srgbClr val="0F283C">
                  <a:alpha val="100000"/>
                </a:srgbClr>
              </a:solidFill>
              <a:latin typeface="Arial"/>
              <a:ea typeface="Arial"/>
              <a:cs typeface="Arial"/>
              <a:sym typeface="Arial"/>
            </a:defRPr>
          </a:pPr>
          <a:endParaRPr lang="da-DK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a-DK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Mand (N=939)</c:v>
                </c:pt>
              </c:strCache>
            </c:strRef>
          </c:tx>
          <c:spPr>
            <a:solidFill>
              <a:srgbClr val="0F283C">
                <a:alpha val="100000"/>
              </a:srgbClr>
            </a:solidFill>
            <a:ln w="0">
              <a:solidFill>
                <a:srgbClr val="0F28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0.90310467000000005</c:v>
                </c:pt>
                <c:pt idx="1">
                  <c:v>3.5516789999999999E-2</c:v>
                </c:pt>
                <c:pt idx="2">
                  <c:v>6.1378540000000002E-2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CA-4ED2-9327-A14E9465E0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Kvinde (N=1075)</c:v>
                </c:pt>
              </c:strCache>
            </c:strRef>
          </c:tx>
          <c:spPr>
            <a:solidFill>
              <a:srgbClr val="641E3C">
                <a:alpha val="100000"/>
              </a:srgbClr>
            </a:solidFill>
            <a:ln w="0">
              <a:solidFill>
                <a:srgbClr val="641E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0.90423838000000001</c:v>
                </c:pt>
                <c:pt idx="1">
                  <c:v>1.651174E-2</c:v>
                </c:pt>
                <c:pt idx="2">
                  <c:v>7.9249879999999995E-2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CA-4ED2-9327-A14E9465E0A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Andet (N=6)</c:v>
                </c:pt>
              </c:strCache>
            </c:strRef>
          </c:tx>
          <c:spPr>
            <a:solidFill>
              <a:srgbClr val="233CA0">
                <a:alpha val="100000"/>
              </a:srgbClr>
            </a:solidFill>
            <a:ln w="0">
              <a:solidFill>
                <a:srgbClr val="233CA0">
                  <a:alpha val="100000"/>
                </a:srgbClr>
              </a:solidFill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5CA-4ED2-9327-A14E9465E0A8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5CA-4ED2-9327-A14E9465E0A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CA-4ED2-9327-A14E9465E0A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eparator>, </c:separator>
        </c:dLbls>
        <c:gapWidth val="150"/>
        <c:overlap val="-3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6350" algn="ctr">
            <a:solidFill>
              <a:srgbClr val="8A8D91">
                <a:alpha val="100000"/>
              </a:srgb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cap="none">
                <a:solidFill>
                  <a:srgbClr val="0F283C">
                    <a:alpha val="100000"/>
                  </a:srgbClr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da-DK"/>
          </a:p>
        </c:txPr>
        <c:crossAx val="64453248"/>
        <c:crosses val="autoZero"/>
        <c:auto val="1"/>
        <c:lblAlgn val="ctr"/>
        <c:lblOffset val="100"/>
        <c:noMultiLvlLbl val="1"/>
      </c:catAx>
      <c:valAx>
        <c:axId val="64453248"/>
        <c:scaling>
          <c:orientation val="minMax"/>
          <c:max val="1"/>
          <c:min val="0"/>
        </c:scaling>
        <c:delete val="1"/>
        <c:axPos val="l"/>
        <c:numFmt formatCode="0%%" sourceLinked="0"/>
        <c:majorTickMark val="cross"/>
        <c:minorTickMark val="none"/>
        <c:tickLblPos val="nextTo"/>
        <c:crossAx val="64451712"/>
        <c:crosses val="autoZero"/>
        <c:crossBetween val="between"/>
        <c:majorUnit val="0.1"/>
      </c:valAx>
    </c:plotArea>
    <c:legend>
      <c:legendPos val="b"/>
      <c:layout/>
      <c:overlay val="0"/>
      <c:txPr>
        <a:bodyPr/>
        <a:lstStyle/>
        <a:p>
          <a:pPr>
            <a:defRPr sz="1000" b="0" i="0" u="none" cap="none">
              <a:solidFill>
                <a:srgbClr val="0F283C">
                  <a:alpha val="100000"/>
                </a:srgbClr>
              </a:solidFill>
              <a:latin typeface="Arial"/>
              <a:ea typeface="Arial"/>
              <a:cs typeface="Arial"/>
              <a:sym typeface="Arial"/>
            </a:defRPr>
          </a:pPr>
          <a:endParaRPr lang="da-DK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a-DK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18-34 (N=630)</c:v>
                </c:pt>
              </c:strCache>
            </c:strRef>
          </c:tx>
          <c:spPr>
            <a:solidFill>
              <a:srgbClr val="0F283C">
                <a:alpha val="100000"/>
              </a:srgbClr>
            </a:solidFill>
            <a:ln w="0">
              <a:solidFill>
                <a:srgbClr val="0F28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0.78190071999999999</c:v>
                </c:pt>
                <c:pt idx="1">
                  <c:v>8.4075570000000002E-2</c:v>
                </c:pt>
                <c:pt idx="2">
                  <c:v>0.13402370999999999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45-4371-A880-BFAFA54EEB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35-55 (N=615)</c:v>
                </c:pt>
              </c:strCache>
            </c:strRef>
          </c:tx>
          <c:spPr>
            <a:solidFill>
              <a:srgbClr val="641E3C">
                <a:alpha val="100000"/>
              </a:srgbClr>
            </a:solidFill>
            <a:ln w="0">
              <a:solidFill>
                <a:srgbClr val="641E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0.7724299</c:v>
                </c:pt>
                <c:pt idx="1">
                  <c:v>0.1219392</c:v>
                </c:pt>
                <c:pt idx="2">
                  <c:v>0.1056309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45-4371-A880-BFAFA54EEB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56+ (N=775)</c:v>
                </c:pt>
              </c:strCache>
            </c:strRef>
          </c:tx>
          <c:spPr>
            <a:solidFill>
              <a:srgbClr val="233CA0">
                <a:alpha val="100000"/>
              </a:srgbClr>
            </a:solidFill>
            <a:ln w="0">
              <a:solidFill>
                <a:srgbClr val="233CA0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At man er nedslidt, så ens arbejdsevne er væsentligt forringet</c:v>
                </c:pt>
                <c:pt idx="1">
                  <c:v>Antallet af år, man har været på arbejdsmarkedet</c:v>
                </c:pt>
                <c:pt idx="2">
                  <c:v>Ved ikke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0.75715030000000005</c:v>
                </c:pt>
                <c:pt idx="1">
                  <c:v>0.1154444</c:v>
                </c:pt>
                <c:pt idx="2">
                  <c:v>0.1274053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45-4371-A880-BFAFA54EEB1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eparator>, </c:separator>
        </c:dLbls>
        <c:gapWidth val="150"/>
        <c:overlap val="-3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6350" algn="ctr">
            <a:solidFill>
              <a:srgbClr val="8A8D91">
                <a:alpha val="100000"/>
              </a:srgb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cap="none">
                <a:solidFill>
                  <a:srgbClr val="0F283C">
                    <a:alpha val="100000"/>
                  </a:srgbClr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da-DK"/>
          </a:p>
        </c:txPr>
        <c:crossAx val="64453248"/>
        <c:crosses val="autoZero"/>
        <c:auto val="1"/>
        <c:lblAlgn val="ctr"/>
        <c:lblOffset val="100"/>
        <c:noMultiLvlLbl val="1"/>
      </c:catAx>
      <c:valAx>
        <c:axId val="64453248"/>
        <c:scaling>
          <c:orientation val="minMax"/>
          <c:max val="1"/>
          <c:min val="0"/>
        </c:scaling>
        <c:delete val="1"/>
        <c:axPos val="l"/>
        <c:numFmt formatCode="0%%" sourceLinked="0"/>
        <c:majorTickMark val="cross"/>
        <c:minorTickMark val="none"/>
        <c:tickLblPos val="nextTo"/>
        <c:crossAx val="64451712"/>
        <c:crosses val="autoZero"/>
        <c:crossBetween val="between"/>
        <c:majorUnit val="0.1"/>
      </c:valAx>
    </c:plotArea>
    <c:legend>
      <c:legendPos val="b"/>
      <c:layout/>
      <c:overlay val="0"/>
      <c:txPr>
        <a:bodyPr/>
        <a:lstStyle/>
        <a:p>
          <a:pPr>
            <a:defRPr sz="1000" b="0" i="0" u="none" cap="none">
              <a:solidFill>
                <a:srgbClr val="0F283C">
                  <a:alpha val="100000"/>
                </a:srgbClr>
              </a:solidFill>
              <a:latin typeface="Arial"/>
              <a:ea typeface="Arial"/>
              <a:cs typeface="Arial"/>
              <a:sym typeface="Arial"/>
            </a:defRPr>
          </a:pPr>
          <a:endParaRPr lang="da-DK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a-DK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18-34 (N=630)</c:v>
                </c:pt>
              </c:strCache>
            </c:strRef>
          </c:tx>
          <c:spPr>
            <a:solidFill>
              <a:srgbClr val="0F283C">
                <a:alpha val="100000"/>
              </a:srgbClr>
            </a:solidFill>
            <a:ln w="0">
              <a:solidFill>
                <a:srgbClr val="0F28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0.85801623999999999</c:v>
                </c:pt>
                <c:pt idx="1">
                  <c:v>4.3782139999999997E-2</c:v>
                </c:pt>
                <c:pt idx="2">
                  <c:v>9.8201620000000003E-2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52-46D8-BF87-DCAF4C619FF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35-55 (N=615)</c:v>
                </c:pt>
              </c:strCache>
            </c:strRef>
          </c:tx>
          <c:spPr>
            <a:solidFill>
              <a:srgbClr val="641E3C">
                <a:alpha val="100000"/>
              </a:srgbClr>
            </a:solidFill>
            <a:ln w="0">
              <a:solidFill>
                <a:srgbClr val="641E3C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0.89536291999999995</c:v>
                </c:pt>
                <c:pt idx="1">
                  <c:v>2.550966E-2</c:v>
                </c:pt>
                <c:pt idx="2">
                  <c:v>7.9127420000000004E-2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52-46D8-BF87-DCAF4C619FF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56+ (N=775)</c:v>
                </c:pt>
              </c:strCache>
            </c:strRef>
          </c:tx>
          <c:spPr>
            <a:solidFill>
              <a:srgbClr val="233CA0">
                <a:alpha val="100000"/>
              </a:srgbClr>
            </a:solidFill>
            <a:ln w="0">
              <a:solidFill>
                <a:srgbClr val="233CA0">
                  <a:alpha val="100000"/>
                </a:srgbClr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cap="none">
                    <a:solidFill>
                      <a:srgbClr val="0F283C">
                        <a:alpha val="100000"/>
                      </a:srgbClr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0.94192282000000005</c:v>
                </c:pt>
                <c:pt idx="1">
                  <c:v>1.384137E-2</c:v>
                </c:pt>
                <c:pt idx="2">
                  <c:v>4.423581E-2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52-46D8-BF87-DCAF4C619FF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eparator>, </c:separator>
        </c:dLbls>
        <c:gapWidth val="150"/>
        <c:overlap val="-3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6350" algn="ctr">
            <a:solidFill>
              <a:srgbClr val="8A8D91">
                <a:alpha val="100000"/>
              </a:srgbClr>
            </a:solidFill>
            <a:prstDash val="solid"/>
          </a:ln>
        </c:spPr>
        <c:txPr>
          <a:bodyPr rot="0" vert="horz"/>
          <a:lstStyle/>
          <a:p>
            <a:pPr>
              <a:defRPr sz="1000" b="0" i="0" u="none" cap="none">
                <a:solidFill>
                  <a:srgbClr val="0F283C">
                    <a:alpha val="100000"/>
                  </a:srgbClr>
                </a:solidFill>
                <a:latin typeface="Arial"/>
                <a:ea typeface="Arial"/>
                <a:cs typeface="Arial"/>
                <a:sym typeface="Arial"/>
              </a:defRPr>
            </a:pPr>
            <a:endParaRPr lang="da-DK"/>
          </a:p>
        </c:txPr>
        <c:crossAx val="64453248"/>
        <c:crosses val="autoZero"/>
        <c:auto val="1"/>
        <c:lblAlgn val="ctr"/>
        <c:lblOffset val="100"/>
        <c:noMultiLvlLbl val="1"/>
      </c:catAx>
      <c:valAx>
        <c:axId val="64453248"/>
        <c:scaling>
          <c:orientation val="minMax"/>
          <c:max val="1"/>
          <c:min val="0"/>
        </c:scaling>
        <c:delete val="1"/>
        <c:axPos val="l"/>
        <c:numFmt formatCode="0%%" sourceLinked="0"/>
        <c:majorTickMark val="cross"/>
        <c:minorTickMark val="none"/>
        <c:tickLblPos val="nextTo"/>
        <c:crossAx val="64451712"/>
        <c:crosses val="autoZero"/>
        <c:crossBetween val="between"/>
        <c:majorUnit val="0.1"/>
      </c:valAx>
    </c:plotArea>
    <c:legend>
      <c:legendPos val="b"/>
      <c:layout/>
      <c:overlay val="0"/>
      <c:txPr>
        <a:bodyPr/>
        <a:lstStyle/>
        <a:p>
          <a:pPr>
            <a:defRPr sz="1000" b="0" i="0" u="none" cap="none">
              <a:solidFill>
                <a:srgbClr val="0F283C">
                  <a:alpha val="100000"/>
                </a:srgbClr>
              </a:solidFill>
              <a:latin typeface="Arial"/>
              <a:ea typeface="Arial"/>
              <a:cs typeface="Arial"/>
              <a:sym typeface="Arial"/>
            </a:defRPr>
          </a:pPr>
          <a:endParaRPr lang="da-DK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a-DK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649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780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0394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1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>
            <a:extLst>
              <a:ext uri="{FF2B5EF4-FFF2-40B4-BE49-F238E27FC236}">
                <a16:creationId xmlns:a16="http://schemas.microsoft.com/office/drawing/2014/main" id="{273EBB05-C2B7-43DF-9D45-00491AD4294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>
                <a:solidFill>
                  <a:srgbClr val="E2313D"/>
                </a:solidFill>
              </a:defRPr>
            </a:lvl1pPr>
          </a:lstStyle>
          <a:p>
            <a:pPr lvl="0"/>
            <a:r>
              <a:rPr lang="en-US" noProof="0"/>
              <a:t>Topic headline – Arial – 14pt – Epinion Red</a:t>
            </a:r>
          </a:p>
        </p:txBody>
      </p:sp>
      <p:sp>
        <p:nvSpPr>
          <p:cNvPr id="2" name="Sub Title">
            <a:extLst>
              <a:ext uri="{FF2B5EF4-FFF2-40B4-BE49-F238E27FC236}">
                <a16:creationId xmlns:a16="http://schemas.microsoft.com/office/drawing/2014/main" id="{82039995-8FDE-4644-A620-C912E22786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481816"/>
            <a:ext cx="11376025" cy="643599"/>
          </a:xfrm>
        </p:spPr>
        <p:txBody>
          <a:bodyPr/>
          <a:lstStyle>
            <a:lvl1pPr>
              <a:defRPr sz="2200"/>
            </a:lvl1pPr>
          </a:lstStyle>
          <a:p>
            <a:r>
              <a:rPr lang="en-US"/>
              <a:t>Action title – 22pt – Arial – Bold – Dark Blue</a:t>
            </a:r>
            <a:br>
              <a:rPr lang="en-US"/>
            </a:br>
            <a:r>
              <a:rPr lang="en-US"/>
              <a:t>Maximum two lines</a:t>
            </a:r>
            <a:endParaRPr lang="en-IN"/>
          </a:p>
        </p:txBody>
      </p:sp>
      <p:sp>
        <p:nvSpPr>
          <p:cNvPr id="10" name="Slide Number Placeholder">
            <a:extLst>
              <a:ext uri="{FF2B5EF4-FFF2-40B4-BE49-F238E27FC236}">
                <a16:creationId xmlns:a16="http://schemas.microsoft.com/office/drawing/2014/main" id="{DAC71521-BF6D-4E18-8F4E-E2FB43D37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8034" y="6459415"/>
            <a:ext cx="487362" cy="15240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92103799-4748-4C4F-A17A-6CEDBDE457E7}" type="slidenum">
              <a:rPr lang="en-IN" smtClean="0"/>
              <a:pPr/>
              <a:t>‹nr.›</a:t>
            </a:fld>
            <a:endParaRPr lang="en-IN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1896D570-576D-4DCE-B757-CAE101CA585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7" name="Unit">
            <a:extLst>
              <a:ext uri="{FF2B5EF4-FFF2-40B4-BE49-F238E27FC236}">
                <a16:creationId xmlns:a16="http://schemas.microsoft.com/office/drawing/2014/main" id="{1DDF0708-651A-4560-B800-CA1243EDDC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64227" y="2005556"/>
            <a:ext cx="720000" cy="1440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Unit</a:t>
            </a:r>
          </a:p>
        </p:txBody>
      </p:sp>
      <p:sp>
        <p:nvSpPr>
          <p:cNvPr id="19" name="Content Placeholder">
            <a:extLst>
              <a:ext uri="{FF2B5EF4-FFF2-40B4-BE49-F238E27FC236}">
                <a16:creationId xmlns:a16="http://schemas.microsoft.com/office/drawing/2014/main" id="{04277EA4-F1AD-48F1-95E4-ECA54F8D5B0D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07987" y="2370137"/>
            <a:ext cx="11376000" cy="3795703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1000"/>
              </a:spcAft>
              <a:buFontTx/>
              <a:buNone/>
              <a:defRPr sz="11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Content</a:t>
            </a:r>
          </a:p>
        </p:txBody>
      </p:sp>
      <p:sp>
        <p:nvSpPr>
          <p:cNvPr id="11" name="Chart Title">
            <a:extLst>
              <a:ext uri="{FF2B5EF4-FFF2-40B4-BE49-F238E27FC236}">
                <a16:creationId xmlns:a16="http://schemas.microsoft.com/office/drawing/2014/main" id="{A03F2B1F-6935-4149-AB6B-39F762F6B60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463675"/>
            <a:ext cx="11376000" cy="468000"/>
          </a:xfrm>
        </p:spPr>
        <p:txBody>
          <a:bodyPr lIns="0" tIns="0" rIns="0" bIns="72000" anchor="b" anchorCtr="0">
            <a:noAutofit/>
          </a:bodyPr>
          <a:lstStyle>
            <a:lvl1pPr marL="0" indent="0">
              <a:buFontTx/>
              <a:buNone/>
              <a:defRPr sz="1200" b="1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Caption – 14pt – Arial – Bold – Dark Blue</a:t>
            </a:r>
            <a:br>
              <a:rPr lang="en-US"/>
            </a:br>
            <a:r>
              <a:rPr lang="en-US"/>
              <a:t>Maximum two lines</a:t>
            </a:r>
          </a:p>
        </p:txBody>
      </p:sp>
      <p:sp>
        <p:nvSpPr>
          <p:cNvPr id="12" name="Base Number">
            <a:extLst>
              <a:ext uri="{FF2B5EF4-FFF2-40B4-BE49-F238E27FC236}">
                <a16:creationId xmlns:a16="http://schemas.microsoft.com/office/drawing/2014/main" id="{F02EBC59-7B5C-4152-A580-F9A83A8394B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7987" y="2005556"/>
            <a:ext cx="720000" cy="144000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Base</a:t>
            </a:r>
          </a:p>
        </p:txBody>
      </p:sp>
      <p:cxnSp>
        <p:nvCxnSpPr>
          <p:cNvPr id="13" name="Straight Connector">
            <a:extLst>
              <a:ext uri="{FF2B5EF4-FFF2-40B4-BE49-F238E27FC236}">
                <a16:creationId xmlns:a16="http://schemas.microsoft.com/office/drawing/2014/main" id="{E40970D7-D136-4DC5-B905-8C1D23185495}"/>
              </a:ext>
            </a:extLst>
          </p:cNvPr>
          <p:cNvCxnSpPr>
            <a:cxnSpLocks/>
          </p:cNvCxnSpPr>
          <p:nvPr userDrawn="1"/>
        </p:nvCxnSpPr>
        <p:spPr>
          <a:xfrm>
            <a:off x="407987" y="1931675"/>
            <a:ext cx="11375136" cy="0"/>
          </a:xfrm>
          <a:prstGeom prst="line">
            <a:avLst/>
          </a:prstGeom>
          <a:noFill/>
          <a:ln w="12700" cap="flat" cmpd="sng">
            <a:solidFill>
              <a:schemeClr val="tx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812953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o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39995-8FDE-4644-A620-C912E22786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987" y="1465532"/>
            <a:ext cx="4468813" cy="720197"/>
          </a:xfrm>
        </p:spPr>
        <p:txBody>
          <a:bodyPr anchor="t"/>
          <a:lstStyle>
            <a:lvl1pPr algn="l">
              <a:defRPr sz="5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Content</a:t>
            </a:r>
            <a:endParaRPr lang="en-IN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0F8A6769-94A8-44E9-A193-1212B6D1F3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>
                <a:solidFill>
                  <a:srgbClr val="E2313D"/>
                </a:solidFill>
              </a:defRPr>
            </a:lvl1pPr>
          </a:lstStyle>
          <a:p>
            <a:pPr lvl="0"/>
            <a:r>
              <a:rPr lang="da-DK"/>
              <a:t>Click to edit Topic </a:t>
            </a:r>
            <a:endParaRPr lang="en-GB"/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19B816FC-6750-4121-AF9E-31DD46D5E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8034" y="6459415"/>
            <a:ext cx="487362" cy="15240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92103799-4748-4C4F-A17A-6CEDBDE457E7}" type="slidenum">
              <a:rPr lang="en-IN" smtClean="0"/>
              <a:pPr/>
              <a:t>‹nr.›</a:t>
            </a:fld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866E01-1DF5-4041-99E6-124DB5A1FBD5}"/>
              </a:ext>
            </a:extLst>
          </p:cNvPr>
          <p:cNvSpPr>
            <a:spLocks noGrp="1"/>
          </p:cNvSpPr>
          <p:nvPr>
            <p:ph sz="quarter" idx="45"/>
          </p:nvPr>
        </p:nvSpPr>
        <p:spPr>
          <a:xfrm>
            <a:off x="5214938" y="1465263"/>
            <a:ext cx="6569075" cy="421163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2876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0661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7673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6089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591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5968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480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5034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486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E1233-B4E4-4EF7-824E-D9F77685A7CF}" type="datetimeFigureOut">
              <a:rPr lang="da-DK" smtClean="0"/>
              <a:t>04-03-2026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ECDCB-4528-430E-888D-BC54391E5FE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560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0DDE81-D511-B742-7565-73C25F4A6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/>
              <a:t>Metode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28EB6AF-D1D0-45AD-B4E8-A65E61A76C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CEF0DED-D345-EE2A-F63D-05B92C10FE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103799-4748-4C4F-A17A-6CEDBDE457E7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51B22253-BB4F-7AB2-C823-625C63CC3CD3}"/>
              </a:ext>
            </a:extLst>
          </p:cNvPr>
          <p:cNvSpPr>
            <a:spLocks noGrp="1"/>
          </p:cNvSpPr>
          <p:nvPr>
            <p:ph sz="quarter" idx="45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1" i="0" u="none" strike="noStrike" kern="1200" cap="none" spc="0" normalizeH="0" baseline="0" noProof="0" dirty="0">
                <a:ln>
                  <a:noFill/>
                </a:ln>
                <a:solidFill>
                  <a:srgbClr val="E14646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2.020 webbesvarelser fra befolkningen: 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Spørgeskemaundersøgelsen er gennemført blandt et repræsentativt udsnit af borgere på 18 år eller ældre. Spørgeskemaet er udformet af Gigtforeningen i samarbejde med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Epinion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Dataindsamlingen blev gennemført i perioden fra d. 13/2 til d. 26/2 2026 via et online panel.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Efter indsamlingen er data vejet på baggrund af køn, alder</a:t>
            </a:r>
            <a:r>
              <a:rPr lang="da-DK" sz="1200" dirty="0">
                <a:solidFill>
                  <a:srgbClr val="0F283C"/>
                </a:solidFill>
                <a:latin typeface="Arial"/>
              </a:rPr>
              <a:t> og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region, således at data er repræsentativ ift. befolkningens sammensætning. Den maksimale vægt er på 1,2.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den samlede stikprøve på 2.020 personer er den maksimale statistiske usikkerhed på +/- 2,2 procentpoint. Hvis stikprøven brydes ned i mindre grupper, øges den statistiske usikkerhed. Jo større den statistiske usikkerhed er, desto større skal forskellen være på to specifikke delgruppers besvarelser for, at forskellen er statistisk signifikant. I denne rapport er statistisk signifikante forskelle imidlertid ikke vist.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Rapporten viser undersøgelsens resultater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ukommenteret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0F283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 form af grafer. I nogle tilfælde kan graferne summere til mere eller mindre end 100%, hvilket skyldes afrunding.</a:t>
            </a:r>
          </a:p>
        </p:txBody>
      </p:sp>
    </p:spTree>
    <p:extLst>
      <p:ext uri="{BB962C8B-B14F-4D97-AF65-F5344CB8AC3E}">
        <p14:creationId xmlns:p14="http://schemas.microsoft.com/office/powerpoint/2010/main" val="3096819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"/>
          <p:cNvGraphicFramePr>
            <a:graphicFrameLocks noGrp="1"/>
          </p:cNvGraphicFramePr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/>
          <a:lstStyle/>
          <a:p>
            <a:r>
              <a:t>Frekvenser</a:t>
            </a:r>
          </a:p>
        </p:txBody>
      </p:sp>
      <p:sp>
        <p:nvSpPr>
          <p:cNvPr id="4" name="Sub Title"/>
          <p:cNvSpPr>
            <a:spLocks noGrp="1"/>
          </p:cNvSpPr>
          <p:nvPr>
            <p:ph type="title" hasCustomPrompt="1"/>
          </p:nvPr>
        </p:nvSpPr>
        <p:spPr>
          <a:xfrm>
            <a:off x="407987" y="481816"/>
            <a:ext cx="11376025" cy="643599"/>
          </a:xfrm>
        </p:spPr>
        <p:txBody>
          <a:bodyPr/>
          <a:lstStyle/>
          <a:p>
            <a:r>
              <a:rPr lang="da-DK"/>
              <a:t>Holdning til tildeling af tidlig pension</a:t>
            </a:r>
            <a:endParaRPr/>
          </a:p>
        </p:txBody>
      </p:sp>
      <p:sp>
        <p:nvSpPr>
          <p:cNvPr id="5" name="Chart Title"/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463675"/>
            <a:ext cx="11376000" cy="468000"/>
          </a:xfrm>
        </p:spPr>
        <p:txBody>
          <a:bodyPr/>
          <a:lstStyle/>
          <a:p>
            <a:r>
              <a:rPr err="1"/>
              <a:t>Hvilket</a:t>
            </a:r>
            <a:r>
              <a:t> </a:t>
            </a:r>
            <a:r>
              <a:rPr err="1"/>
              <a:t>af</a:t>
            </a:r>
            <a:r>
              <a:t> </a:t>
            </a:r>
            <a:r>
              <a:rPr err="1"/>
              <a:t>følgende</a:t>
            </a:r>
            <a:r>
              <a:t> </a:t>
            </a:r>
            <a:r>
              <a:rPr err="1"/>
              <a:t>kriterier</a:t>
            </a:r>
            <a:r>
              <a:t> </a:t>
            </a:r>
            <a:r>
              <a:rPr err="1"/>
              <a:t>mener</a:t>
            </a:r>
            <a:r>
              <a:t> du, </a:t>
            </a:r>
            <a:r>
              <a:rPr err="1"/>
              <a:t>bør</a:t>
            </a:r>
            <a:r>
              <a:t> </a:t>
            </a:r>
            <a:r>
              <a:rPr err="1"/>
              <a:t>vægte</a:t>
            </a:r>
            <a:r>
              <a:t> </a:t>
            </a:r>
            <a:r>
              <a:rPr err="1"/>
              <a:t>højest</a:t>
            </a:r>
            <a:r>
              <a:t> </a:t>
            </a:r>
            <a:r>
              <a:rPr err="1"/>
              <a:t>i</a:t>
            </a:r>
            <a:r>
              <a:t> forhold </a:t>
            </a:r>
            <a:r>
              <a:rPr err="1"/>
              <a:t>til</a:t>
            </a:r>
            <a:r>
              <a:t> at </a:t>
            </a:r>
            <a:r>
              <a:rPr err="1"/>
              <a:t>få</a:t>
            </a:r>
            <a:r>
              <a:t> </a:t>
            </a:r>
            <a:r>
              <a:rPr err="1"/>
              <a:t>tildelt</a:t>
            </a:r>
            <a:r>
              <a:t> </a:t>
            </a:r>
            <a:r>
              <a:rPr err="1"/>
              <a:t>en</a:t>
            </a:r>
            <a:r>
              <a:t> </a:t>
            </a:r>
            <a:r>
              <a:rPr err="1"/>
              <a:t>tidlig</a:t>
            </a:r>
            <a:r>
              <a:t> pension? Med </a:t>
            </a:r>
            <a:r>
              <a:rPr err="1"/>
              <a:t>tidlig</a:t>
            </a:r>
            <a:r>
              <a:t> pension </a:t>
            </a:r>
            <a:r>
              <a:rPr err="1"/>
              <a:t>mener</a:t>
            </a:r>
            <a:r>
              <a:t> vi </a:t>
            </a:r>
            <a:r>
              <a:rPr err="1"/>
              <a:t>en</a:t>
            </a:r>
            <a:r>
              <a:t> pension, </a:t>
            </a:r>
            <a:r>
              <a:rPr err="1"/>
              <a:t>som</a:t>
            </a:r>
            <a:r>
              <a:t> </a:t>
            </a:r>
            <a:r>
              <a:rPr err="1"/>
              <a:t>bliver</a:t>
            </a:r>
            <a:r>
              <a:t> </a:t>
            </a:r>
            <a:r>
              <a:rPr err="1"/>
              <a:t>tildelt</a:t>
            </a:r>
            <a:r>
              <a:t> </a:t>
            </a:r>
            <a:r>
              <a:rPr err="1"/>
              <a:t>før</a:t>
            </a:r>
            <a:r>
              <a:t> man </a:t>
            </a:r>
            <a:r>
              <a:rPr err="1"/>
              <a:t>ellers</a:t>
            </a:r>
            <a:r>
              <a:t> er </a:t>
            </a:r>
            <a:r>
              <a:rPr err="1"/>
              <a:t>berettiget</a:t>
            </a:r>
            <a:r>
              <a:t> </a:t>
            </a:r>
            <a:r>
              <a:rPr err="1"/>
              <a:t>til</a:t>
            </a:r>
            <a:r>
              <a:t> </a:t>
            </a:r>
            <a:r>
              <a:rPr err="1"/>
              <a:t>folkepension</a:t>
            </a:r>
            <a:r>
              <a:t>.</a:t>
            </a:r>
            <a:r>
              <a:rPr lang="da-DK"/>
              <a:t>*</a:t>
            </a:r>
            <a:endParaRPr/>
          </a:p>
        </p:txBody>
      </p:sp>
      <p:sp>
        <p:nvSpPr>
          <p:cNvPr id="6" name="Base Number"/>
          <p:cNvSpPr>
            <a:spLocks noGrp="1"/>
          </p:cNvSpPr>
          <p:nvPr>
            <p:ph type="body" sz="quarter" idx="17" hasCustomPrompt="1"/>
          </p:nvPr>
        </p:nvSpPr>
        <p:spPr>
          <a:xfrm>
            <a:off x="407987" y="2005556"/>
            <a:ext cx="720000" cy="144000"/>
          </a:xfrm>
        </p:spPr>
        <p:txBody>
          <a:bodyPr/>
          <a:lstStyle/>
          <a:p>
            <a:r>
              <a:t>N=2020</a:t>
            </a:r>
          </a:p>
        </p:txBody>
      </p:sp>
      <p:sp>
        <p:nvSpPr>
          <p:cNvPr id="7" name="Footer Placeholder"/>
          <p:cNvSpPr>
            <a:spLocks noGrp="1"/>
          </p:cNvSpPr>
          <p:nvPr>
            <p:ph type="ftr" sz="quarter" idx="15"/>
          </p:nvPr>
        </p:nvSpPr>
        <p:spPr>
          <a:xfrm>
            <a:off x="945383" y="6209555"/>
            <a:ext cx="9517966" cy="402715"/>
          </a:xfrm>
        </p:spPr>
        <p:txBody>
          <a:bodyPr/>
          <a:lstStyle/>
          <a:p>
            <a:r>
              <a:rPr lang="da-DK"/>
              <a:t>*Spørgsmålet er stillet til alle personer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11187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"/>
          <p:cNvGraphicFramePr>
            <a:graphicFrameLocks noGrp="1"/>
          </p:cNvGraphicFramePr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/>
          <a:lstStyle/>
          <a:p>
            <a:r>
              <a:t>Frekvenser</a:t>
            </a:r>
          </a:p>
        </p:txBody>
      </p:sp>
      <p:sp>
        <p:nvSpPr>
          <p:cNvPr id="4" name="Sub Title"/>
          <p:cNvSpPr>
            <a:spLocks noGrp="1"/>
          </p:cNvSpPr>
          <p:nvPr>
            <p:ph type="title" hasCustomPrompt="1"/>
          </p:nvPr>
        </p:nvSpPr>
        <p:spPr>
          <a:xfrm>
            <a:off x="407987" y="481816"/>
            <a:ext cx="11376025" cy="643599"/>
          </a:xfrm>
        </p:spPr>
        <p:txBody>
          <a:bodyPr/>
          <a:lstStyle/>
          <a:p>
            <a:r>
              <a:rPr lang="da-DK"/>
              <a:t>Holdning til tildeling af tidlig pension</a:t>
            </a:r>
            <a:endParaRPr/>
          </a:p>
        </p:txBody>
      </p:sp>
      <p:sp>
        <p:nvSpPr>
          <p:cNvPr id="5" name="Chart Title"/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463675"/>
            <a:ext cx="11376000" cy="468000"/>
          </a:xfrm>
        </p:spPr>
        <p:txBody>
          <a:bodyPr/>
          <a:lstStyle/>
          <a:p>
            <a:r>
              <a:t>Synes du, at </a:t>
            </a:r>
            <a:r>
              <a:rPr err="1"/>
              <a:t>fysisk</a:t>
            </a:r>
            <a:r>
              <a:t> </a:t>
            </a:r>
            <a:r>
              <a:rPr err="1"/>
              <a:t>nedslidte</a:t>
            </a:r>
            <a:r>
              <a:t> </a:t>
            </a:r>
            <a:r>
              <a:rPr err="1"/>
              <a:t>borgere</a:t>
            </a:r>
            <a:r>
              <a:t> </a:t>
            </a:r>
            <a:r>
              <a:rPr err="1"/>
              <a:t>skal</a:t>
            </a:r>
            <a:r>
              <a:t> have </a:t>
            </a:r>
            <a:r>
              <a:rPr err="1"/>
              <a:t>mulighed</a:t>
            </a:r>
            <a:r>
              <a:t> for at </a:t>
            </a:r>
            <a:r>
              <a:rPr err="1"/>
              <a:t>gå</a:t>
            </a:r>
            <a:r>
              <a:t> </a:t>
            </a:r>
            <a:r>
              <a:rPr err="1"/>
              <a:t>på</a:t>
            </a:r>
            <a:r>
              <a:t> pension </a:t>
            </a:r>
            <a:r>
              <a:rPr err="1"/>
              <a:t>tidligere</a:t>
            </a:r>
            <a:r>
              <a:t> end </a:t>
            </a:r>
            <a:r>
              <a:rPr err="1"/>
              <a:t>deres</a:t>
            </a:r>
            <a:r>
              <a:t> </a:t>
            </a:r>
            <a:r>
              <a:rPr err="1"/>
              <a:t>officielle</a:t>
            </a:r>
            <a:r>
              <a:t> </a:t>
            </a:r>
            <a:r>
              <a:rPr err="1"/>
              <a:t>folkepensionsalder</a:t>
            </a:r>
            <a:r>
              <a:t>?</a:t>
            </a:r>
            <a:r>
              <a:rPr lang="da-DK"/>
              <a:t>*</a:t>
            </a:r>
            <a:endParaRPr/>
          </a:p>
        </p:txBody>
      </p:sp>
      <p:sp>
        <p:nvSpPr>
          <p:cNvPr id="6" name="Base Number"/>
          <p:cNvSpPr>
            <a:spLocks noGrp="1"/>
          </p:cNvSpPr>
          <p:nvPr>
            <p:ph type="body" sz="quarter" idx="17" hasCustomPrompt="1"/>
          </p:nvPr>
        </p:nvSpPr>
        <p:spPr>
          <a:xfrm>
            <a:off x="407987" y="2005556"/>
            <a:ext cx="720000" cy="144000"/>
          </a:xfrm>
        </p:spPr>
        <p:txBody>
          <a:bodyPr/>
          <a:lstStyle/>
          <a:p>
            <a:r>
              <a:t>N=2020</a:t>
            </a:r>
          </a:p>
        </p:txBody>
      </p:sp>
      <p:sp>
        <p:nvSpPr>
          <p:cNvPr id="7" name="Footer Placeholder"/>
          <p:cNvSpPr>
            <a:spLocks noGrp="1"/>
          </p:cNvSpPr>
          <p:nvPr>
            <p:ph type="ftr" sz="quarter" idx="15"/>
          </p:nvPr>
        </p:nvSpPr>
        <p:spPr>
          <a:xfrm>
            <a:off x="945383" y="6209555"/>
            <a:ext cx="9517966" cy="402715"/>
          </a:xfrm>
        </p:spPr>
        <p:txBody>
          <a:bodyPr/>
          <a:lstStyle/>
          <a:p>
            <a:r>
              <a:rPr lang="da-DK"/>
              <a:t>*Spørgsmålet er stillet til alle personer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74978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"/>
          <p:cNvGraphicFramePr>
            <a:graphicFrameLocks noGrp="1"/>
          </p:cNvGraphicFramePr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/>
          <a:lstStyle/>
          <a:p>
            <a:r>
              <a:t>Kryds med Region</a:t>
            </a:r>
          </a:p>
        </p:txBody>
      </p:sp>
      <p:sp>
        <p:nvSpPr>
          <p:cNvPr id="4" name="Sub Title"/>
          <p:cNvSpPr>
            <a:spLocks noGrp="1"/>
          </p:cNvSpPr>
          <p:nvPr>
            <p:ph type="title" hasCustomPrompt="1"/>
          </p:nvPr>
        </p:nvSpPr>
        <p:spPr>
          <a:xfrm>
            <a:off x="407987" y="481816"/>
            <a:ext cx="11376025" cy="643599"/>
          </a:xfrm>
        </p:spPr>
        <p:txBody>
          <a:bodyPr/>
          <a:lstStyle/>
          <a:p>
            <a:r>
              <a:rPr lang="da-DK"/>
              <a:t>Holdning til tildeling af tidlig pension</a:t>
            </a:r>
            <a:endParaRPr/>
          </a:p>
        </p:txBody>
      </p:sp>
      <p:sp>
        <p:nvSpPr>
          <p:cNvPr id="5" name="Chart Title"/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463675"/>
            <a:ext cx="11376000" cy="468000"/>
          </a:xfrm>
        </p:spPr>
        <p:txBody>
          <a:bodyPr/>
          <a:lstStyle/>
          <a:p>
            <a:r>
              <a:rPr err="1"/>
              <a:t>Hvilket</a:t>
            </a:r>
            <a:r>
              <a:t> </a:t>
            </a:r>
            <a:r>
              <a:rPr err="1"/>
              <a:t>af</a:t>
            </a:r>
            <a:r>
              <a:t> </a:t>
            </a:r>
            <a:r>
              <a:rPr err="1"/>
              <a:t>følgende</a:t>
            </a:r>
            <a:r>
              <a:t> </a:t>
            </a:r>
            <a:r>
              <a:rPr err="1"/>
              <a:t>kriterier</a:t>
            </a:r>
            <a:r>
              <a:t> </a:t>
            </a:r>
            <a:r>
              <a:rPr err="1"/>
              <a:t>mener</a:t>
            </a:r>
            <a:r>
              <a:t> du, </a:t>
            </a:r>
            <a:r>
              <a:rPr err="1"/>
              <a:t>bør</a:t>
            </a:r>
            <a:r>
              <a:t> </a:t>
            </a:r>
            <a:r>
              <a:rPr err="1"/>
              <a:t>vægte</a:t>
            </a:r>
            <a:r>
              <a:t> </a:t>
            </a:r>
            <a:r>
              <a:rPr err="1"/>
              <a:t>højest</a:t>
            </a:r>
            <a:r>
              <a:t> </a:t>
            </a:r>
            <a:r>
              <a:rPr err="1"/>
              <a:t>i</a:t>
            </a:r>
            <a:r>
              <a:t> forhold </a:t>
            </a:r>
            <a:r>
              <a:rPr err="1"/>
              <a:t>til</a:t>
            </a:r>
            <a:r>
              <a:t> at </a:t>
            </a:r>
            <a:r>
              <a:rPr err="1"/>
              <a:t>få</a:t>
            </a:r>
            <a:r>
              <a:t> </a:t>
            </a:r>
            <a:r>
              <a:rPr err="1"/>
              <a:t>tildelt</a:t>
            </a:r>
            <a:r>
              <a:t> </a:t>
            </a:r>
            <a:r>
              <a:rPr err="1"/>
              <a:t>en</a:t>
            </a:r>
            <a:r>
              <a:t> </a:t>
            </a:r>
            <a:r>
              <a:rPr err="1"/>
              <a:t>tidlig</a:t>
            </a:r>
            <a:r>
              <a:t> pension? Med </a:t>
            </a:r>
            <a:r>
              <a:rPr err="1"/>
              <a:t>tidlig</a:t>
            </a:r>
            <a:r>
              <a:t> pension </a:t>
            </a:r>
            <a:r>
              <a:rPr err="1"/>
              <a:t>mener</a:t>
            </a:r>
            <a:r>
              <a:t> vi </a:t>
            </a:r>
            <a:r>
              <a:rPr err="1"/>
              <a:t>en</a:t>
            </a:r>
            <a:r>
              <a:t> pension, </a:t>
            </a:r>
            <a:r>
              <a:rPr err="1"/>
              <a:t>som</a:t>
            </a:r>
            <a:r>
              <a:t> </a:t>
            </a:r>
            <a:r>
              <a:rPr err="1"/>
              <a:t>bliver</a:t>
            </a:r>
            <a:r>
              <a:t> </a:t>
            </a:r>
            <a:r>
              <a:rPr err="1"/>
              <a:t>tildelt</a:t>
            </a:r>
            <a:r>
              <a:t> </a:t>
            </a:r>
            <a:r>
              <a:rPr err="1"/>
              <a:t>før</a:t>
            </a:r>
            <a:r>
              <a:t> man </a:t>
            </a:r>
            <a:r>
              <a:rPr err="1"/>
              <a:t>ellers</a:t>
            </a:r>
            <a:r>
              <a:t> er </a:t>
            </a:r>
            <a:r>
              <a:rPr err="1"/>
              <a:t>berettiget</a:t>
            </a:r>
            <a:r>
              <a:t> </a:t>
            </a:r>
            <a:r>
              <a:rPr err="1"/>
              <a:t>til</a:t>
            </a:r>
            <a:r>
              <a:t> </a:t>
            </a:r>
            <a:r>
              <a:rPr err="1"/>
              <a:t>folkepension</a:t>
            </a:r>
            <a:r>
              <a:t>.</a:t>
            </a:r>
            <a:r>
              <a:rPr lang="da-DK"/>
              <a:t>*</a:t>
            </a:r>
            <a:endParaRPr/>
          </a:p>
        </p:txBody>
      </p:sp>
      <p:sp>
        <p:nvSpPr>
          <p:cNvPr id="6" name="Base Number"/>
          <p:cNvSpPr>
            <a:spLocks noGrp="1"/>
          </p:cNvSpPr>
          <p:nvPr>
            <p:ph type="body" sz="quarter" idx="17" hasCustomPrompt="1"/>
          </p:nvPr>
        </p:nvSpPr>
        <p:spPr>
          <a:xfrm>
            <a:off x="407987" y="2005556"/>
            <a:ext cx="720000" cy="144000"/>
          </a:xfrm>
        </p:spPr>
        <p:txBody>
          <a:bodyPr/>
          <a:lstStyle/>
          <a:p>
            <a:r>
              <a:rPr lang="da-DK"/>
              <a:t>N=2020</a:t>
            </a:r>
            <a:endParaRPr/>
          </a:p>
        </p:txBody>
      </p:sp>
      <p:sp>
        <p:nvSpPr>
          <p:cNvPr id="7" name="Footer Placeholder"/>
          <p:cNvSpPr>
            <a:spLocks noGrp="1"/>
          </p:cNvSpPr>
          <p:nvPr>
            <p:ph type="ftr" sz="quarter" idx="15"/>
          </p:nvPr>
        </p:nvSpPr>
        <p:spPr>
          <a:xfrm>
            <a:off x="945383" y="6209555"/>
            <a:ext cx="9517966" cy="402715"/>
          </a:xfrm>
        </p:spPr>
        <p:txBody>
          <a:bodyPr/>
          <a:lstStyle/>
          <a:p>
            <a:r>
              <a:rPr lang="da-DK"/>
              <a:t>*Spørgsmålet er stillet til alle personer</a:t>
            </a:r>
          </a:p>
        </p:txBody>
      </p:sp>
    </p:spTree>
    <p:extLst>
      <p:ext uri="{BB962C8B-B14F-4D97-AF65-F5344CB8AC3E}">
        <p14:creationId xmlns:p14="http://schemas.microsoft.com/office/powerpoint/2010/main" val="3875159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"/>
          <p:cNvGraphicFramePr>
            <a:graphicFrameLocks noGrp="1"/>
          </p:cNvGraphicFramePr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/>
          <a:lstStyle/>
          <a:p>
            <a:r>
              <a:rPr err="1"/>
              <a:t>Kryds</a:t>
            </a:r>
            <a:r>
              <a:t> med Region</a:t>
            </a:r>
          </a:p>
        </p:txBody>
      </p:sp>
      <p:sp>
        <p:nvSpPr>
          <p:cNvPr id="4" name="Sub Title"/>
          <p:cNvSpPr>
            <a:spLocks noGrp="1"/>
          </p:cNvSpPr>
          <p:nvPr>
            <p:ph type="title" hasCustomPrompt="1"/>
          </p:nvPr>
        </p:nvSpPr>
        <p:spPr>
          <a:xfrm>
            <a:off x="407987" y="481816"/>
            <a:ext cx="11376025" cy="643599"/>
          </a:xfrm>
        </p:spPr>
        <p:txBody>
          <a:bodyPr/>
          <a:lstStyle/>
          <a:p>
            <a:r>
              <a:rPr lang="da-DK"/>
              <a:t>Holdning til tildeling af tidlig pension</a:t>
            </a:r>
            <a:endParaRPr/>
          </a:p>
        </p:txBody>
      </p:sp>
      <p:sp>
        <p:nvSpPr>
          <p:cNvPr id="5" name="Chart Title"/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463675"/>
            <a:ext cx="11376000" cy="468000"/>
          </a:xfrm>
        </p:spPr>
        <p:txBody>
          <a:bodyPr/>
          <a:lstStyle/>
          <a:p>
            <a:r>
              <a:t>Synes du, at </a:t>
            </a:r>
            <a:r>
              <a:rPr err="1"/>
              <a:t>fysisk</a:t>
            </a:r>
            <a:r>
              <a:t> </a:t>
            </a:r>
            <a:r>
              <a:rPr err="1"/>
              <a:t>nedslidte</a:t>
            </a:r>
            <a:r>
              <a:t> </a:t>
            </a:r>
            <a:r>
              <a:rPr err="1"/>
              <a:t>borgere</a:t>
            </a:r>
            <a:r>
              <a:t> </a:t>
            </a:r>
            <a:r>
              <a:rPr err="1"/>
              <a:t>skal</a:t>
            </a:r>
            <a:r>
              <a:t> have </a:t>
            </a:r>
            <a:r>
              <a:rPr err="1"/>
              <a:t>mulighed</a:t>
            </a:r>
            <a:r>
              <a:t> for at </a:t>
            </a:r>
            <a:r>
              <a:rPr err="1"/>
              <a:t>gå</a:t>
            </a:r>
            <a:r>
              <a:t> </a:t>
            </a:r>
            <a:r>
              <a:rPr err="1"/>
              <a:t>på</a:t>
            </a:r>
            <a:r>
              <a:t> pension </a:t>
            </a:r>
            <a:r>
              <a:rPr err="1"/>
              <a:t>tidligere</a:t>
            </a:r>
            <a:r>
              <a:t> end </a:t>
            </a:r>
            <a:r>
              <a:rPr err="1"/>
              <a:t>deres</a:t>
            </a:r>
            <a:r>
              <a:t> </a:t>
            </a:r>
            <a:r>
              <a:rPr err="1"/>
              <a:t>officielle</a:t>
            </a:r>
            <a:r>
              <a:t> </a:t>
            </a:r>
            <a:r>
              <a:rPr err="1"/>
              <a:t>folkepensionsalder</a:t>
            </a:r>
            <a:r>
              <a:t>?</a:t>
            </a:r>
            <a:r>
              <a:rPr lang="da-DK"/>
              <a:t>*</a:t>
            </a:r>
            <a:endParaRPr/>
          </a:p>
        </p:txBody>
      </p:sp>
      <p:sp>
        <p:nvSpPr>
          <p:cNvPr id="6" name="Base Number"/>
          <p:cNvSpPr>
            <a:spLocks noGrp="1"/>
          </p:cNvSpPr>
          <p:nvPr>
            <p:ph type="body" sz="quarter" idx="17" hasCustomPrompt="1"/>
          </p:nvPr>
        </p:nvSpPr>
        <p:spPr>
          <a:xfrm>
            <a:off x="407987" y="2005556"/>
            <a:ext cx="720000" cy="144000"/>
          </a:xfrm>
        </p:spPr>
        <p:txBody>
          <a:bodyPr/>
          <a:lstStyle/>
          <a:p>
            <a:r>
              <a:rPr lang="da-DK"/>
              <a:t>N=2020</a:t>
            </a:r>
            <a:endParaRPr/>
          </a:p>
        </p:txBody>
      </p:sp>
      <p:sp>
        <p:nvSpPr>
          <p:cNvPr id="7" name="Footer Placeholder"/>
          <p:cNvSpPr>
            <a:spLocks noGrp="1"/>
          </p:cNvSpPr>
          <p:nvPr>
            <p:ph type="ftr" sz="quarter" idx="15"/>
          </p:nvPr>
        </p:nvSpPr>
        <p:spPr>
          <a:xfrm>
            <a:off x="945383" y="6209555"/>
            <a:ext cx="9517966" cy="402715"/>
          </a:xfrm>
        </p:spPr>
        <p:txBody>
          <a:bodyPr/>
          <a:lstStyle/>
          <a:p>
            <a:r>
              <a:rPr lang="da-DK"/>
              <a:t>*Spørgsmålet er stillet til alle personer</a:t>
            </a:r>
          </a:p>
        </p:txBody>
      </p:sp>
    </p:spTree>
    <p:extLst>
      <p:ext uri="{BB962C8B-B14F-4D97-AF65-F5344CB8AC3E}">
        <p14:creationId xmlns:p14="http://schemas.microsoft.com/office/powerpoint/2010/main" val="3584575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"/>
          <p:cNvGraphicFramePr>
            <a:graphicFrameLocks noGrp="1"/>
          </p:cNvGraphicFramePr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/>
          <a:lstStyle/>
          <a:p>
            <a:r>
              <a:t>Kryds med Køn</a:t>
            </a:r>
          </a:p>
        </p:txBody>
      </p:sp>
      <p:sp>
        <p:nvSpPr>
          <p:cNvPr id="4" name="Sub Title"/>
          <p:cNvSpPr>
            <a:spLocks noGrp="1"/>
          </p:cNvSpPr>
          <p:nvPr>
            <p:ph type="title" hasCustomPrompt="1"/>
          </p:nvPr>
        </p:nvSpPr>
        <p:spPr>
          <a:xfrm>
            <a:off x="407987" y="481816"/>
            <a:ext cx="11376025" cy="643599"/>
          </a:xfrm>
        </p:spPr>
        <p:txBody>
          <a:bodyPr/>
          <a:lstStyle/>
          <a:p>
            <a:r>
              <a:rPr lang="da-DK"/>
              <a:t>Holdning til tildeling af tidlig pension</a:t>
            </a:r>
            <a:endParaRPr/>
          </a:p>
        </p:txBody>
      </p:sp>
      <p:sp>
        <p:nvSpPr>
          <p:cNvPr id="5" name="Chart Title"/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463675"/>
            <a:ext cx="11376000" cy="468000"/>
          </a:xfrm>
        </p:spPr>
        <p:txBody>
          <a:bodyPr/>
          <a:lstStyle/>
          <a:p>
            <a:r>
              <a:rPr err="1"/>
              <a:t>Hvilket</a:t>
            </a:r>
            <a:r>
              <a:t> </a:t>
            </a:r>
            <a:r>
              <a:rPr err="1"/>
              <a:t>af</a:t>
            </a:r>
            <a:r>
              <a:t> </a:t>
            </a:r>
            <a:r>
              <a:rPr err="1"/>
              <a:t>følgende</a:t>
            </a:r>
            <a:r>
              <a:t> </a:t>
            </a:r>
            <a:r>
              <a:rPr err="1"/>
              <a:t>kriterier</a:t>
            </a:r>
            <a:r>
              <a:t> </a:t>
            </a:r>
            <a:r>
              <a:rPr err="1"/>
              <a:t>mener</a:t>
            </a:r>
            <a:r>
              <a:t> du, </a:t>
            </a:r>
            <a:r>
              <a:rPr err="1"/>
              <a:t>bør</a:t>
            </a:r>
            <a:r>
              <a:t> </a:t>
            </a:r>
            <a:r>
              <a:rPr err="1"/>
              <a:t>vægte</a:t>
            </a:r>
            <a:r>
              <a:t> </a:t>
            </a:r>
            <a:r>
              <a:rPr err="1"/>
              <a:t>højest</a:t>
            </a:r>
            <a:r>
              <a:t> </a:t>
            </a:r>
            <a:r>
              <a:rPr err="1"/>
              <a:t>i</a:t>
            </a:r>
            <a:r>
              <a:t> forhold </a:t>
            </a:r>
            <a:r>
              <a:rPr err="1"/>
              <a:t>til</a:t>
            </a:r>
            <a:r>
              <a:t> at </a:t>
            </a:r>
            <a:r>
              <a:rPr err="1"/>
              <a:t>få</a:t>
            </a:r>
            <a:r>
              <a:t> </a:t>
            </a:r>
            <a:r>
              <a:rPr err="1"/>
              <a:t>tildelt</a:t>
            </a:r>
            <a:r>
              <a:t> </a:t>
            </a:r>
            <a:r>
              <a:rPr err="1"/>
              <a:t>en</a:t>
            </a:r>
            <a:r>
              <a:t> </a:t>
            </a:r>
            <a:r>
              <a:rPr err="1"/>
              <a:t>tidlig</a:t>
            </a:r>
            <a:r>
              <a:t> pension? Med </a:t>
            </a:r>
            <a:r>
              <a:rPr err="1"/>
              <a:t>tidlig</a:t>
            </a:r>
            <a:r>
              <a:t> pension </a:t>
            </a:r>
            <a:r>
              <a:rPr err="1"/>
              <a:t>mener</a:t>
            </a:r>
            <a:r>
              <a:t> vi </a:t>
            </a:r>
            <a:r>
              <a:rPr err="1"/>
              <a:t>en</a:t>
            </a:r>
            <a:r>
              <a:t> pension, </a:t>
            </a:r>
            <a:r>
              <a:rPr err="1"/>
              <a:t>som</a:t>
            </a:r>
            <a:r>
              <a:t> </a:t>
            </a:r>
            <a:r>
              <a:rPr err="1"/>
              <a:t>bliver</a:t>
            </a:r>
            <a:r>
              <a:t> </a:t>
            </a:r>
            <a:r>
              <a:rPr err="1"/>
              <a:t>tildelt</a:t>
            </a:r>
            <a:r>
              <a:t> </a:t>
            </a:r>
            <a:r>
              <a:rPr err="1"/>
              <a:t>før</a:t>
            </a:r>
            <a:r>
              <a:t> man </a:t>
            </a:r>
            <a:r>
              <a:rPr err="1"/>
              <a:t>ellers</a:t>
            </a:r>
            <a:r>
              <a:t> er </a:t>
            </a:r>
            <a:r>
              <a:rPr err="1"/>
              <a:t>berettiget</a:t>
            </a:r>
            <a:r>
              <a:t> </a:t>
            </a:r>
            <a:r>
              <a:rPr err="1"/>
              <a:t>til</a:t>
            </a:r>
            <a:r>
              <a:t> </a:t>
            </a:r>
            <a:r>
              <a:rPr err="1"/>
              <a:t>folkepension</a:t>
            </a:r>
            <a:r>
              <a:t>.</a:t>
            </a:r>
            <a:r>
              <a:rPr lang="da-DK"/>
              <a:t>*</a:t>
            </a:r>
            <a:endParaRPr/>
          </a:p>
        </p:txBody>
      </p:sp>
      <p:sp>
        <p:nvSpPr>
          <p:cNvPr id="6" name="Base Number"/>
          <p:cNvSpPr>
            <a:spLocks noGrp="1"/>
          </p:cNvSpPr>
          <p:nvPr>
            <p:ph type="body" sz="quarter" idx="17" hasCustomPrompt="1"/>
          </p:nvPr>
        </p:nvSpPr>
        <p:spPr>
          <a:xfrm>
            <a:off x="407987" y="2005556"/>
            <a:ext cx="720000" cy="144000"/>
          </a:xfrm>
        </p:spPr>
        <p:txBody>
          <a:bodyPr/>
          <a:lstStyle/>
          <a:p>
            <a:r>
              <a:rPr lang="da-DK"/>
              <a:t>N=2020</a:t>
            </a:r>
            <a:endParaRPr/>
          </a:p>
        </p:txBody>
      </p:sp>
      <p:sp>
        <p:nvSpPr>
          <p:cNvPr id="7" name="Footer Placeholder"/>
          <p:cNvSpPr>
            <a:spLocks noGrp="1"/>
          </p:cNvSpPr>
          <p:nvPr>
            <p:ph type="ftr" sz="quarter" idx="15"/>
          </p:nvPr>
        </p:nvSpPr>
        <p:spPr>
          <a:xfrm>
            <a:off x="945383" y="6209555"/>
            <a:ext cx="9517966" cy="402715"/>
          </a:xfrm>
        </p:spPr>
        <p:txBody>
          <a:bodyPr/>
          <a:lstStyle/>
          <a:p>
            <a:r>
              <a:rPr lang="da-DK"/>
              <a:t>*Spørgsmålet er stillet til alle personer</a:t>
            </a:r>
          </a:p>
        </p:txBody>
      </p:sp>
    </p:spTree>
    <p:extLst>
      <p:ext uri="{BB962C8B-B14F-4D97-AF65-F5344CB8AC3E}">
        <p14:creationId xmlns:p14="http://schemas.microsoft.com/office/powerpoint/2010/main" val="3182167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"/>
          <p:cNvGraphicFramePr>
            <a:graphicFrameLocks noGrp="1"/>
          </p:cNvGraphicFramePr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/>
          <a:lstStyle/>
          <a:p>
            <a:r>
              <a:t>Kryds med Køn</a:t>
            </a:r>
          </a:p>
        </p:txBody>
      </p:sp>
      <p:sp>
        <p:nvSpPr>
          <p:cNvPr id="4" name="Sub Title"/>
          <p:cNvSpPr>
            <a:spLocks noGrp="1"/>
          </p:cNvSpPr>
          <p:nvPr>
            <p:ph type="title" hasCustomPrompt="1"/>
          </p:nvPr>
        </p:nvSpPr>
        <p:spPr>
          <a:xfrm>
            <a:off x="407987" y="481816"/>
            <a:ext cx="11376025" cy="643599"/>
          </a:xfrm>
        </p:spPr>
        <p:txBody>
          <a:bodyPr/>
          <a:lstStyle/>
          <a:p>
            <a:r>
              <a:rPr lang="da-DK"/>
              <a:t>Holdning til tildeling af tidlig pension</a:t>
            </a:r>
            <a:endParaRPr/>
          </a:p>
        </p:txBody>
      </p:sp>
      <p:sp>
        <p:nvSpPr>
          <p:cNvPr id="5" name="Chart Title"/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463675"/>
            <a:ext cx="11376000" cy="468000"/>
          </a:xfrm>
        </p:spPr>
        <p:txBody>
          <a:bodyPr/>
          <a:lstStyle/>
          <a:p>
            <a:r>
              <a:t>Synes du, at </a:t>
            </a:r>
            <a:r>
              <a:rPr err="1"/>
              <a:t>fysisk</a:t>
            </a:r>
            <a:r>
              <a:t> </a:t>
            </a:r>
            <a:r>
              <a:rPr err="1"/>
              <a:t>nedslidte</a:t>
            </a:r>
            <a:r>
              <a:t> </a:t>
            </a:r>
            <a:r>
              <a:rPr err="1"/>
              <a:t>borgere</a:t>
            </a:r>
            <a:r>
              <a:t> </a:t>
            </a:r>
            <a:r>
              <a:rPr err="1"/>
              <a:t>skal</a:t>
            </a:r>
            <a:r>
              <a:t> have </a:t>
            </a:r>
            <a:r>
              <a:rPr err="1"/>
              <a:t>mulighed</a:t>
            </a:r>
            <a:r>
              <a:t> for at </a:t>
            </a:r>
            <a:r>
              <a:rPr err="1"/>
              <a:t>gå</a:t>
            </a:r>
            <a:r>
              <a:t> </a:t>
            </a:r>
            <a:r>
              <a:rPr err="1"/>
              <a:t>på</a:t>
            </a:r>
            <a:r>
              <a:t> pension </a:t>
            </a:r>
            <a:r>
              <a:rPr err="1"/>
              <a:t>tidligere</a:t>
            </a:r>
            <a:r>
              <a:t> end </a:t>
            </a:r>
            <a:r>
              <a:rPr err="1"/>
              <a:t>deres</a:t>
            </a:r>
            <a:r>
              <a:t> </a:t>
            </a:r>
            <a:r>
              <a:rPr err="1"/>
              <a:t>officielle</a:t>
            </a:r>
            <a:r>
              <a:t> </a:t>
            </a:r>
            <a:r>
              <a:rPr err="1"/>
              <a:t>folkepensionsalder</a:t>
            </a:r>
            <a:r>
              <a:t>?</a:t>
            </a:r>
            <a:r>
              <a:rPr lang="da-DK"/>
              <a:t>*</a:t>
            </a:r>
            <a:endParaRPr/>
          </a:p>
        </p:txBody>
      </p:sp>
      <p:sp>
        <p:nvSpPr>
          <p:cNvPr id="6" name="Base Number"/>
          <p:cNvSpPr>
            <a:spLocks noGrp="1"/>
          </p:cNvSpPr>
          <p:nvPr>
            <p:ph type="body" sz="quarter" idx="17" hasCustomPrompt="1"/>
          </p:nvPr>
        </p:nvSpPr>
        <p:spPr>
          <a:xfrm>
            <a:off x="407987" y="2005556"/>
            <a:ext cx="720000" cy="144000"/>
          </a:xfrm>
        </p:spPr>
        <p:txBody>
          <a:bodyPr/>
          <a:lstStyle/>
          <a:p>
            <a:r>
              <a:rPr lang="da-DK"/>
              <a:t>N=2020</a:t>
            </a:r>
            <a:endParaRPr/>
          </a:p>
        </p:txBody>
      </p:sp>
      <p:sp>
        <p:nvSpPr>
          <p:cNvPr id="7" name="Footer Placeholder"/>
          <p:cNvSpPr>
            <a:spLocks noGrp="1"/>
          </p:cNvSpPr>
          <p:nvPr>
            <p:ph type="ftr" sz="quarter" idx="15"/>
          </p:nvPr>
        </p:nvSpPr>
        <p:spPr>
          <a:xfrm>
            <a:off x="945383" y="6209555"/>
            <a:ext cx="9517966" cy="402715"/>
          </a:xfrm>
        </p:spPr>
        <p:txBody>
          <a:bodyPr/>
          <a:lstStyle/>
          <a:p>
            <a:r>
              <a:rPr lang="da-DK"/>
              <a:t>*Spørgsmålet er stillet til alle personer</a:t>
            </a:r>
          </a:p>
        </p:txBody>
      </p:sp>
    </p:spTree>
    <p:extLst>
      <p:ext uri="{BB962C8B-B14F-4D97-AF65-F5344CB8AC3E}">
        <p14:creationId xmlns:p14="http://schemas.microsoft.com/office/powerpoint/2010/main" val="235166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"/>
          <p:cNvGraphicFramePr>
            <a:graphicFrameLocks noGrp="1"/>
          </p:cNvGraphicFramePr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/>
          <a:lstStyle/>
          <a:p>
            <a:r>
              <a:t>Kryds med Alder</a:t>
            </a:r>
          </a:p>
        </p:txBody>
      </p:sp>
      <p:sp>
        <p:nvSpPr>
          <p:cNvPr id="4" name="Sub Title"/>
          <p:cNvSpPr>
            <a:spLocks noGrp="1"/>
          </p:cNvSpPr>
          <p:nvPr>
            <p:ph type="title" hasCustomPrompt="1"/>
          </p:nvPr>
        </p:nvSpPr>
        <p:spPr>
          <a:xfrm>
            <a:off x="407987" y="481816"/>
            <a:ext cx="11376025" cy="643599"/>
          </a:xfrm>
        </p:spPr>
        <p:txBody>
          <a:bodyPr/>
          <a:lstStyle/>
          <a:p>
            <a:r>
              <a:rPr lang="da-DK"/>
              <a:t>Holdning til tildeling af tidlig pension</a:t>
            </a:r>
            <a:endParaRPr/>
          </a:p>
        </p:txBody>
      </p:sp>
      <p:sp>
        <p:nvSpPr>
          <p:cNvPr id="5" name="Chart Title"/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463675"/>
            <a:ext cx="11376000" cy="468000"/>
          </a:xfrm>
        </p:spPr>
        <p:txBody>
          <a:bodyPr/>
          <a:lstStyle/>
          <a:p>
            <a:r>
              <a:rPr err="1"/>
              <a:t>Hvilket</a:t>
            </a:r>
            <a:r>
              <a:t> </a:t>
            </a:r>
            <a:r>
              <a:rPr err="1"/>
              <a:t>af</a:t>
            </a:r>
            <a:r>
              <a:t> </a:t>
            </a:r>
            <a:r>
              <a:rPr err="1"/>
              <a:t>følgende</a:t>
            </a:r>
            <a:r>
              <a:t> </a:t>
            </a:r>
            <a:r>
              <a:rPr err="1"/>
              <a:t>kriterier</a:t>
            </a:r>
            <a:r>
              <a:t> </a:t>
            </a:r>
            <a:r>
              <a:rPr err="1"/>
              <a:t>mener</a:t>
            </a:r>
            <a:r>
              <a:t> du, </a:t>
            </a:r>
            <a:r>
              <a:rPr err="1"/>
              <a:t>bør</a:t>
            </a:r>
            <a:r>
              <a:t> </a:t>
            </a:r>
            <a:r>
              <a:rPr err="1"/>
              <a:t>vægte</a:t>
            </a:r>
            <a:r>
              <a:t> </a:t>
            </a:r>
            <a:r>
              <a:rPr err="1"/>
              <a:t>højest</a:t>
            </a:r>
            <a:r>
              <a:t> </a:t>
            </a:r>
            <a:r>
              <a:rPr err="1"/>
              <a:t>i</a:t>
            </a:r>
            <a:r>
              <a:t> forhold </a:t>
            </a:r>
            <a:r>
              <a:rPr err="1"/>
              <a:t>til</a:t>
            </a:r>
            <a:r>
              <a:t> at </a:t>
            </a:r>
            <a:r>
              <a:rPr err="1"/>
              <a:t>få</a:t>
            </a:r>
            <a:r>
              <a:t> </a:t>
            </a:r>
            <a:r>
              <a:rPr err="1"/>
              <a:t>tildelt</a:t>
            </a:r>
            <a:r>
              <a:t> </a:t>
            </a:r>
            <a:r>
              <a:rPr err="1"/>
              <a:t>en</a:t>
            </a:r>
            <a:r>
              <a:t> </a:t>
            </a:r>
            <a:r>
              <a:rPr err="1"/>
              <a:t>tidlig</a:t>
            </a:r>
            <a:r>
              <a:t> pension? Med </a:t>
            </a:r>
            <a:r>
              <a:rPr err="1"/>
              <a:t>tidlig</a:t>
            </a:r>
            <a:r>
              <a:t> pension </a:t>
            </a:r>
            <a:r>
              <a:rPr err="1"/>
              <a:t>mener</a:t>
            </a:r>
            <a:r>
              <a:t> vi </a:t>
            </a:r>
            <a:r>
              <a:rPr err="1"/>
              <a:t>en</a:t>
            </a:r>
            <a:r>
              <a:t> pension, </a:t>
            </a:r>
            <a:r>
              <a:rPr err="1"/>
              <a:t>som</a:t>
            </a:r>
            <a:r>
              <a:t> </a:t>
            </a:r>
            <a:r>
              <a:rPr err="1"/>
              <a:t>bliver</a:t>
            </a:r>
            <a:r>
              <a:t> </a:t>
            </a:r>
            <a:r>
              <a:rPr err="1"/>
              <a:t>tildelt</a:t>
            </a:r>
            <a:r>
              <a:t> </a:t>
            </a:r>
            <a:r>
              <a:rPr err="1"/>
              <a:t>før</a:t>
            </a:r>
            <a:r>
              <a:t> man </a:t>
            </a:r>
            <a:r>
              <a:rPr err="1"/>
              <a:t>ellers</a:t>
            </a:r>
            <a:r>
              <a:t> er </a:t>
            </a:r>
            <a:r>
              <a:rPr err="1"/>
              <a:t>berettiget</a:t>
            </a:r>
            <a:r>
              <a:t> </a:t>
            </a:r>
            <a:r>
              <a:rPr err="1"/>
              <a:t>til</a:t>
            </a:r>
            <a:r>
              <a:t> </a:t>
            </a:r>
            <a:r>
              <a:rPr err="1"/>
              <a:t>folkepension</a:t>
            </a:r>
            <a:r>
              <a:t>.</a:t>
            </a:r>
            <a:r>
              <a:rPr lang="da-DK"/>
              <a:t>*</a:t>
            </a:r>
            <a:endParaRPr/>
          </a:p>
        </p:txBody>
      </p:sp>
      <p:sp>
        <p:nvSpPr>
          <p:cNvPr id="6" name="Base Number"/>
          <p:cNvSpPr>
            <a:spLocks noGrp="1"/>
          </p:cNvSpPr>
          <p:nvPr>
            <p:ph type="body" sz="quarter" idx="17" hasCustomPrompt="1"/>
          </p:nvPr>
        </p:nvSpPr>
        <p:spPr>
          <a:xfrm>
            <a:off x="407987" y="2005556"/>
            <a:ext cx="720000" cy="144000"/>
          </a:xfrm>
        </p:spPr>
        <p:txBody>
          <a:bodyPr/>
          <a:lstStyle/>
          <a:p>
            <a:r>
              <a:rPr lang="da-DK"/>
              <a:t>N=2020</a:t>
            </a:r>
            <a:endParaRPr/>
          </a:p>
        </p:txBody>
      </p:sp>
      <p:sp>
        <p:nvSpPr>
          <p:cNvPr id="7" name="Footer Placeholder"/>
          <p:cNvSpPr>
            <a:spLocks noGrp="1"/>
          </p:cNvSpPr>
          <p:nvPr>
            <p:ph type="ftr" sz="quarter" idx="15"/>
          </p:nvPr>
        </p:nvSpPr>
        <p:spPr>
          <a:xfrm>
            <a:off x="945383" y="6209555"/>
            <a:ext cx="9517966" cy="402715"/>
          </a:xfrm>
        </p:spPr>
        <p:txBody>
          <a:bodyPr/>
          <a:lstStyle/>
          <a:p>
            <a:r>
              <a:rPr lang="da-DK"/>
              <a:t>*Spørgsmålet er stillet til alle personer</a:t>
            </a:r>
          </a:p>
        </p:txBody>
      </p:sp>
    </p:spTree>
    <p:extLst>
      <p:ext uri="{BB962C8B-B14F-4D97-AF65-F5344CB8AC3E}">
        <p14:creationId xmlns:p14="http://schemas.microsoft.com/office/powerpoint/2010/main" val="487576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"/>
          <p:cNvGraphicFramePr>
            <a:graphicFrameLocks noGrp="1"/>
          </p:cNvGraphicFramePr>
          <p:nvPr/>
        </p:nvGraphicFramePr>
        <p:xfrm>
          <a:off x="407987" y="2370137"/>
          <a:ext cx="11376000" cy="3795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238126"/>
            <a:ext cx="11376024" cy="255361"/>
          </a:xfrm>
        </p:spPr>
        <p:txBody>
          <a:bodyPr/>
          <a:lstStyle/>
          <a:p>
            <a:r>
              <a:t>Kryds med Alder</a:t>
            </a:r>
          </a:p>
        </p:txBody>
      </p:sp>
      <p:sp>
        <p:nvSpPr>
          <p:cNvPr id="4" name="Sub Title"/>
          <p:cNvSpPr>
            <a:spLocks noGrp="1"/>
          </p:cNvSpPr>
          <p:nvPr>
            <p:ph type="title" hasCustomPrompt="1"/>
          </p:nvPr>
        </p:nvSpPr>
        <p:spPr>
          <a:xfrm>
            <a:off x="407987" y="481816"/>
            <a:ext cx="11376025" cy="643599"/>
          </a:xfrm>
        </p:spPr>
        <p:txBody>
          <a:bodyPr/>
          <a:lstStyle/>
          <a:p>
            <a:r>
              <a:rPr lang="da-DK"/>
              <a:t>Holdning til tildeling af tidlig pension</a:t>
            </a:r>
            <a:endParaRPr/>
          </a:p>
        </p:txBody>
      </p:sp>
      <p:sp>
        <p:nvSpPr>
          <p:cNvPr id="5" name="Chart Title"/>
          <p:cNvSpPr>
            <a:spLocks noGrp="1"/>
          </p:cNvSpPr>
          <p:nvPr>
            <p:ph type="body" sz="quarter" idx="16" hasCustomPrompt="1"/>
          </p:nvPr>
        </p:nvSpPr>
        <p:spPr>
          <a:xfrm>
            <a:off x="407987" y="1463675"/>
            <a:ext cx="11376000" cy="468000"/>
          </a:xfrm>
        </p:spPr>
        <p:txBody>
          <a:bodyPr/>
          <a:lstStyle/>
          <a:p>
            <a:r>
              <a:t>Synes du, at </a:t>
            </a:r>
            <a:r>
              <a:rPr err="1"/>
              <a:t>fysisk</a:t>
            </a:r>
            <a:r>
              <a:t> </a:t>
            </a:r>
            <a:r>
              <a:rPr err="1"/>
              <a:t>nedslidte</a:t>
            </a:r>
            <a:r>
              <a:t> </a:t>
            </a:r>
            <a:r>
              <a:rPr err="1"/>
              <a:t>borgere</a:t>
            </a:r>
            <a:r>
              <a:t> </a:t>
            </a:r>
            <a:r>
              <a:rPr err="1"/>
              <a:t>skal</a:t>
            </a:r>
            <a:r>
              <a:t> have </a:t>
            </a:r>
            <a:r>
              <a:rPr err="1"/>
              <a:t>mulighed</a:t>
            </a:r>
            <a:r>
              <a:t> for at </a:t>
            </a:r>
            <a:r>
              <a:rPr err="1"/>
              <a:t>gå</a:t>
            </a:r>
            <a:r>
              <a:t> </a:t>
            </a:r>
            <a:r>
              <a:rPr err="1"/>
              <a:t>på</a:t>
            </a:r>
            <a:r>
              <a:t> pension </a:t>
            </a:r>
            <a:r>
              <a:rPr err="1"/>
              <a:t>tidligere</a:t>
            </a:r>
            <a:r>
              <a:t> end </a:t>
            </a:r>
            <a:r>
              <a:rPr err="1"/>
              <a:t>deres</a:t>
            </a:r>
            <a:r>
              <a:t> </a:t>
            </a:r>
            <a:r>
              <a:rPr err="1"/>
              <a:t>officielle</a:t>
            </a:r>
            <a:r>
              <a:t> </a:t>
            </a:r>
            <a:r>
              <a:rPr err="1"/>
              <a:t>folkepensionsalder</a:t>
            </a:r>
            <a:r>
              <a:t>?</a:t>
            </a:r>
            <a:r>
              <a:rPr lang="da-DK"/>
              <a:t>*</a:t>
            </a:r>
            <a:endParaRPr/>
          </a:p>
        </p:txBody>
      </p:sp>
      <p:sp>
        <p:nvSpPr>
          <p:cNvPr id="6" name="Base Number"/>
          <p:cNvSpPr>
            <a:spLocks noGrp="1"/>
          </p:cNvSpPr>
          <p:nvPr>
            <p:ph type="body" sz="quarter" idx="17" hasCustomPrompt="1"/>
          </p:nvPr>
        </p:nvSpPr>
        <p:spPr>
          <a:xfrm>
            <a:off x="407987" y="2005556"/>
            <a:ext cx="720000" cy="144000"/>
          </a:xfrm>
        </p:spPr>
        <p:txBody>
          <a:bodyPr/>
          <a:lstStyle/>
          <a:p>
            <a:r>
              <a:rPr lang="da-DK"/>
              <a:t>N=2020</a:t>
            </a:r>
            <a:endParaRPr/>
          </a:p>
        </p:txBody>
      </p:sp>
      <p:sp>
        <p:nvSpPr>
          <p:cNvPr id="7" name="Footer Placeholder"/>
          <p:cNvSpPr>
            <a:spLocks noGrp="1"/>
          </p:cNvSpPr>
          <p:nvPr>
            <p:ph type="ftr" sz="quarter" idx="15"/>
          </p:nvPr>
        </p:nvSpPr>
        <p:spPr>
          <a:xfrm>
            <a:off x="945383" y="6209555"/>
            <a:ext cx="9517966" cy="402715"/>
          </a:xfrm>
        </p:spPr>
        <p:txBody>
          <a:bodyPr/>
          <a:lstStyle/>
          <a:p>
            <a:r>
              <a:rPr lang="da-DK"/>
              <a:t>*Spørgsmålet er stillet til alle personer</a:t>
            </a:r>
          </a:p>
        </p:txBody>
      </p:sp>
    </p:spTree>
    <p:extLst>
      <p:ext uri="{BB962C8B-B14F-4D97-AF65-F5344CB8AC3E}">
        <p14:creationId xmlns:p14="http://schemas.microsoft.com/office/powerpoint/2010/main" val="709016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555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Metode</vt:lpstr>
      <vt:lpstr>Holdning til tildeling af tidlig pension</vt:lpstr>
      <vt:lpstr>Holdning til tildeling af tidlig pension</vt:lpstr>
      <vt:lpstr>Holdning til tildeling af tidlig pension</vt:lpstr>
      <vt:lpstr>Holdning til tildeling af tidlig pension</vt:lpstr>
      <vt:lpstr>Holdning til tildeling af tidlig pension</vt:lpstr>
      <vt:lpstr>Holdning til tildeling af tidlig pension</vt:lpstr>
      <vt:lpstr>Holdning til tildeling af tidlig pension</vt:lpstr>
      <vt:lpstr>Holdning til tildeling af tidlig pension</vt:lpstr>
    </vt:vector>
  </TitlesOfParts>
  <Company>Gigtforeningen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Holdning til tildeling af tidlig pension</dc:title>
  <dc:creator>Anette Claudi</dc:creator>
  <cp:lastModifiedBy>Anette Claudi</cp:lastModifiedBy>
  <cp:revision>4</cp:revision>
  <dcterms:created xsi:type="dcterms:W3CDTF">2026-03-02T14:32:20Z</dcterms:created>
  <dcterms:modified xsi:type="dcterms:W3CDTF">2026-03-04T10:14:07Z</dcterms:modified>
</cp:coreProperties>
</file>