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customXml/itemProps20.xml" ContentType="application/vnd.openxmlformats-officedocument.customXmlProperties+xml"/>
  <Override PartName="/customXml/itemProps21.xml" ContentType="application/vnd.openxmlformats-officedocument.customXmlProperties+xml"/>
  <Override PartName="/customXml/itemProps22.xml" ContentType="application/vnd.openxmlformats-officedocument.customXmlProperties+xml"/>
  <Override PartName="/customXml/itemProps2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4"/>
  </p:sldMasterIdLst>
  <p:notesMasterIdLst>
    <p:notesMasterId r:id="rId38"/>
  </p:notesMasterIdLst>
  <p:sldIdLst>
    <p:sldId id="2147483647" r:id="rId25"/>
    <p:sldId id="270" r:id="rId26"/>
    <p:sldId id="272" r:id="rId27"/>
    <p:sldId id="271" r:id="rId28"/>
    <p:sldId id="273" r:id="rId29"/>
    <p:sldId id="274" r:id="rId30"/>
    <p:sldId id="276" r:id="rId31"/>
    <p:sldId id="277" r:id="rId32"/>
    <p:sldId id="279" r:id="rId33"/>
    <p:sldId id="280" r:id="rId34"/>
    <p:sldId id="278" r:id="rId35"/>
    <p:sldId id="275" r:id="rId36"/>
    <p:sldId id="281" r:id="rId37"/>
  </p:sldIdLst>
  <p:sldSz cx="12192000" cy="6858000"/>
  <p:notesSz cx="6797675" cy="9926638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Forfatte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1"/>
    <a:srgbClr val="EC671A"/>
    <a:srgbClr val="EA5B1B"/>
    <a:srgbClr val="E8441F"/>
    <a:srgbClr val="DFF2FD"/>
    <a:srgbClr val="B3B3B3"/>
    <a:srgbClr val="999999"/>
    <a:srgbClr val="E8DED4"/>
    <a:srgbClr val="E8C9BF"/>
    <a:srgbClr val="E9E4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2373" autoAdjust="0"/>
  </p:normalViewPr>
  <p:slideViewPr>
    <p:cSldViewPr snapToGrid="0" showGuides="1">
      <p:cViewPr varScale="1">
        <p:scale>
          <a:sx n="64" d="100"/>
          <a:sy n="64" d="100"/>
        </p:scale>
        <p:origin x="672" y="68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687600" cy="6876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customXml" Target="../customXml/item13.xml"/><Relationship Id="rId18" Type="http://schemas.openxmlformats.org/officeDocument/2006/relationships/customXml" Target="../customXml/item18.xml"/><Relationship Id="rId26" Type="http://schemas.openxmlformats.org/officeDocument/2006/relationships/slide" Target="slides/slide2.xml"/><Relationship Id="rId39" Type="http://schemas.openxmlformats.org/officeDocument/2006/relationships/presProps" Target="presProps.xml"/><Relationship Id="rId21" Type="http://schemas.openxmlformats.org/officeDocument/2006/relationships/customXml" Target="../customXml/item21.xml"/><Relationship Id="rId34" Type="http://schemas.openxmlformats.org/officeDocument/2006/relationships/slide" Target="slides/slide10.xml"/><Relationship Id="rId42" Type="http://schemas.openxmlformats.org/officeDocument/2006/relationships/tableStyles" Target="tableStyles.xml"/><Relationship Id="rId7" Type="http://schemas.openxmlformats.org/officeDocument/2006/relationships/customXml" Target="../customXml/item7.xml"/><Relationship Id="rId2" Type="http://schemas.openxmlformats.org/officeDocument/2006/relationships/customXml" Target="../customXml/item2.xml"/><Relationship Id="rId16" Type="http://schemas.openxmlformats.org/officeDocument/2006/relationships/customXml" Target="../customXml/item16.xml"/><Relationship Id="rId20" Type="http://schemas.openxmlformats.org/officeDocument/2006/relationships/customXml" Target="../customXml/item20.xml"/><Relationship Id="rId29" Type="http://schemas.openxmlformats.org/officeDocument/2006/relationships/slide" Target="slides/slide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slideMaster" Target="slideMasters/slideMaster1.xml"/><Relationship Id="rId32" Type="http://schemas.openxmlformats.org/officeDocument/2006/relationships/slide" Target="slides/slide8.xml"/><Relationship Id="rId37" Type="http://schemas.openxmlformats.org/officeDocument/2006/relationships/slide" Target="slides/slide13.xml"/><Relationship Id="rId40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customXml" Target="../customXml/item15.xml"/><Relationship Id="rId23" Type="http://schemas.openxmlformats.org/officeDocument/2006/relationships/customXml" Target="../customXml/item23.xml"/><Relationship Id="rId28" Type="http://schemas.openxmlformats.org/officeDocument/2006/relationships/slide" Target="slides/slide4.xml"/><Relationship Id="rId36" Type="http://schemas.openxmlformats.org/officeDocument/2006/relationships/slide" Target="slides/slide12.xml"/><Relationship Id="rId10" Type="http://schemas.openxmlformats.org/officeDocument/2006/relationships/customXml" Target="../customXml/item10.xml"/><Relationship Id="rId19" Type="http://schemas.openxmlformats.org/officeDocument/2006/relationships/customXml" Target="../customXml/item19.xml"/><Relationship Id="rId31" Type="http://schemas.openxmlformats.org/officeDocument/2006/relationships/slide" Target="slides/slide7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customXml" Target="../customXml/item14.xml"/><Relationship Id="rId22" Type="http://schemas.openxmlformats.org/officeDocument/2006/relationships/customXml" Target="../customXml/item22.xml"/><Relationship Id="rId27" Type="http://schemas.openxmlformats.org/officeDocument/2006/relationships/slide" Target="slides/slide3.xml"/><Relationship Id="rId30" Type="http://schemas.openxmlformats.org/officeDocument/2006/relationships/slide" Target="slides/slide6.xml"/><Relationship Id="rId35" Type="http://schemas.openxmlformats.org/officeDocument/2006/relationships/slide" Target="slides/slide11.xml"/><Relationship Id="rId43" Type="http://schemas.microsoft.com/office/2018/10/relationships/authors" Target="authors.xml"/><Relationship Id="rId8" Type="http://schemas.openxmlformats.org/officeDocument/2006/relationships/customXml" Target="../customXml/item8.xml"/><Relationship Id="rId3" Type="http://schemas.openxmlformats.org/officeDocument/2006/relationships/customXml" Target="../customXml/item3.xml"/><Relationship Id="rId12" Type="http://schemas.openxmlformats.org/officeDocument/2006/relationships/customXml" Target="../customXml/item12.xml"/><Relationship Id="rId17" Type="http://schemas.openxmlformats.org/officeDocument/2006/relationships/customXml" Target="../customXml/item17.xml"/><Relationship Id="rId25" Type="http://schemas.openxmlformats.org/officeDocument/2006/relationships/slide" Target="slides/slide1.xml"/><Relationship Id="rId33" Type="http://schemas.openxmlformats.org/officeDocument/2006/relationships/slide" Target="slides/slide9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EB28D1-58D8-4EBA-AD4A-3097FCE67AD9}" type="datetimeFigureOut">
              <a:rPr lang="da-DK" smtClean="0"/>
              <a:t>30-04-2026</a:t>
            </a:fld>
            <a:endParaRPr lang="da-DK" dirty="0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E91502-756A-4244-B8CC-0FD4F7A5EFF5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2771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E91502-756A-4244-B8CC-0FD4F7A5EFF5}" type="slidenum">
              <a:rPr lang="da-DK" smtClean="0"/>
              <a:t>2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541909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sz="1200" dirty="0">
              <a:latin typeface="+mj-lt"/>
            </a:endParaRP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E91502-756A-4244-B8CC-0FD4F7A5EFF5}" type="slidenum">
              <a:rPr lang="da-DK" smtClean="0"/>
              <a:t>11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84964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E91502-756A-4244-B8CC-0FD4F7A5EFF5}" type="slidenum">
              <a:rPr lang="da-DK" smtClean="0"/>
              <a:t>12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755513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E91502-756A-4244-B8CC-0FD4F7A5EFF5}" type="slidenum">
              <a:rPr lang="da-DK" smtClean="0"/>
              <a:t>13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121161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sz="1200" dirty="0">
              <a:latin typeface="+mj-lt"/>
            </a:endParaRP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E91502-756A-4244-B8CC-0FD4F7A5EFF5}" type="slidenum">
              <a:rPr lang="da-DK" smtClean="0"/>
              <a:t>3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91515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E91502-756A-4244-B8CC-0FD4F7A5EFF5}" type="slidenum">
              <a:rPr lang="da-DK" smtClean="0"/>
              <a:t>4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559090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E91502-756A-4244-B8CC-0FD4F7A5EFF5}" type="slidenum">
              <a:rPr lang="da-DK" smtClean="0"/>
              <a:t>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03403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da-DK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E91502-756A-4244-B8CC-0FD4F7A5EFF5}" type="slidenum">
              <a:rPr lang="da-DK" smtClean="0"/>
              <a:t>6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73797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sz="1200" dirty="0">
              <a:latin typeface="+mj-lt"/>
            </a:endParaRP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E91502-756A-4244-B8CC-0FD4F7A5EFF5}" type="slidenum">
              <a:rPr lang="da-DK" smtClean="0"/>
              <a:t>7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035599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sz="1200" dirty="0">
              <a:latin typeface="+mj-lt"/>
            </a:endParaRP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E91502-756A-4244-B8CC-0FD4F7A5EFF5}" type="slidenum">
              <a:rPr lang="da-DK" smtClean="0"/>
              <a:t>8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46560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sz="1200" dirty="0">
              <a:latin typeface="+mj-lt"/>
            </a:endParaRP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E91502-756A-4244-B8CC-0FD4F7A5EFF5}" type="slidenum">
              <a:rPr lang="da-DK" smtClean="0"/>
              <a:t>9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00911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da-DK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E91502-756A-4244-B8CC-0FD4F7A5EFF5}" type="slidenum">
              <a:rPr lang="da-DK" smtClean="0"/>
              <a:t>10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780645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7E4B8088-1730-0403-0534-692D4D8919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84" y="-307"/>
            <a:ext cx="12177215" cy="6858307"/>
          </a:xfrm>
          <a:prstGeom prst="rect">
            <a:avLst/>
          </a:prstGeom>
        </p:spPr>
      </p:pic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1140640" y="2000498"/>
            <a:ext cx="5441135" cy="2160000"/>
          </a:xfrm>
        </p:spPr>
        <p:txBody>
          <a:bodyPr anchor="t" anchorCtr="0"/>
          <a:lstStyle>
            <a:lvl1pPr>
              <a:defRPr sz="38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Overskrift 38pt skrives her i to eller flere linjer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1152000" y="4498521"/>
            <a:ext cx="5441135" cy="1110343"/>
          </a:xfrm>
        </p:spPr>
        <p:txBody>
          <a:bodyPr/>
          <a:lstStyle>
            <a:lvl1pPr marL="0" indent="0" algn="l">
              <a:lnSpc>
                <a:spcPct val="85000"/>
              </a:lnSpc>
              <a:spcAft>
                <a:spcPts val="0"/>
              </a:spcAft>
              <a:buNone/>
              <a:defRPr sz="20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dirty="0"/>
              <a:t>Underoverskrift 20pt skrives her i to linjer eller max tre linjer</a:t>
            </a:r>
          </a:p>
        </p:txBody>
      </p:sp>
      <p:sp>
        <p:nvSpPr>
          <p:cNvPr id="6" name="CenterFreeText" descr="{&quot;templafy&quot;:{&quot;id&quot;:&quot;9e5a978d-fb99-444a-a726-3dac7f6239fd&quot;}}" hidden="1">
            <a:extLst>
              <a:ext uri="{FF2B5EF4-FFF2-40B4-BE49-F238E27FC236}">
                <a16:creationId xmlns:a16="http://schemas.microsoft.com/office/drawing/2014/main" id="{C5580BBD-56AE-7634-00FF-CB437CE38F35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dirty="0">
                <a:solidFill>
                  <a:schemeClr val="accent3"/>
                </a:solidFill>
              </a:rPr>
              <a:t>Patientkommunikation og digitale medier</a:t>
            </a:r>
          </a:p>
        </p:txBody>
      </p:sp>
      <p:sp>
        <p:nvSpPr>
          <p:cNvPr id="12" name="Navn" descr="{&quot;templafy&quot;:{&quot;id&quot;:&quot;02df90ff-7083-49d2-8f0f-be3828244895&quot;}}" hidden="1">
            <a:extLst>
              <a:ext uri="{FF2B5EF4-FFF2-40B4-BE49-F238E27FC236}">
                <a16:creationId xmlns:a16="http://schemas.microsoft.com/office/drawing/2014/main" id="{5673107C-0DDB-F05C-E189-CC1B7AC30FE0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da-DK" sz="1000" dirty="0" err="1">
                <a:solidFill>
                  <a:schemeClr val="tx1"/>
                </a:solidFill>
              </a:rPr>
              <a:t>Flemming Dyhr Krog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652013E4-12C3-DAF0-FC42-9DBB31525A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60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chemeClr val="accent3"/>
              </a:solidFill>
            </a:endParaRPr>
          </a:p>
        </p:txBody>
      </p:sp>
      <p:sp>
        <p:nvSpPr>
          <p:cNvPr id="34" name="Pladsholder til slidenummer 33">
            <a:extLst>
              <a:ext uri="{FF2B5EF4-FFF2-40B4-BE49-F238E27FC236}">
                <a16:creationId xmlns:a16="http://schemas.microsoft.com/office/drawing/2014/main" id="{1B18C41D-E82E-87DD-924E-0DBD53D96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438B5A3-B898-4060-2C18-08632529620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8736" y="179850"/>
            <a:ext cx="3326668" cy="1069286"/>
          </a:xfrm>
          <a:prstGeom prst="rect">
            <a:avLst/>
          </a:prstGeom>
        </p:spPr>
      </p:pic>
      <p:sp>
        <p:nvSpPr>
          <p:cNvPr id="7" name="Tekstfelt 6">
            <a:extLst>
              <a:ext uri="{FF2B5EF4-FFF2-40B4-BE49-F238E27FC236}">
                <a16:creationId xmlns:a16="http://schemas.microsoft.com/office/drawing/2014/main" id="{C325C361-88AA-B2DB-004C-1105135A8EDF}"/>
              </a:ext>
            </a:extLst>
          </p:cNvPr>
          <p:cNvSpPr txBox="1"/>
          <p:nvPr userDrawn="1"/>
        </p:nvSpPr>
        <p:spPr>
          <a:xfrm>
            <a:off x="1140641" y="6284534"/>
            <a:ext cx="2344764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1000" b="0" dirty="0" err="1">
                <a:solidFill>
                  <a:schemeClr val="accent5">
                    <a:lumMod val="75000"/>
                  </a:schemeClr>
                </a:solidFill>
              </a:rPr>
              <a:t>Dannelse</a:t>
            </a:r>
            <a:r>
              <a:rPr lang="en-GB" sz="1000" b="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GB" sz="1000" b="0" dirty="0" err="1">
                <a:solidFill>
                  <a:schemeClr val="accent5">
                    <a:lumMod val="75000"/>
                  </a:schemeClr>
                </a:solidFill>
              </a:rPr>
              <a:t>af</a:t>
            </a:r>
            <a:r>
              <a:rPr lang="en-GB" sz="1000" b="0" dirty="0">
                <a:solidFill>
                  <a:schemeClr val="accent5">
                    <a:lumMod val="75000"/>
                  </a:schemeClr>
                </a:solidFill>
              </a:rPr>
              <a:t> Region </a:t>
            </a:r>
            <a:r>
              <a:rPr lang="en-GB" sz="1000" b="0" dirty="0" err="1">
                <a:solidFill>
                  <a:schemeClr val="accent5">
                    <a:lumMod val="75000"/>
                  </a:schemeClr>
                </a:solidFill>
              </a:rPr>
              <a:t>Østdanmark</a:t>
            </a:r>
            <a:endParaRPr lang="en-GB" sz="1000" b="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759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vn" descr="{&quot;templafy&quot;:{&quot;id&quot;:&quot;3dc4b4b9-05e1-4417-858e-be1838b67a3a&quot;}}" hidden="1">
            <a:extLst>
              <a:ext uri="{FF2B5EF4-FFF2-40B4-BE49-F238E27FC236}">
                <a16:creationId xmlns:a16="http://schemas.microsoft.com/office/drawing/2014/main" id="{00617ADF-C1D2-1B95-D51C-4DB7A2A74312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da-DK" sz="1000" dirty="0" err="1">
                <a:solidFill>
                  <a:schemeClr val="tx1"/>
                </a:solidFill>
              </a:rPr>
              <a:t>Flemming Dyhr Krog</a:t>
            </a:r>
          </a:p>
        </p:txBody>
      </p:sp>
      <p:sp>
        <p:nvSpPr>
          <p:cNvPr id="15" name="Pladsholder til slidenummer 14">
            <a:extLst>
              <a:ext uri="{FF2B5EF4-FFF2-40B4-BE49-F238E27FC236}">
                <a16:creationId xmlns:a16="http://schemas.microsoft.com/office/drawing/2014/main" id="{6311B862-C8C5-2075-BE61-3A0D776DC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D619605D-6134-B261-733A-61C9BE06B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5966" y="179850"/>
            <a:ext cx="1792000" cy="5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009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_Gradi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72C62664-ABE0-BAD3-DECB-3A2E55D5E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12191999" cy="6858000"/>
          </a:xfrm>
          <a:prstGeom prst="rect">
            <a:avLst/>
          </a:prstGeom>
          <a:gradFill flip="none" rotWithShape="1">
            <a:gsLst>
              <a:gs pos="25000">
                <a:schemeClr val="accent1"/>
              </a:gs>
              <a:gs pos="100000">
                <a:schemeClr val="accent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a-DK" dirty="0"/>
          </a:p>
        </p:txBody>
      </p:sp>
      <p:sp>
        <p:nvSpPr>
          <p:cNvPr id="11" name="Navn" descr="{&quot;templafy&quot;:{&quot;id&quot;:&quot;3dc4b4b9-05e1-4417-858e-be1838b67a3a&quot;}}" hidden="1">
            <a:extLst>
              <a:ext uri="{FF2B5EF4-FFF2-40B4-BE49-F238E27FC236}">
                <a16:creationId xmlns:a16="http://schemas.microsoft.com/office/drawing/2014/main" id="{00617ADF-C1D2-1B95-D51C-4DB7A2A74312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da-DK" sz="1000" dirty="0" err="1">
                <a:solidFill>
                  <a:schemeClr val="tx1"/>
                </a:solidFill>
              </a:rPr>
              <a:t>Flemming Dyhr Krog</a:t>
            </a:r>
          </a:p>
        </p:txBody>
      </p:sp>
      <p:sp>
        <p:nvSpPr>
          <p:cNvPr id="15" name="Pladsholder til slidenummer 14">
            <a:extLst>
              <a:ext uri="{FF2B5EF4-FFF2-40B4-BE49-F238E27FC236}">
                <a16:creationId xmlns:a16="http://schemas.microsoft.com/office/drawing/2014/main" id="{6311B862-C8C5-2075-BE61-3A0D776DC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E93DB1E-E2B8-64DA-7F93-A5EBCA606F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5966" y="179850"/>
            <a:ext cx="1792000" cy="5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6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ar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F2017495-364A-2DFB-24EA-654BB011112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84" y="-307"/>
            <a:ext cx="12177215" cy="6858307"/>
          </a:xfrm>
          <a:prstGeom prst="rect">
            <a:avLst/>
          </a:prstGeom>
        </p:spPr>
      </p:pic>
      <p:sp>
        <p:nvSpPr>
          <p:cNvPr id="6" name="CenterFreeText" descr="{&quot;templafy&quot;:{&quot;id&quot;:&quot;9e5a978d-fb99-444a-a726-3dac7f6239fd&quot;}}" hidden="1">
            <a:extLst>
              <a:ext uri="{FF2B5EF4-FFF2-40B4-BE49-F238E27FC236}">
                <a16:creationId xmlns:a16="http://schemas.microsoft.com/office/drawing/2014/main" id="{C5580BBD-56AE-7634-00FF-CB437CE38F35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dirty="0">
                <a:solidFill>
                  <a:schemeClr val="accent3"/>
                </a:solidFill>
              </a:rPr>
              <a:t>Patientkommunikation og digitale medier</a:t>
            </a:r>
          </a:p>
        </p:txBody>
      </p:sp>
      <p:sp>
        <p:nvSpPr>
          <p:cNvPr id="12" name="Navn" descr="{&quot;templafy&quot;:{&quot;id&quot;:&quot;02df90ff-7083-49d2-8f0f-be3828244895&quot;}}" hidden="1">
            <a:extLst>
              <a:ext uri="{FF2B5EF4-FFF2-40B4-BE49-F238E27FC236}">
                <a16:creationId xmlns:a16="http://schemas.microsoft.com/office/drawing/2014/main" id="{5673107C-0DDB-F05C-E189-CC1B7AC30FE0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da-DK" sz="1000" dirty="0" err="1">
                <a:solidFill>
                  <a:schemeClr val="tx1"/>
                </a:solidFill>
              </a:rPr>
              <a:t>Flemming Dyhr Krog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652013E4-12C3-DAF0-FC42-9DBB31525A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60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chemeClr val="accent3"/>
              </a:solidFill>
            </a:endParaRPr>
          </a:p>
        </p:txBody>
      </p:sp>
      <p:sp>
        <p:nvSpPr>
          <p:cNvPr id="34" name="Pladsholder til slidenummer 33">
            <a:extLst>
              <a:ext uri="{FF2B5EF4-FFF2-40B4-BE49-F238E27FC236}">
                <a16:creationId xmlns:a16="http://schemas.microsoft.com/office/drawing/2014/main" id="{1B18C41D-E82E-87DD-924E-0DBD53D96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0B34AFA2-99E6-D344-2338-9F33A7721C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0640" y="2000498"/>
            <a:ext cx="5441135" cy="2160000"/>
          </a:xfrm>
        </p:spPr>
        <p:txBody>
          <a:bodyPr anchor="t" anchorCtr="0"/>
          <a:lstStyle>
            <a:lvl1pPr>
              <a:defRPr sz="38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Overskrift 38pt skrives her i to eller flere linjer</a:t>
            </a:r>
          </a:p>
        </p:txBody>
      </p:sp>
      <p:sp>
        <p:nvSpPr>
          <p:cNvPr id="7" name="Undertitel 2">
            <a:extLst>
              <a:ext uri="{FF2B5EF4-FFF2-40B4-BE49-F238E27FC236}">
                <a16:creationId xmlns:a16="http://schemas.microsoft.com/office/drawing/2014/main" id="{EAF73D5D-E35C-6B0B-6030-341F4A1B8ED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52000" y="4498521"/>
            <a:ext cx="5441135" cy="1110343"/>
          </a:xfrm>
        </p:spPr>
        <p:txBody>
          <a:bodyPr/>
          <a:lstStyle>
            <a:lvl1pPr marL="0" indent="0" algn="l">
              <a:lnSpc>
                <a:spcPct val="85000"/>
              </a:lnSpc>
              <a:spcAft>
                <a:spcPts val="0"/>
              </a:spcAft>
              <a:buNone/>
              <a:defRPr sz="20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dirty="0"/>
              <a:t>Underoverskrift 20pt skrives her i to linjer eller max tre linjer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40A7FAA-8BBC-725C-43AC-7A10922DF67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8736" y="179850"/>
            <a:ext cx="3326668" cy="1069286"/>
          </a:xfrm>
          <a:prstGeom prst="rect">
            <a:avLst/>
          </a:pr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584C2F65-ACAB-D876-AFBC-AB1006135408}"/>
              </a:ext>
            </a:extLst>
          </p:cNvPr>
          <p:cNvSpPr txBox="1"/>
          <p:nvPr userDrawn="1"/>
        </p:nvSpPr>
        <p:spPr>
          <a:xfrm>
            <a:off x="1140641" y="6284534"/>
            <a:ext cx="2344764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1000" b="0" dirty="0" err="1">
                <a:solidFill>
                  <a:schemeClr val="bg1"/>
                </a:solidFill>
              </a:rPr>
              <a:t>Dannelse</a:t>
            </a:r>
            <a:r>
              <a:rPr lang="en-GB" sz="1000" b="0" dirty="0">
                <a:solidFill>
                  <a:schemeClr val="bg1"/>
                </a:solidFill>
              </a:rPr>
              <a:t> </a:t>
            </a:r>
            <a:r>
              <a:rPr lang="en-GB" sz="1000" b="0" dirty="0" err="1">
                <a:solidFill>
                  <a:schemeClr val="bg1"/>
                </a:solidFill>
              </a:rPr>
              <a:t>af</a:t>
            </a:r>
            <a:r>
              <a:rPr lang="en-GB" sz="1000" b="0" dirty="0">
                <a:solidFill>
                  <a:schemeClr val="bg1"/>
                </a:solidFill>
              </a:rPr>
              <a:t> Region </a:t>
            </a:r>
            <a:r>
              <a:rPr lang="en-GB" sz="1000" b="0" dirty="0" err="1">
                <a:solidFill>
                  <a:schemeClr val="bg1"/>
                </a:solidFill>
              </a:rPr>
              <a:t>Østdanmark</a:t>
            </a:r>
            <a:endParaRPr lang="en-GB" sz="10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417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Èn tekst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>
            <a:extLst>
              <a:ext uri="{FF2B5EF4-FFF2-40B4-BE49-F238E27FC236}">
                <a16:creationId xmlns:a16="http://schemas.microsoft.com/office/drawing/2014/main" id="{1E04E646-6EB9-EC2A-3474-086331FAB6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92" y="0"/>
            <a:ext cx="12177215" cy="6857998"/>
          </a:xfrm>
          <a:prstGeom prst="rect">
            <a:avLst/>
          </a:prstGeom>
        </p:spPr>
      </p:pic>
      <p:sp>
        <p:nvSpPr>
          <p:cNvPr id="19" name="Rektangel 18">
            <a:extLst>
              <a:ext uri="{FF2B5EF4-FFF2-40B4-BE49-F238E27FC236}">
                <a16:creationId xmlns:a16="http://schemas.microsoft.com/office/drawing/2014/main" id="{FE491970-C3E5-4ACC-B2C7-ED91F9637F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360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1" name="Titel 1"/>
          <p:cNvSpPr>
            <a:spLocks noGrp="1"/>
          </p:cNvSpPr>
          <p:nvPr>
            <p:ph type="title" hasCustomPrompt="1"/>
          </p:nvPr>
        </p:nvSpPr>
        <p:spPr>
          <a:xfrm>
            <a:off x="1152000" y="872716"/>
            <a:ext cx="10346400" cy="827497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Overskrift 28pt i max. to linjer </a:t>
            </a:r>
            <a:br>
              <a:rPr lang="da-DK" dirty="0"/>
            </a:br>
            <a:r>
              <a:rPr lang="da-DK" dirty="0"/>
              <a:t>teksten vokser opad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3" hasCustomPrompt="1"/>
          </p:nvPr>
        </p:nvSpPr>
        <p:spPr>
          <a:xfrm>
            <a:off x="1152000" y="1989137"/>
            <a:ext cx="10346400" cy="3708000"/>
          </a:xfrm>
        </p:spPr>
        <p:txBody>
          <a:bodyPr/>
          <a:lstStyle>
            <a:lvl1pPr marL="270000" indent="-270000">
              <a:defRPr/>
            </a:lvl1pPr>
            <a:lvl2pPr marL="630000" indent="-270000">
              <a:defRPr/>
            </a:lvl2pPr>
            <a:lvl3pPr marL="936000" indent="-234000">
              <a:defRPr/>
            </a:lvl3pPr>
            <a:lvl4pPr marL="1296000" indent="-216000">
              <a:defRPr/>
            </a:lvl4pPr>
            <a:lvl5pPr marL="1656000" indent="-216000">
              <a:defRPr/>
            </a:lvl5pPr>
            <a:lvl6pPr marL="1998000" indent="-180000">
              <a:defRPr/>
            </a:lvl6pPr>
            <a:lvl7pPr marL="2358000" indent="-180000">
              <a:defRPr/>
            </a:lvl7pPr>
            <a:lvl8pPr marL="2718000" indent="-180000">
              <a:defRPr/>
            </a:lvl8pPr>
            <a:lvl9pPr marL="2718000" indent="-180000">
              <a:defRPr sz="1000"/>
            </a:lvl9pPr>
          </a:lstStyle>
          <a:p>
            <a:pPr lvl="0"/>
            <a:r>
              <a:rPr lang="da-DK" dirty="0"/>
              <a:t>Brødtekst 22pt skrives her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 </a:t>
            </a:r>
          </a:p>
          <a:p>
            <a:pPr lvl="4"/>
            <a:r>
              <a:rPr lang="da-DK" dirty="0"/>
              <a:t>Femte niveau</a:t>
            </a:r>
          </a:p>
          <a:p>
            <a:pPr lvl="5"/>
            <a:r>
              <a:rPr lang="da-DK" dirty="0"/>
              <a:t>6</a:t>
            </a:r>
          </a:p>
          <a:p>
            <a:pPr lvl="6"/>
            <a:r>
              <a:rPr lang="da-DK" dirty="0"/>
              <a:t>7</a:t>
            </a:r>
          </a:p>
          <a:p>
            <a:pPr lvl="7"/>
            <a:r>
              <a:rPr lang="da-DK" dirty="0"/>
              <a:t>8</a:t>
            </a:r>
          </a:p>
          <a:p>
            <a:pPr lvl="8"/>
            <a:r>
              <a:rPr lang="da-DK" dirty="0"/>
              <a:t>9</a:t>
            </a:r>
          </a:p>
        </p:txBody>
      </p:sp>
      <p:sp>
        <p:nvSpPr>
          <p:cNvPr id="13" name="Navn" descr="{&quot;templafy&quot;:{&quot;id&quot;:&quot;72e3f451-ab24-4e70-a78f-92bc3340986d&quot;}}" hidden="1">
            <a:extLst>
              <a:ext uri="{FF2B5EF4-FFF2-40B4-BE49-F238E27FC236}">
                <a16:creationId xmlns:a16="http://schemas.microsoft.com/office/drawing/2014/main" id="{530754C7-7382-2C4B-DBA5-28B1789A6942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da-DK" sz="1000" dirty="0" err="1">
                <a:solidFill>
                  <a:schemeClr val="tx1"/>
                </a:solidFill>
              </a:rPr>
              <a:t>Flemming Dyhr Krog</a:t>
            </a:r>
          </a:p>
        </p:txBody>
      </p:sp>
      <p:sp>
        <p:nvSpPr>
          <p:cNvPr id="7" name="CenterFreeText" descr="{&quot;templafy&quot;:{&quot;id&quot;:&quot;501fa6cf-9431-474f-8fe8-ceaa7bec83b0&quot;}}" hidden="1">
            <a:extLst>
              <a:ext uri="{FF2B5EF4-FFF2-40B4-BE49-F238E27FC236}">
                <a16:creationId xmlns:a16="http://schemas.microsoft.com/office/drawing/2014/main" id="{3ECD29F8-90E2-D6ED-5E55-66EEF559748D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dirty="0">
                <a:solidFill>
                  <a:schemeClr val="accent3"/>
                </a:solidFill>
              </a:rPr>
              <a:t>Patientkommunikation og digitale medier</a:t>
            </a:r>
          </a:p>
        </p:txBody>
      </p:sp>
      <p:sp>
        <p:nvSpPr>
          <p:cNvPr id="21" name="Pladsholder til slidenummer 20">
            <a:extLst>
              <a:ext uri="{FF2B5EF4-FFF2-40B4-BE49-F238E27FC236}">
                <a16:creationId xmlns:a16="http://schemas.microsoft.com/office/drawing/2014/main" id="{31F525CD-E169-236C-FF79-CE25215BD3D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EAA487A2-9723-7F29-16AD-FB7A6CD5F1A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5966" y="179850"/>
            <a:ext cx="1792000" cy="576000"/>
          </a:xfrm>
          <a:prstGeom prst="rect">
            <a:avLst/>
          </a:prstGeom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E3EC3C78-8D2E-4115-4FFA-67DAEE969720}"/>
              </a:ext>
            </a:extLst>
          </p:cNvPr>
          <p:cNvSpPr txBox="1"/>
          <p:nvPr userDrawn="1"/>
        </p:nvSpPr>
        <p:spPr>
          <a:xfrm>
            <a:off x="1140641" y="6284534"/>
            <a:ext cx="2344764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1000" b="0" dirty="0" err="1">
                <a:solidFill>
                  <a:schemeClr val="accent5">
                    <a:lumMod val="75000"/>
                  </a:schemeClr>
                </a:solidFill>
              </a:rPr>
              <a:t>Dannelse</a:t>
            </a:r>
            <a:r>
              <a:rPr lang="en-GB" sz="1000" b="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GB" sz="1000" b="0" dirty="0" err="1">
                <a:solidFill>
                  <a:schemeClr val="accent5">
                    <a:lumMod val="75000"/>
                  </a:schemeClr>
                </a:solidFill>
              </a:rPr>
              <a:t>af</a:t>
            </a:r>
            <a:r>
              <a:rPr lang="en-GB" sz="1000" b="0" dirty="0">
                <a:solidFill>
                  <a:schemeClr val="accent5">
                    <a:lumMod val="75000"/>
                  </a:schemeClr>
                </a:solidFill>
              </a:rPr>
              <a:t> Region </a:t>
            </a:r>
            <a:r>
              <a:rPr lang="en-GB" sz="1000" b="0" dirty="0" err="1">
                <a:solidFill>
                  <a:schemeClr val="accent5">
                    <a:lumMod val="75000"/>
                  </a:schemeClr>
                </a:solidFill>
              </a:rPr>
              <a:t>Østdanmark</a:t>
            </a:r>
            <a:endParaRPr lang="en-GB" sz="1000" b="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099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tekst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152000" y="871199"/>
            <a:ext cx="10346400" cy="828000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Overskrift 28pt i max. to linjer </a:t>
            </a:r>
            <a:br>
              <a:rPr lang="da-DK" dirty="0"/>
            </a:br>
            <a:r>
              <a:rPr lang="da-DK" dirty="0"/>
              <a:t>teksten vokser opad</a:t>
            </a:r>
          </a:p>
        </p:txBody>
      </p:sp>
      <p:sp>
        <p:nvSpPr>
          <p:cNvPr id="7" name="Pladsholder til indhold 6"/>
          <p:cNvSpPr>
            <a:spLocks noGrp="1"/>
          </p:cNvSpPr>
          <p:nvPr>
            <p:ph sz="quarter" idx="13" hasCustomPrompt="1"/>
          </p:nvPr>
        </p:nvSpPr>
        <p:spPr>
          <a:xfrm>
            <a:off x="1152000" y="1989137"/>
            <a:ext cx="5004000" cy="3708000"/>
          </a:xfrm>
        </p:spPr>
        <p:txBody>
          <a:bodyPr/>
          <a:lstStyle>
            <a:lvl1pPr marL="126000" indent="-126000">
              <a:defRPr sz="1800"/>
            </a:lvl1pPr>
            <a:lvl2pPr marL="450000" indent="-108000">
              <a:defRPr sz="1600"/>
            </a:lvl2pPr>
            <a:lvl3pPr marL="810000" indent="-108000">
              <a:defRPr sz="1400"/>
            </a:lvl3pPr>
            <a:lvl4pPr marL="1152000" indent="-90000">
              <a:defRPr sz="1200"/>
            </a:lvl4pPr>
            <a:lvl5pPr marL="1512000" indent="-90000">
              <a:defRPr sz="1000"/>
            </a:lvl5pPr>
            <a:lvl6pPr marL="1872000">
              <a:defRPr sz="1000"/>
            </a:lvl6pPr>
            <a:lvl7pPr marL="2232000">
              <a:defRPr sz="1000"/>
            </a:lvl7pPr>
            <a:lvl8pPr marL="2592000">
              <a:defRPr/>
            </a:lvl8pPr>
            <a:lvl9pPr marL="2952000">
              <a:defRPr sz="1000"/>
            </a:lvl9pPr>
          </a:lstStyle>
          <a:p>
            <a:pPr lvl="0"/>
            <a:r>
              <a:rPr lang="da-DK" dirty="0"/>
              <a:t>Brødtekst 18pt skrives her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  <a:p>
            <a:pPr lvl="5"/>
            <a:r>
              <a:rPr lang="da-DK" dirty="0"/>
              <a:t>6 niveau</a:t>
            </a:r>
          </a:p>
          <a:p>
            <a:pPr lvl="6"/>
            <a:r>
              <a:rPr lang="da-DK" dirty="0"/>
              <a:t>7 niveau</a:t>
            </a:r>
          </a:p>
          <a:p>
            <a:pPr lvl="7"/>
            <a:r>
              <a:rPr lang="da-DK" dirty="0"/>
              <a:t>8 niveau</a:t>
            </a:r>
          </a:p>
          <a:p>
            <a:pPr lvl="8"/>
            <a:r>
              <a:rPr lang="da-DK" dirty="0"/>
              <a:t>9 niveau</a:t>
            </a:r>
          </a:p>
        </p:txBody>
      </p:sp>
      <p:sp>
        <p:nvSpPr>
          <p:cNvPr id="19" name="Pladsholder til indhold 6"/>
          <p:cNvSpPr>
            <a:spLocks noGrp="1"/>
          </p:cNvSpPr>
          <p:nvPr>
            <p:ph sz="quarter" idx="14" hasCustomPrompt="1"/>
          </p:nvPr>
        </p:nvSpPr>
        <p:spPr>
          <a:xfrm>
            <a:off x="6501600" y="1989137"/>
            <a:ext cx="5004000" cy="3708000"/>
          </a:xfrm>
        </p:spPr>
        <p:txBody>
          <a:bodyPr/>
          <a:lstStyle>
            <a:lvl1pPr marL="126000" indent="-126000">
              <a:defRPr sz="1800"/>
            </a:lvl1pPr>
            <a:lvl2pPr marL="450000" indent="-108000">
              <a:defRPr sz="1600"/>
            </a:lvl2pPr>
            <a:lvl3pPr marL="810000" indent="-108000">
              <a:defRPr sz="1400"/>
            </a:lvl3pPr>
            <a:lvl4pPr marL="1152000" indent="-90000">
              <a:defRPr sz="1200"/>
            </a:lvl4pPr>
            <a:lvl5pPr marL="1512000" indent="-90000">
              <a:defRPr sz="1000"/>
            </a:lvl5pPr>
            <a:lvl6pPr marL="1872000">
              <a:defRPr sz="1000"/>
            </a:lvl6pPr>
            <a:lvl7pPr marL="2232000">
              <a:defRPr sz="1000"/>
            </a:lvl7pPr>
            <a:lvl8pPr marL="2592000">
              <a:defRPr/>
            </a:lvl8pPr>
            <a:lvl9pPr marL="2952000">
              <a:defRPr sz="1000"/>
            </a:lvl9pPr>
          </a:lstStyle>
          <a:p>
            <a:pPr lvl="0"/>
            <a:r>
              <a:rPr lang="da-DK" dirty="0"/>
              <a:t>Brødtekst 18pt skrives her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  <a:p>
            <a:pPr lvl="5"/>
            <a:r>
              <a:rPr lang="da-DK" dirty="0"/>
              <a:t>6 niveau</a:t>
            </a:r>
          </a:p>
          <a:p>
            <a:pPr lvl="6"/>
            <a:r>
              <a:rPr lang="da-DK" dirty="0"/>
              <a:t>7 niveau</a:t>
            </a:r>
          </a:p>
          <a:p>
            <a:pPr lvl="7"/>
            <a:r>
              <a:rPr lang="da-DK" dirty="0"/>
              <a:t>8 niveau</a:t>
            </a:r>
          </a:p>
          <a:p>
            <a:pPr lvl="8"/>
            <a:r>
              <a:rPr lang="da-DK" dirty="0"/>
              <a:t>9 niveau</a:t>
            </a:r>
          </a:p>
        </p:txBody>
      </p:sp>
      <p:sp>
        <p:nvSpPr>
          <p:cNvPr id="14" name="Navn" descr="{&quot;templafy&quot;:{&quot;id&quot;:&quot;818f627c-a483-4067-a6de-f605dbc56c1f&quot;}}" hidden="1">
            <a:extLst>
              <a:ext uri="{FF2B5EF4-FFF2-40B4-BE49-F238E27FC236}">
                <a16:creationId xmlns:a16="http://schemas.microsoft.com/office/drawing/2014/main" id="{8921EA11-4BE7-ACD7-E1DF-415FB777F6C5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da-DK" sz="1000" dirty="0" err="1">
                <a:solidFill>
                  <a:schemeClr val="tx1"/>
                </a:solidFill>
              </a:rPr>
              <a:t>Flemming Dyhr Krog</a:t>
            </a:r>
          </a:p>
        </p:txBody>
      </p:sp>
      <p:sp>
        <p:nvSpPr>
          <p:cNvPr id="11" name="CenterFreeText" descr="{&quot;templafy&quot;:{&quot;id&quot;:&quot;741b9ee3-1a60-4bdf-b8e0-c1d2fc305dee&quot;}}" hidden="1">
            <a:extLst>
              <a:ext uri="{FF2B5EF4-FFF2-40B4-BE49-F238E27FC236}">
                <a16:creationId xmlns:a16="http://schemas.microsoft.com/office/drawing/2014/main" id="{029D1C94-E9A0-055F-FC60-5357C1337117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dirty="0">
                <a:solidFill>
                  <a:schemeClr val="accent3"/>
                </a:solidFill>
              </a:rPr>
              <a:t>Patientkommunikation og digitale medier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7DE98E51-3F5F-62E1-0863-124D93DFA8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600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FF0000"/>
              </a:solidFill>
            </a:endParaRPr>
          </a:p>
        </p:txBody>
      </p:sp>
      <p:sp>
        <p:nvSpPr>
          <p:cNvPr id="45" name="Pladsholder til slidenummer 44">
            <a:extLst>
              <a:ext uri="{FF2B5EF4-FFF2-40B4-BE49-F238E27FC236}">
                <a16:creationId xmlns:a16="http://schemas.microsoft.com/office/drawing/2014/main" id="{4C9A0552-4C64-AB59-F604-2849EAF621A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32EFF00-79B7-2B72-ABEB-C4BEF5E134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5966" y="179850"/>
            <a:ext cx="1792000" cy="576000"/>
          </a:xfrm>
          <a:prstGeom prst="rect">
            <a:avLst/>
          </a:pr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85801B3D-2B10-E27F-923E-C0C687A000D8}"/>
              </a:ext>
            </a:extLst>
          </p:cNvPr>
          <p:cNvSpPr txBox="1"/>
          <p:nvPr userDrawn="1"/>
        </p:nvSpPr>
        <p:spPr>
          <a:xfrm>
            <a:off x="1140641" y="6284534"/>
            <a:ext cx="2344764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1000" b="0" dirty="0" err="1">
                <a:solidFill>
                  <a:schemeClr val="accent5">
                    <a:lumMod val="75000"/>
                  </a:schemeClr>
                </a:solidFill>
              </a:rPr>
              <a:t>Dannelse</a:t>
            </a:r>
            <a:r>
              <a:rPr lang="en-GB" sz="1000" b="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GB" sz="1000" b="0" dirty="0" err="1">
                <a:solidFill>
                  <a:schemeClr val="accent5">
                    <a:lumMod val="75000"/>
                  </a:schemeClr>
                </a:solidFill>
              </a:rPr>
              <a:t>af</a:t>
            </a:r>
            <a:r>
              <a:rPr lang="en-GB" sz="1000" b="0" dirty="0">
                <a:solidFill>
                  <a:schemeClr val="accent5">
                    <a:lumMod val="75000"/>
                  </a:schemeClr>
                </a:solidFill>
              </a:rPr>
              <a:t> Region </a:t>
            </a:r>
            <a:r>
              <a:rPr lang="en-GB" sz="1000" b="0" dirty="0" err="1">
                <a:solidFill>
                  <a:schemeClr val="accent5">
                    <a:lumMod val="75000"/>
                  </a:schemeClr>
                </a:solidFill>
              </a:rPr>
              <a:t>Østdanmark</a:t>
            </a:r>
            <a:endParaRPr lang="en-GB" sz="1000" b="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450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&amp; foto/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el 1">
            <a:extLst>
              <a:ext uri="{FF2B5EF4-FFF2-40B4-BE49-F238E27FC236}">
                <a16:creationId xmlns:a16="http://schemas.microsoft.com/office/drawing/2014/main" id="{939893EA-43B4-43AB-A2B1-5287FEB459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52000" y="1700213"/>
            <a:ext cx="5004000" cy="828000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Overskrift 28pt i max. to linjer teksten vokser opad</a:t>
            </a:r>
          </a:p>
        </p:txBody>
      </p:sp>
      <p:sp>
        <p:nvSpPr>
          <p:cNvPr id="45" name="Pladsholder til indhold 3">
            <a:extLst>
              <a:ext uri="{FF2B5EF4-FFF2-40B4-BE49-F238E27FC236}">
                <a16:creationId xmlns:a16="http://schemas.microsoft.com/office/drawing/2014/main" id="{43C927C7-BB40-4957-B24E-6E831BCE2C0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152000" y="2818800"/>
            <a:ext cx="5004000" cy="2880000"/>
          </a:xfrm>
        </p:spPr>
        <p:txBody>
          <a:bodyPr/>
          <a:lstStyle>
            <a:lvl1pPr marL="0" indent="0">
              <a:buNone/>
              <a:defRPr sz="1800"/>
            </a:lvl1pPr>
            <a:lvl2pPr marL="627750" indent="-285750">
              <a:buFont typeface="Arial" panose="020B0604020202020204" pitchFamily="34" charset="0"/>
              <a:buChar char="•"/>
              <a:defRPr sz="1600"/>
            </a:lvl2pPr>
            <a:lvl3pPr marL="810000" indent="-108000">
              <a:defRPr sz="1400"/>
            </a:lvl3pPr>
            <a:lvl4pPr marL="1152000" indent="-90000">
              <a:defRPr sz="1200"/>
            </a:lvl4pPr>
            <a:lvl5pPr marL="1512000" indent="-90000">
              <a:defRPr sz="1000"/>
            </a:lvl5pPr>
            <a:lvl6pPr marL="1872000">
              <a:defRPr sz="1000"/>
            </a:lvl6pPr>
            <a:lvl7pPr marL="2232000">
              <a:defRPr sz="1000"/>
            </a:lvl7pPr>
            <a:lvl8pPr marL="2592000">
              <a:defRPr/>
            </a:lvl8pPr>
            <a:lvl9pPr marL="2952000">
              <a:defRPr sz="1000"/>
            </a:lvl9pPr>
          </a:lstStyle>
          <a:p>
            <a:pPr lvl="0"/>
            <a:r>
              <a:rPr lang="da-DK" dirty="0"/>
              <a:t>Brødtekst 18pt skrives her</a:t>
            </a:r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0307BEAD-FDC0-4FB2-B49D-C1D92AB629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60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1" name="Pladsholder til billede 2">
            <a:extLst>
              <a:ext uri="{FF2B5EF4-FFF2-40B4-BE49-F238E27FC236}">
                <a16:creationId xmlns:a16="http://schemas.microsoft.com/office/drawing/2014/main" id="{9D1524E1-A0B6-4A31-98B3-230C59DD95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501600" y="819053"/>
            <a:ext cx="4995075" cy="5276411"/>
          </a:xfrm>
        </p:spPr>
        <p:txBody>
          <a:bodyPr tIns="612000" anchor="ctr" anchorCtr="0"/>
          <a:lstStyle>
            <a:lvl1pPr marL="0" indent="0" algn="ctr"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på ikon for at indsætte billede eller grafik</a:t>
            </a:r>
          </a:p>
        </p:txBody>
      </p:sp>
      <p:sp>
        <p:nvSpPr>
          <p:cNvPr id="11" name="Navn" descr="{&quot;templafy&quot;:{&quot;id&quot;:&quot;574488df-12a4-40a6-89c3-ff2ec1d96417&quot;}}" hidden="1">
            <a:extLst>
              <a:ext uri="{FF2B5EF4-FFF2-40B4-BE49-F238E27FC236}">
                <a16:creationId xmlns:a16="http://schemas.microsoft.com/office/drawing/2014/main" id="{31CB95FC-BC8A-D17B-B5A3-4093AA03C1AD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da-DK" sz="1000" dirty="0" err="1">
                <a:solidFill>
                  <a:schemeClr val="tx1"/>
                </a:solidFill>
              </a:rPr>
              <a:t>Flemming Dyhr Krog</a:t>
            </a:r>
          </a:p>
        </p:txBody>
      </p:sp>
      <p:sp>
        <p:nvSpPr>
          <p:cNvPr id="13" name="CenterFreeText" descr="{&quot;templafy&quot;:{&quot;id&quot;:&quot;d21b66e3-5a8f-4cfe-939b-7d90b998b89e&quot;}}" hidden="1">
            <a:extLst>
              <a:ext uri="{FF2B5EF4-FFF2-40B4-BE49-F238E27FC236}">
                <a16:creationId xmlns:a16="http://schemas.microsoft.com/office/drawing/2014/main" id="{08B3095F-CB4F-0FC6-E258-E25EA00F174E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dirty="0">
                <a:solidFill>
                  <a:schemeClr val="accent3"/>
                </a:solidFill>
              </a:rPr>
              <a:t>Patientkommunikation og digitale medier</a:t>
            </a:r>
          </a:p>
        </p:txBody>
      </p:sp>
      <p:sp>
        <p:nvSpPr>
          <p:cNvPr id="22" name="Pladsholder til slidenummer 21">
            <a:extLst>
              <a:ext uri="{FF2B5EF4-FFF2-40B4-BE49-F238E27FC236}">
                <a16:creationId xmlns:a16="http://schemas.microsoft.com/office/drawing/2014/main" id="{68F331CD-337D-1AC4-C216-081033AF688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948A66F-90E7-9ADE-D851-5E53C66864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5966" y="179850"/>
            <a:ext cx="1792000" cy="576000"/>
          </a:xfrm>
          <a:prstGeom prst="rect">
            <a:avLst/>
          </a:prstGeom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A74E755B-C8F3-C53A-7509-B6B02E462343}"/>
              </a:ext>
            </a:extLst>
          </p:cNvPr>
          <p:cNvSpPr txBox="1"/>
          <p:nvPr userDrawn="1"/>
        </p:nvSpPr>
        <p:spPr>
          <a:xfrm>
            <a:off x="1140641" y="6284534"/>
            <a:ext cx="2344764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1000" b="0" dirty="0" err="1">
                <a:solidFill>
                  <a:schemeClr val="accent5">
                    <a:lumMod val="75000"/>
                  </a:schemeClr>
                </a:solidFill>
              </a:rPr>
              <a:t>Dannelse</a:t>
            </a:r>
            <a:r>
              <a:rPr lang="en-GB" sz="1000" b="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GB" sz="1000" b="0" dirty="0" err="1">
                <a:solidFill>
                  <a:schemeClr val="accent5">
                    <a:lumMod val="75000"/>
                  </a:schemeClr>
                </a:solidFill>
              </a:rPr>
              <a:t>af</a:t>
            </a:r>
            <a:r>
              <a:rPr lang="en-GB" sz="1000" b="0" dirty="0">
                <a:solidFill>
                  <a:schemeClr val="accent5">
                    <a:lumMod val="75000"/>
                  </a:schemeClr>
                </a:solidFill>
              </a:rPr>
              <a:t> Region </a:t>
            </a:r>
            <a:r>
              <a:rPr lang="en-GB" sz="1000" b="0" dirty="0" err="1">
                <a:solidFill>
                  <a:schemeClr val="accent5">
                    <a:lumMod val="75000"/>
                  </a:schemeClr>
                </a:solidFill>
              </a:rPr>
              <a:t>Østdanmark</a:t>
            </a:r>
            <a:endParaRPr lang="en-GB" sz="1000" b="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250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nit-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1152000" y="1990800"/>
            <a:ext cx="10346400" cy="3708000"/>
          </a:xfrm>
        </p:spPr>
        <p:txBody>
          <a:bodyPr anchor="t" anchorCtr="0"/>
          <a:lstStyle>
            <a:lvl1pPr>
              <a:defRPr sz="37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Overskrift 38pt skrives her</a:t>
            </a:r>
            <a:br>
              <a:rPr lang="da-DK" dirty="0"/>
            </a:br>
            <a:r>
              <a:rPr lang="da-DK" dirty="0"/>
              <a:t>i to eller flere linjer</a:t>
            </a:r>
          </a:p>
        </p:txBody>
      </p:sp>
      <p:sp>
        <p:nvSpPr>
          <p:cNvPr id="12" name="Navn" descr="{&quot;templafy&quot;:{&quot;id&quot;:&quot;f681537b-965c-42c5-b2a4-cf778736df7b&quot;}}" hidden="1">
            <a:extLst>
              <a:ext uri="{FF2B5EF4-FFF2-40B4-BE49-F238E27FC236}">
                <a16:creationId xmlns:a16="http://schemas.microsoft.com/office/drawing/2014/main" id="{BC3409DC-AF70-C674-C7AC-87B2EFBB5FD1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da-DK" sz="1000" dirty="0" err="1">
                <a:solidFill>
                  <a:schemeClr val="tx1"/>
                </a:solidFill>
              </a:rPr>
              <a:t>Flemming Dyhr Krog</a:t>
            </a:r>
          </a:p>
        </p:txBody>
      </p:sp>
      <p:sp>
        <p:nvSpPr>
          <p:cNvPr id="14" name="CenterFreeText" descr="{&quot;templafy&quot;:{&quot;id&quot;:&quot;0c65c953-093b-48e1-b5ab-dc85a9532b43&quot;}}" hidden="1">
            <a:extLst>
              <a:ext uri="{FF2B5EF4-FFF2-40B4-BE49-F238E27FC236}">
                <a16:creationId xmlns:a16="http://schemas.microsoft.com/office/drawing/2014/main" id="{97D6EBDB-D75D-D78D-8228-03EA9D94DBB2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dirty="0">
                <a:solidFill>
                  <a:schemeClr val="accent3"/>
                </a:solidFill>
              </a:rPr>
              <a:t>Patientkommunikation og digitale medier</a:t>
            </a:r>
          </a:p>
        </p:txBody>
      </p:sp>
      <p:sp>
        <p:nvSpPr>
          <p:cNvPr id="19" name="Pladsholder til slidenummer 18">
            <a:extLst>
              <a:ext uri="{FF2B5EF4-FFF2-40B4-BE49-F238E27FC236}">
                <a16:creationId xmlns:a16="http://schemas.microsoft.com/office/drawing/2014/main" id="{AACE3D7B-5CBA-5C41-9344-E1E9D854E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FB37E4CF-2B06-250A-2A77-39FA399A4D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600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FF0000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9593C827-1208-3734-CBCD-AF2B087C4B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5966" y="179850"/>
            <a:ext cx="1792000" cy="576000"/>
          </a:xfrm>
          <a:prstGeom prst="rect">
            <a:avLst/>
          </a:prstGeom>
        </p:spPr>
      </p:pic>
      <p:sp>
        <p:nvSpPr>
          <p:cNvPr id="3" name="Tekstfelt 2">
            <a:extLst>
              <a:ext uri="{FF2B5EF4-FFF2-40B4-BE49-F238E27FC236}">
                <a16:creationId xmlns:a16="http://schemas.microsoft.com/office/drawing/2014/main" id="{EC8C99B2-6DA9-0772-9D3F-576F9A6E6D4A}"/>
              </a:ext>
            </a:extLst>
          </p:cNvPr>
          <p:cNvSpPr txBox="1"/>
          <p:nvPr userDrawn="1"/>
        </p:nvSpPr>
        <p:spPr>
          <a:xfrm>
            <a:off x="1140641" y="6284534"/>
            <a:ext cx="2344764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1000" b="0" dirty="0" err="1">
                <a:solidFill>
                  <a:schemeClr val="accent5">
                    <a:lumMod val="75000"/>
                  </a:schemeClr>
                </a:solidFill>
              </a:rPr>
              <a:t>Dannelse</a:t>
            </a:r>
            <a:r>
              <a:rPr lang="en-GB" sz="1000" b="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GB" sz="1000" b="0" dirty="0" err="1">
                <a:solidFill>
                  <a:schemeClr val="accent5">
                    <a:lumMod val="75000"/>
                  </a:schemeClr>
                </a:solidFill>
              </a:rPr>
              <a:t>af</a:t>
            </a:r>
            <a:r>
              <a:rPr lang="en-GB" sz="1000" b="0" dirty="0">
                <a:solidFill>
                  <a:schemeClr val="accent5">
                    <a:lumMod val="75000"/>
                  </a:schemeClr>
                </a:solidFill>
              </a:rPr>
              <a:t> Region </a:t>
            </a:r>
            <a:r>
              <a:rPr lang="en-GB" sz="1000" b="0" dirty="0" err="1">
                <a:solidFill>
                  <a:schemeClr val="accent5">
                    <a:lumMod val="75000"/>
                  </a:schemeClr>
                </a:solidFill>
              </a:rPr>
              <a:t>Østdanmark</a:t>
            </a:r>
            <a:endParaRPr lang="en-GB" sz="1000" b="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25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Èn tekstspalte - farvet baggrun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8E005D95-5BE7-44A6-9245-79D170D3E0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52000" y="872716"/>
            <a:ext cx="10346400" cy="827497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Overskrift 28pt i max. to linjer </a:t>
            </a:r>
            <a:br>
              <a:rPr lang="da-DK" dirty="0"/>
            </a:br>
            <a:r>
              <a:rPr lang="da-DK" dirty="0"/>
              <a:t>teksten vokser opad</a:t>
            </a:r>
          </a:p>
        </p:txBody>
      </p:sp>
      <p:sp>
        <p:nvSpPr>
          <p:cNvPr id="9" name="Pladsholder til indhold 2">
            <a:extLst>
              <a:ext uri="{FF2B5EF4-FFF2-40B4-BE49-F238E27FC236}">
                <a16:creationId xmlns:a16="http://schemas.microsoft.com/office/drawing/2014/main" id="{4DB57367-B34F-4F3D-9CB4-5407F22CD54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152000" y="1989137"/>
            <a:ext cx="10346400" cy="3708000"/>
          </a:xfrm>
        </p:spPr>
        <p:txBody>
          <a:bodyPr/>
          <a:lstStyle>
            <a:lvl1pPr marL="270000" indent="-270000">
              <a:defRPr/>
            </a:lvl1pPr>
            <a:lvl2pPr marL="630000" indent="-270000">
              <a:defRPr/>
            </a:lvl2pPr>
            <a:lvl3pPr marL="936000" indent="-234000">
              <a:defRPr/>
            </a:lvl3pPr>
            <a:lvl4pPr marL="1296000" indent="-216000">
              <a:defRPr/>
            </a:lvl4pPr>
            <a:lvl5pPr marL="1656000" indent="-216000">
              <a:defRPr/>
            </a:lvl5pPr>
            <a:lvl6pPr marL="1998000" indent="-180000">
              <a:defRPr/>
            </a:lvl6pPr>
            <a:lvl7pPr marL="2358000" indent="-180000">
              <a:defRPr/>
            </a:lvl7pPr>
            <a:lvl8pPr marL="2718000" indent="-180000">
              <a:defRPr/>
            </a:lvl8pPr>
            <a:lvl9pPr marL="2718000" indent="-180000">
              <a:defRPr sz="1000"/>
            </a:lvl9pPr>
          </a:lstStyle>
          <a:p>
            <a:pPr lvl="0"/>
            <a:r>
              <a:rPr lang="da-DK" dirty="0"/>
              <a:t>Brødtekst 22pt skrives her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 </a:t>
            </a:r>
          </a:p>
          <a:p>
            <a:pPr lvl="4"/>
            <a:r>
              <a:rPr lang="da-DK" dirty="0"/>
              <a:t>Femte niveau</a:t>
            </a:r>
          </a:p>
          <a:p>
            <a:pPr lvl="5"/>
            <a:r>
              <a:rPr lang="da-DK" dirty="0"/>
              <a:t>6</a:t>
            </a:r>
          </a:p>
          <a:p>
            <a:pPr lvl="6"/>
            <a:r>
              <a:rPr lang="da-DK" dirty="0"/>
              <a:t>7</a:t>
            </a:r>
          </a:p>
          <a:p>
            <a:pPr lvl="7"/>
            <a:r>
              <a:rPr lang="da-DK" dirty="0"/>
              <a:t>8</a:t>
            </a:r>
          </a:p>
          <a:p>
            <a:pPr lvl="8"/>
            <a:r>
              <a:rPr lang="da-DK" dirty="0"/>
              <a:t>9</a:t>
            </a:r>
          </a:p>
        </p:txBody>
      </p:sp>
      <p:sp>
        <p:nvSpPr>
          <p:cNvPr id="24" name="Navn" descr="{&quot;templafy&quot;:{&quot;id&quot;:&quot;030e2405-cca8-45d3-8857-9bc2e432f2c3&quot;}}" hidden="1">
            <a:extLst>
              <a:ext uri="{FF2B5EF4-FFF2-40B4-BE49-F238E27FC236}">
                <a16:creationId xmlns:a16="http://schemas.microsoft.com/office/drawing/2014/main" id="{C17B2358-47B8-DC9E-82CB-0042E1B89A07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da-DK" sz="1000" dirty="0" err="1">
                <a:solidFill>
                  <a:schemeClr val="tx1"/>
                </a:solidFill>
              </a:rPr>
              <a:t>Flemming Dyhr Krog</a:t>
            </a:r>
          </a:p>
        </p:txBody>
      </p:sp>
      <p:sp>
        <p:nvSpPr>
          <p:cNvPr id="12" name="CenterFreeText" descr="{&quot;templafy&quot;:{&quot;id&quot;:&quot;896869f5-be97-4154-b33c-44c6358c127c&quot;}}" hidden="1">
            <a:extLst>
              <a:ext uri="{FF2B5EF4-FFF2-40B4-BE49-F238E27FC236}">
                <a16:creationId xmlns:a16="http://schemas.microsoft.com/office/drawing/2014/main" id="{75808C1F-B29E-DCAE-F288-DEDEA777B21C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dirty="0">
                <a:solidFill>
                  <a:schemeClr val="accent3"/>
                </a:solidFill>
              </a:rPr>
              <a:t>Patientkommunikation og digitale medier</a:t>
            </a:r>
          </a:p>
        </p:txBody>
      </p:sp>
      <p:sp>
        <p:nvSpPr>
          <p:cNvPr id="13" name="Pladsholder til slidenummer 12">
            <a:extLst>
              <a:ext uri="{FF2B5EF4-FFF2-40B4-BE49-F238E27FC236}">
                <a16:creationId xmlns:a16="http://schemas.microsoft.com/office/drawing/2014/main" id="{BF2E6622-6158-81BA-50EF-C5487245919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F126D01-88A1-1DE5-EAD5-BF5519DBB6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5966" y="179850"/>
            <a:ext cx="1792000" cy="576000"/>
          </a:xfrm>
          <a:prstGeom prst="rect">
            <a:avLst/>
          </a:prstGeom>
        </p:spPr>
      </p:pic>
      <p:sp>
        <p:nvSpPr>
          <p:cNvPr id="3" name="Tekstfelt 2">
            <a:extLst>
              <a:ext uri="{FF2B5EF4-FFF2-40B4-BE49-F238E27FC236}">
                <a16:creationId xmlns:a16="http://schemas.microsoft.com/office/drawing/2014/main" id="{2E61A16B-186D-EFAE-41C6-F4DEB6978388}"/>
              </a:ext>
            </a:extLst>
          </p:cNvPr>
          <p:cNvSpPr txBox="1"/>
          <p:nvPr userDrawn="1"/>
        </p:nvSpPr>
        <p:spPr>
          <a:xfrm>
            <a:off x="1140641" y="6284534"/>
            <a:ext cx="2344764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1000" b="0" dirty="0" err="1">
                <a:solidFill>
                  <a:schemeClr val="accent5">
                    <a:lumMod val="75000"/>
                  </a:schemeClr>
                </a:solidFill>
              </a:rPr>
              <a:t>Dannelse</a:t>
            </a:r>
            <a:r>
              <a:rPr lang="en-GB" sz="1000" b="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GB" sz="1000" b="0" dirty="0" err="1">
                <a:solidFill>
                  <a:schemeClr val="accent5">
                    <a:lumMod val="75000"/>
                  </a:schemeClr>
                </a:solidFill>
              </a:rPr>
              <a:t>af</a:t>
            </a:r>
            <a:r>
              <a:rPr lang="en-GB" sz="1000" b="0" dirty="0">
                <a:solidFill>
                  <a:schemeClr val="accent5">
                    <a:lumMod val="75000"/>
                  </a:schemeClr>
                </a:solidFill>
              </a:rPr>
              <a:t> Region </a:t>
            </a:r>
            <a:r>
              <a:rPr lang="en-GB" sz="1000" b="0" dirty="0" err="1">
                <a:solidFill>
                  <a:schemeClr val="accent5">
                    <a:lumMod val="75000"/>
                  </a:schemeClr>
                </a:solidFill>
              </a:rPr>
              <a:t>Østdanmark</a:t>
            </a:r>
            <a:endParaRPr lang="en-GB" sz="1000" b="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749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fot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el 1">
            <a:extLst>
              <a:ext uri="{FF2B5EF4-FFF2-40B4-BE49-F238E27FC236}">
                <a16:creationId xmlns:a16="http://schemas.microsoft.com/office/drawing/2014/main" id="{4CDF0DB2-1037-4B3D-9866-85FC4F8951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52000" y="872078"/>
            <a:ext cx="5004000" cy="82691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Overskrift 28pt i max. to linjer teksten vokser opad </a:t>
            </a:r>
            <a:endParaRPr lang="en-GB" dirty="0"/>
          </a:p>
        </p:txBody>
      </p:sp>
      <p:sp>
        <p:nvSpPr>
          <p:cNvPr id="34" name="Pladsholder til indhold 2">
            <a:extLst>
              <a:ext uri="{FF2B5EF4-FFF2-40B4-BE49-F238E27FC236}">
                <a16:creationId xmlns:a16="http://schemas.microsoft.com/office/drawing/2014/main" id="{4F6C9FCB-BFA0-43B3-A8D2-73B806091F79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152000" y="2006070"/>
            <a:ext cx="5004000" cy="3708000"/>
          </a:xfrm>
        </p:spPr>
        <p:txBody>
          <a:bodyPr/>
          <a:lstStyle>
            <a:lvl1pPr marL="270000" indent="-270000">
              <a:defRPr baseline="0">
                <a:solidFill>
                  <a:schemeClr val="tx1"/>
                </a:solidFill>
              </a:defRPr>
            </a:lvl1pPr>
            <a:lvl2pPr marL="630000" indent="-270000">
              <a:defRPr>
                <a:solidFill>
                  <a:schemeClr val="tx1"/>
                </a:solidFill>
              </a:defRPr>
            </a:lvl2pPr>
            <a:lvl3pPr marL="936000" indent="-234000">
              <a:defRPr>
                <a:solidFill>
                  <a:schemeClr val="tx1"/>
                </a:solidFill>
              </a:defRPr>
            </a:lvl3pPr>
            <a:lvl4pPr marL="1296000" indent="-216000">
              <a:defRPr>
                <a:solidFill>
                  <a:schemeClr val="tx1"/>
                </a:solidFill>
              </a:defRPr>
            </a:lvl4pPr>
            <a:lvl5pPr marL="1656000" indent="-216000">
              <a:defRPr>
                <a:solidFill>
                  <a:schemeClr val="tx1"/>
                </a:solidFill>
              </a:defRPr>
            </a:lvl5pPr>
            <a:lvl6pPr marL="1818000" indent="0">
              <a:buNone/>
              <a:defRPr>
                <a:solidFill>
                  <a:schemeClr val="tx1"/>
                </a:solidFill>
              </a:defRPr>
            </a:lvl6pPr>
            <a:lvl7pPr marL="2178000" indent="0">
              <a:buNone/>
              <a:defRPr>
                <a:solidFill>
                  <a:schemeClr val="tx1"/>
                </a:solidFill>
              </a:defRPr>
            </a:lvl7pPr>
            <a:lvl8pPr marL="2538000" indent="0">
              <a:buNone/>
              <a:defRPr>
                <a:solidFill>
                  <a:schemeClr val="tx1"/>
                </a:solidFill>
              </a:defRPr>
            </a:lvl8pPr>
            <a:lvl9pPr marL="2538000" indent="0">
              <a:buNone/>
              <a:defRPr sz="1000">
                <a:solidFill>
                  <a:schemeClr val="tx1"/>
                </a:solidFill>
              </a:defRPr>
            </a:lvl9pPr>
          </a:lstStyle>
          <a:p>
            <a:pPr lvl="0"/>
            <a:r>
              <a:rPr lang="da-DK" dirty="0"/>
              <a:t>Brødtekst 22pt skrives her, eller tabel og diagram indsættes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  <a:p>
            <a:pPr lvl="8"/>
            <a:endParaRPr lang="da-DK" dirty="0"/>
          </a:p>
        </p:txBody>
      </p:sp>
      <p:sp>
        <p:nvSpPr>
          <p:cNvPr id="33" name="Pladsholder til billede 2">
            <a:extLst>
              <a:ext uri="{FF2B5EF4-FFF2-40B4-BE49-F238E27FC236}">
                <a16:creationId xmlns:a16="http://schemas.microsoft.com/office/drawing/2014/main" id="{E4E17A79-F37E-41DA-B54E-BEA03CB50E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496073" y="0"/>
            <a:ext cx="5695927" cy="6857447"/>
          </a:xfrm>
        </p:spPr>
        <p:txBody>
          <a:bodyPr tIns="900000" bIns="0" anchor="ctr" anchorCtr="0"/>
          <a:lstStyle>
            <a:lvl1pPr marL="0" indent="0" algn="ctr"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på ikon for at indsætte billede</a:t>
            </a:r>
          </a:p>
        </p:txBody>
      </p:sp>
      <p:sp>
        <p:nvSpPr>
          <p:cNvPr id="30" name="text" descr="{&quot;templafy&quot;:{&quot;id&quot;:&quot;27296a5e-f5d1-45f8-b432-a51b22434a18&quot;}}" hidden="1" title="Form.Manuel_dato">
            <a:extLst>
              <a:ext uri="{FF2B5EF4-FFF2-40B4-BE49-F238E27FC236}">
                <a16:creationId xmlns:a16="http://schemas.microsoft.com/office/drawing/2014/main" id="{824D26E6-65DD-4D4A-90AB-8D1335ED0F78}"/>
              </a:ext>
            </a:extLst>
          </p:cNvPr>
          <p:cNvSpPr txBox="1"/>
          <p:nvPr userDrawn="1"/>
        </p:nvSpPr>
        <p:spPr>
          <a:xfrm>
            <a:off x="78912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endParaRPr lang="da-DK" sz="1000" dirty="0" err="1">
              <a:solidFill>
                <a:schemeClr val="tx1"/>
              </a:solidFill>
            </a:endParaRPr>
          </a:p>
        </p:txBody>
      </p:sp>
      <p:sp>
        <p:nvSpPr>
          <p:cNvPr id="11" name="Navn" descr="{&quot;templafy&quot;:{&quot;id&quot;:&quot;6fac419d-1d6d-4b2f-8ca9-5feda149283b&quot;}}" hidden="1">
            <a:extLst>
              <a:ext uri="{FF2B5EF4-FFF2-40B4-BE49-F238E27FC236}">
                <a16:creationId xmlns:a16="http://schemas.microsoft.com/office/drawing/2014/main" id="{19597770-8C61-6EDD-1A3F-60F7871D65F2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da-DK" sz="1000" dirty="0" err="1">
                <a:solidFill>
                  <a:schemeClr val="tx1"/>
                </a:solidFill>
              </a:rPr>
              <a:t>Flemming Dyhr Krog</a:t>
            </a:r>
          </a:p>
        </p:txBody>
      </p:sp>
      <p:sp>
        <p:nvSpPr>
          <p:cNvPr id="13" name="CenterFreeText" descr="{&quot;templafy&quot;:{&quot;id&quot;:&quot;36a8f030-9079-4f12-9a73-b3aa08247e09&quot;}}" hidden="1">
            <a:extLst>
              <a:ext uri="{FF2B5EF4-FFF2-40B4-BE49-F238E27FC236}">
                <a16:creationId xmlns:a16="http://schemas.microsoft.com/office/drawing/2014/main" id="{20904CD1-6F68-5B4E-E10A-CB381C30BFD2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dirty="0">
                <a:solidFill>
                  <a:schemeClr val="accent3"/>
                </a:solidFill>
              </a:rPr>
              <a:t>Patientkommunikation og digitale medier</a:t>
            </a:r>
          </a:p>
        </p:txBody>
      </p:sp>
      <p:sp>
        <p:nvSpPr>
          <p:cNvPr id="14" name="Pladsholder til slidenummer 13">
            <a:extLst>
              <a:ext uri="{FF2B5EF4-FFF2-40B4-BE49-F238E27FC236}">
                <a16:creationId xmlns:a16="http://schemas.microsoft.com/office/drawing/2014/main" id="{A08D3ECD-E2E5-48D9-8FCD-2C715345A309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60195CB-844F-000C-32C3-744D7041FB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5966" y="179850"/>
            <a:ext cx="1792000" cy="576000"/>
          </a:xfrm>
          <a:prstGeom prst="rect">
            <a:avLst/>
          </a:prstGeom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018A4BDC-CF43-5E30-AC3A-4B81AA19F520}"/>
              </a:ext>
            </a:extLst>
          </p:cNvPr>
          <p:cNvSpPr txBox="1"/>
          <p:nvPr userDrawn="1"/>
        </p:nvSpPr>
        <p:spPr>
          <a:xfrm>
            <a:off x="1140641" y="6284534"/>
            <a:ext cx="2344764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1000" b="0" dirty="0" err="1">
                <a:solidFill>
                  <a:schemeClr val="accent5">
                    <a:lumMod val="75000"/>
                  </a:schemeClr>
                </a:solidFill>
              </a:rPr>
              <a:t>Dannelse</a:t>
            </a:r>
            <a:r>
              <a:rPr lang="en-GB" sz="1000" b="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GB" sz="1000" b="0" dirty="0" err="1">
                <a:solidFill>
                  <a:schemeClr val="accent5">
                    <a:lumMod val="75000"/>
                  </a:schemeClr>
                </a:solidFill>
              </a:rPr>
              <a:t>af</a:t>
            </a:r>
            <a:r>
              <a:rPr lang="en-GB" sz="1000" b="0" dirty="0">
                <a:solidFill>
                  <a:schemeClr val="accent5">
                    <a:lumMod val="75000"/>
                  </a:schemeClr>
                </a:solidFill>
              </a:rPr>
              <a:t> Region </a:t>
            </a:r>
            <a:r>
              <a:rPr lang="en-GB" sz="1000" b="0" dirty="0" err="1">
                <a:solidFill>
                  <a:schemeClr val="accent5">
                    <a:lumMod val="75000"/>
                  </a:schemeClr>
                </a:solidFill>
              </a:rPr>
              <a:t>Østdanmark</a:t>
            </a:r>
            <a:endParaRPr lang="en-GB" sz="1000" b="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511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152000" y="1699200"/>
            <a:ext cx="10346400" cy="828000"/>
          </a:xfrm>
        </p:spPr>
        <p:txBody>
          <a:bodyPr/>
          <a:lstStyle>
            <a:lvl1pPr>
              <a:lnSpc>
                <a:spcPct val="8500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Overskrift 28pt i max. to linjer </a:t>
            </a:r>
            <a:br>
              <a:rPr lang="da-DK" dirty="0"/>
            </a:br>
            <a:r>
              <a:rPr lang="da-DK" dirty="0"/>
              <a:t>teksten vokser opad</a:t>
            </a:r>
          </a:p>
        </p:txBody>
      </p:sp>
      <p:sp>
        <p:nvSpPr>
          <p:cNvPr id="11" name="Pladsholder til tekst 2"/>
          <p:cNvSpPr>
            <a:spLocks noGrp="1"/>
          </p:cNvSpPr>
          <p:nvPr>
            <p:ph type="body" sz="quarter" idx="15" hasCustomPrompt="1"/>
          </p:nvPr>
        </p:nvSpPr>
        <p:spPr>
          <a:xfrm>
            <a:off x="1152000" y="2818800"/>
            <a:ext cx="5004000" cy="648000"/>
          </a:xfrm>
        </p:spPr>
        <p:txBody>
          <a:bodyPr/>
          <a:lstStyle>
            <a:lvl1pPr marL="0" indent="0">
              <a:lnSpc>
                <a:spcPct val="85000"/>
              </a:lnSpc>
              <a:buFont typeface="Arial" panose="020B0604020202020204" pitchFamily="34" charset="0"/>
              <a:buNone/>
              <a:defRPr sz="1600" baseline="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 marL="324000">
              <a:defRPr sz="1600">
                <a:solidFill>
                  <a:schemeClr val="bg1"/>
                </a:solidFill>
              </a:defRPr>
            </a:lvl3pPr>
            <a:lvl4pPr marL="540000">
              <a:defRPr lang="da-DK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720000" indent="-90000"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/>
              <a:t>Tak tekst 16pt i to eller max 3 linjer</a:t>
            </a:r>
          </a:p>
        </p:txBody>
      </p:sp>
      <p:sp>
        <p:nvSpPr>
          <p:cNvPr id="17" name="Pladsholder til tekst 3"/>
          <p:cNvSpPr>
            <a:spLocks noGrp="1"/>
          </p:cNvSpPr>
          <p:nvPr>
            <p:ph type="body" sz="quarter" idx="16" hasCustomPrompt="1"/>
          </p:nvPr>
        </p:nvSpPr>
        <p:spPr>
          <a:xfrm>
            <a:off x="1152000" y="3747600"/>
            <a:ext cx="5004000" cy="648000"/>
          </a:xfrm>
        </p:spPr>
        <p:txBody>
          <a:bodyPr/>
          <a:lstStyle>
            <a:lvl1pPr marL="0" indent="0">
              <a:lnSpc>
                <a:spcPct val="85000"/>
              </a:lnSpc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 marL="324000">
              <a:defRPr sz="1600">
                <a:solidFill>
                  <a:schemeClr val="bg1"/>
                </a:solidFill>
              </a:defRPr>
            </a:lvl3pPr>
            <a:lvl4pPr marL="540000">
              <a:defRPr lang="da-DK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720000" indent="-90000"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/>
              <a:t>Tak tekst 16pt i to eller max 3 linjer</a:t>
            </a:r>
          </a:p>
        </p:txBody>
      </p:sp>
      <p:sp>
        <p:nvSpPr>
          <p:cNvPr id="18" name="Pladsholder til tekst 4"/>
          <p:cNvSpPr>
            <a:spLocks noGrp="1"/>
          </p:cNvSpPr>
          <p:nvPr>
            <p:ph type="body" sz="quarter" idx="17" hasCustomPrompt="1"/>
          </p:nvPr>
        </p:nvSpPr>
        <p:spPr>
          <a:xfrm>
            <a:off x="6501600" y="2818800"/>
            <a:ext cx="5004000" cy="648000"/>
          </a:xfrm>
        </p:spPr>
        <p:txBody>
          <a:bodyPr/>
          <a:lstStyle>
            <a:lvl1pPr marL="0" indent="0">
              <a:lnSpc>
                <a:spcPct val="85000"/>
              </a:lnSpc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 marL="324000">
              <a:defRPr sz="1600">
                <a:solidFill>
                  <a:schemeClr val="bg1"/>
                </a:solidFill>
              </a:defRPr>
            </a:lvl3pPr>
            <a:lvl4pPr marL="540000">
              <a:defRPr lang="da-DK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720000" indent="-90000"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/>
              <a:t>Tak tekst 16pt i to eller max 3 linjer</a:t>
            </a:r>
          </a:p>
        </p:txBody>
      </p:sp>
      <p:sp>
        <p:nvSpPr>
          <p:cNvPr id="19" name="Pladsholder til tekst5"/>
          <p:cNvSpPr>
            <a:spLocks noGrp="1"/>
          </p:cNvSpPr>
          <p:nvPr>
            <p:ph type="body" sz="quarter" idx="18" hasCustomPrompt="1"/>
          </p:nvPr>
        </p:nvSpPr>
        <p:spPr>
          <a:xfrm>
            <a:off x="6501600" y="3747600"/>
            <a:ext cx="5004000" cy="648000"/>
          </a:xfrm>
        </p:spPr>
        <p:txBody>
          <a:bodyPr/>
          <a:lstStyle>
            <a:lvl1pPr marL="0" indent="0">
              <a:lnSpc>
                <a:spcPct val="85000"/>
              </a:lnSpc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 marL="324000">
              <a:defRPr sz="1600">
                <a:solidFill>
                  <a:schemeClr val="bg1"/>
                </a:solidFill>
              </a:defRPr>
            </a:lvl3pPr>
            <a:lvl4pPr marL="540000">
              <a:defRPr lang="da-DK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720000" indent="-90000"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/>
              <a:t>Tak tekst 16pt i to eller max 3 linjer</a:t>
            </a:r>
          </a:p>
        </p:txBody>
      </p:sp>
      <p:sp>
        <p:nvSpPr>
          <p:cNvPr id="13" name="Navn" descr="{&quot;templafy&quot;:{&quot;id&quot;:&quot;f6975faa-9fb5-4807-8fbf-da1f47ceb75a&quot;}}" hidden="1">
            <a:extLst>
              <a:ext uri="{FF2B5EF4-FFF2-40B4-BE49-F238E27FC236}">
                <a16:creationId xmlns:a16="http://schemas.microsoft.com/office/drawing/2014/main" id="{2339CBE2-F71F-132D-7F48-32D3BF8CAACA}"/>
              </a:ext>
            </a:extLst>
          </p:cNvPr>
          <p:cNvSpPr txBox="1"/>
          <p:nvPr userDrawn="1"/>
        </p:nvSpPr>
        <p:spPr>
          <a:xfrm>
            <a:off x="8043600" y="6289200"/>
            <a:ext cx="3387600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da-DK" sz="1000" dirty="0" err="1">
                <a:solidFill>
                  <a:schemeClr val="tx1"/>
                </a:solidFill>
              </a:rPr>
              <a:t>Flemming Dyhr Krog</a:t>
            </a:r>
          </a:p>
        </p:txBody>
      </p:sp>
      <p:sp>
        <p:nvSpPr>
          <p:cNvPr id="15" name="CenterFreeText" descr="{&quot;templafy&quot;:{&quot;id&quot;:&quot;4658c1d9-d511-4e35-b1b7-9b815ba139b4&quot;}}" hidden="1">
            <a:extLst>
              <a:ext uri="{FF2B5EF4-FFF2-40B4-BE49-F238E27FC236}">
                <a16:creationId xmlns:a16="http://schemas.microsoft.com/office/drawing/2014/main" id="{E0B57D99-E147-D482-C490-B5FEAD622B16}"/>
              </a:ext>
            </a:extLst>
          </p:cNvPr>
          <p:cNvSpPr txBox="1">
            <a:spLocks/>
          </p:cNvSpPr>
          <p:nvPr userDrawn="1"/>
        </p:nvSpPr>
        <p:spPr>
          <a:xfrm>
            <a:off x="1152000" y="370800"/>
            <a:ext cx="6120000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dirty="0">
                <a:solidFill>
                  <a:schemeClr val="accent3"/>
                </a:solidFill>
              </a:rPr>
              <a:t>Patientkommunikation og digitale medier</a:t>
            </a:r>
          </a:p>
        </p:txBody>
      </p:sp>
      <p:sp>
        <p:nvSpPr>
          <p:cNvPr id="21" name="Pladsholder til slidenummer 20">
            <a:extLst>
              <a:ext uri="{FF2B5EF4-FFF2-40B4-BE49-F238E27FC236}">
                <a16:creationId xmlns:a16="http://schemas.microsoft.com/office/drawing/2014/main" id="{D007B430-40DA-08FA-92F6-7DBE4AFE84F5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8CCB4C4-FABC-E30B-EC41-4D647CBC5A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5966" y="179850"/>
            <a:ext cx="1792000" cy="576000"/>
          </a:xfrm>
          <a:prstGeom prst="rect">
            <a:avLst/>
          </a:prstGeom>
        </p:spPr>
      </p:pic>
      <p:sp>
        <p:nvSpPr>
          <p:cNvPr id="3" name="Tekstfelt 2">
            <a:extLst>
              <a:ext uri="{FF2B5EF4-FFF2-40B4-BE49-F238E27FC236}">
                <a16:creationId xmlns:a16="http://schemas.microsoft.com/office/drawing/2014/main" id="{292E0A38-21B3-4536-3B15-3D4623549265}"/>
              </a:ext>
            </a:extLst>
          </p:cNvPr>
          <p:cNvSpPr txBox="1"/>
          <p:nvPr userDrawn="1"/>
        </p:nvSpPr>
        <p:spPr>
          <a:xfrm>
            <a:off x="1140641" y="6284534"/>
            <a:ext cx="2344764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1000" b="0" dirty="0" err="1">
                <a:solidFill>
                  <a:schemeClr val="accent5">
                    <a:lumMod val="75000"/>
                  </a:schemeClr>
                </a:solidFill>
              </a:rPr>
              <a:t>Dannelse</a:t>
            </a:r>
            <a:r>
              <a:rPr lang="en-GB" sz="1000" b="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GB" sz="1000" b="0" dirty="0" err="1">
                <a:solidFill>
                  <a:schemeClr val="accent5">
                    <a:lumMod val="75000"/>
                  </a:schemeClr>
                </a:solidFill>
              </a:rPr>
              <a:t>af</a:t>
            </a:r>
            <a:r>
              <a:rPr lang="en-GB" sz="1000" b="0" dirty="0">
                <a:solidFill>
                  <a:schemeClr val="accent5">
                    <a:lumMod val="75000"/>
                  </a:schemeClr>
                </a:solidFill>
              </a:rPr>
              <a:t> Region </a:t>
            </a:r>
            <a:r>
              <a:rPr lang="en-GB" sz="1000" b="0" dirty="0" err="1">
                <a:solidFill>
                  <a:schemeClr val="accent5">
                    <a:lumMod val="75000"/>
                  </a:schemeClr>
                </a:solidFill>
              </a:rPr>
              <a:t>Østdanmark</a:t>
            </a:r>
            <a:endParaRPr lang="en-GB" sz="1000" b="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509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2F2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B0FE2738-0D21-615E-BD90-1432AB551E88}"/>
              </a:ext>
            </a:extLst>
          </p:cNvPr>
          <p:cNvGraphicFramePr>
            <a:graphicFrameLocks/>
          </p:cNvGraphicFramePr>
          <p:nvPr userDrawn="1"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24367210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4" imgW="353" imgH="353" progId="TCLayout.ActiveDocument.1">
                  <p:embed/>
                </p:oleObj>
              </mc:Choice>
              <mc:Fallback>
                <p:oleObj name="think-cell Slide" r:id="rId14" imgW="353" imgH="353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0FE2738-0D21-615E-BD90-1432AB551E8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1151999" y="872078"/>
            <a:ext cx="10344675" cy="82691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a-DK" dirty="0"/>
              <a:t>Overskrift 28pt i max. to linjer </a:t>
            </a:r>
            <a:br>
              <a:rPr lang="da-DK" dirty="0"/>
            </a:br>
            <a:r>
              <a:rPr lang="da-DK" dirty="0"/>
              <a:t>teksten vokser opad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1152000" y="1993524"/>
            <a:ext cx="10344674" cy="37040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dirty="0"/>
              <a:t>Brødtekst 22pt skrives her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  <a:p>
            <a:pPr lvl="5"/>
            <a:r>
              <a:rPr lang="da-DK" dirty="0"/>
              <a:t>6 niveau</a:t>
            </a:r>
          </a:p>
          <a:p>
            <a:pPr lvl="6"/>
            <a:r>
              <a:rPr lang="da-DK" dirty="0"/>
              <a:t>7 niveau</a:t>
            </a:r>
          </a:p>
          <a:p>
            <a:pPr lvl="7"/>
            <a:r>
              <a:rPr lang="da-DK" dirty="0"/>
              <a:t>8 niveau</a:t>
            </a:r>
          </a:p>
          <a:p>
            <a:pPr lvl="8"/>
            <a:r>
              <a:rPr lang="da-DK" dirty="0"/>
              <a:t>9 niveau</a:t>
            </a: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11504613" y="6289200"/>
            <a:ext cx="687386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>
              <a:defRPr lang="da-DK" sz="9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0DAB5548-7253-48D6-B95B-F3D312A72220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82506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94" r:id="rId2"/>
    <p:sldLayoutId id="2147483677" r:id="rId3"/>
    <p:sldLayoutId id="2147483678" r:id="rId4"/>
    <p:sldLayoutId id="2147483679" r:id="rId5"/>
    <p:sldLayoutId id="2147483658" r:id="rId6"/>
    <p:sldLayoutId id="2147483692" r:id="rId7"/>
    <p:sldLayoutId id="2147483682" r:id="rId8"/>
    <p:sldLayoutId id="2147483683" r:id="rId9"/>
    <p:sldLayoutId id="2147483686" r:id="rId10"/>
    <p:sldLayoutId id="2147483695" r:id="rId11"/>
  </p:sldLayoutIdLst>
  <p:hf hd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4000" indent="-144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accent6"/>
        </a:buClr>
        <a:buFont typeface="Arial" panose="020B0604020202020204" pitchFamily="34" charset="0"/>
        <a:buChar char="•"/>
        <a:defRPr sz="2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04000" indent="-144000" algn="l" defTabSz="914400" rtl="0" eaLnBrk="1" latinLnBrk="0" hangingPunct="1">
        <a:spcBef>
          <a:spcPts val="0"/>
        </a:spcBef>
        <a:spcAft>
          <a:spcPts val="1200"/>
        </a:spcAft>
        <a:buClr>
          <a:schemeClr val="accent6"/>
        </a:buClr>
        <a:buFont typeface="Arial" panose="020B0604020202020204" pitchFamily="34" charset="0"/>
        <a:buChar char="•"/>
        <a:defRPr lang="da-DK" sz="2000" kern="1200" baseline="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828000" indent="-126000" algn="l" defTabSz="914400" rtl="0" eaLnBrk="1" latinLnBrk="0" hangingPunct="1">
        <a:spcBef>
          <a:spcPts val="0"/>
        </a:spcBef>
        <a:spcAft>
          <a:spcPts val="1200"/>
        </a:spcAft>
        <a:buClr>
          <a:schemeClr val="accent6"/>
        </a:buClr>
        <a:buFont typeface="Arial" panose="020B0604020202020204" pitchFamily="34" charset="0"/>
        <a:buChar char="•"/>
        <a:defRPr lang="da-DK" sz="18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188000" indent="-108000" algn="l" defTabSz="914400" rtl="0" eaLnBrk="1" latinLnBrk="0" hangingPunct="1">
        <a:spcBef>
          <a:spcPts val="0"/>
        </a:spcBef>
        <a:spcAft>
          <a:spcPts val="1200"/>
        </a:spcAft>
        <a:buClr>
          <a:schemeClr val="accent6"/>
        </a:buClr>
        <a:buFont typeface="Arial" panose="020B0604020202020204" pitchFamily="34" charset="0"/>
        <a:buChar char="•"/>
        <a:defRPr lang="da-DK" sz="16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548000" indent="-108000" algn="l" defTabSz="914400" rtl="0" eaLnBrk="1" latinLnBrk="0" hangingPunct="1">
        <a:spcBef>
          <a:spcPts val="0"/>
        </a:spcBef>
        <a:spcAft>
          <a:spcPts val="1200"/>
        </a:spcAft>
        <a:buClr>
          <a:schemeClr val="accent6"/>
        </a:buClr>
        <a:buFont typeface="Arial" panose="020B0604020202020204" pitchFamily="34" charset="0"/>
        <a:buChar char="•"/>
        <a:defRPr lang="da-DK" sz="14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1908000" indent="-90000" algn="l" defTabSz="914400" rtl="0" eaLnBrk="1" latinLnBrk="0" hangingPunct="1">
        <a:spcBef>
          <a:spcPts val="0"/>
        </a:spcBef>
        <a:spcAft>
          <a:spcPts val="1200"/>
        </a:spcAft>
        <a:buClr>
          <a:srgbClr val="7D7D7D"/>
        </a:buClr>
        <a:buFont typeface="Arial" panose="020B0604020202020204" pitchFamily="34" charset="0"/>
        <a:buChar char="•"/>
        <a:defRPr lang="da-DK" sz="1200" kern="1200" baseline="0" dirty="0">
          <a:solidFill>
            <a:schemeClr val="tx1"/>
          </a:solidFill>
          <a:latin typeface="+mn-lt"/>
          <a:ea typeface="+mn-ea"/>
          <a:cs typeface="+mn-cs"/>
        </a:defRPr>
      </a:lvl6pPr>
      <a:lvl7pPr marL="2268000" indent="-90000" algn="l" defTabSz="914400" rtl="0" eaLnBrk="1" latinLnBrk="0" hangingPunct="1">
        <a:spcBef>
          <a:spcPts val="0"/>
        </a:spcBef>
        <a:spcAft>
          <a:spcPts val="1200"/>
        </a:spcAft>
        <a:buClr>
          <a:srgbClr val="7D7D7D"/>
        </a:buClr>
        <a:buFont typeface="Arial" panose="020B0604020202020204" pitchFamily="34" charset="0"/>
        <a:buChar char="•"/>
        <a:defRPr lang="da-DK" sz="1100" kern="1200" baseline="0" dirty="0">
          <a:solidFill>
            <a:schemeClr val="tx1"/>
          </a:solidFill>
          <a:latin typeface="+mn-lt"/>
          <a:ea typeface="+mn-ea"/>
          <a:cs typeface="+mn-cs"/>
        </a:defRPr>
      </a:lvl7pPr>
      <a:lvl8pPr marL="2628000" indent="-90000" algn="l" defTabSz="914400" rtl="0" eaLnBrk="1" latinLnBrk="0" hangingPunct="1">
        <a:spcBef>
          <a:spcPts val="0"/>
        </a:spcBef>
        <a:spcAft>
          <a:spcPts val="1200"/>
        </a:spcAft>
        <a:buClr>
          <a:srgbClr val="7D7D7D"/>
        </a:buClr>
        <a:buFont typeface="Arial" panose="020B0604020202020204" pitchFamily="34" charset="0"/>
        <a:buChar char="•"/>
        <a:defRPr lang="da-DK" sz="1000" kern="1200" baseline="0" dirty="0">
          <a:solidFill>
            <a:schemeClr val="tx1"/>
          </a:solidFill>
          <a:latin typeface="+mn-lt"/>
          <a:ea typeface="+mn-ea"/>
          <a:cs typeface="+mn-cs"/>
        </a:defRPr>
      </a:lvl8pPr>
      <a:lvl9pPr marL="2988000" indent="-90000" algn="l" defTabSz="914400" rtl="0" eaLnBrk="1" latinLnBrk="0" hangingPunct="1">
        <a:spcBef>
          <a:spcPts val="0"/>
        </a:spcBef>
        <a:spcAft>
          <a:spcPts val="1200"/>
        </a:spcAft>
        <a:buClr>
          <a:srgbClr val="808080"/>
        </a:buClr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1071" userDrawn="1">
          <p15:clr>
            <a:srgbClr val="F26B43"/>
          </p15:clr>
        </p15:guide>
        <p15:guide id="6" orient="horz" pos="1253" userDrawn="1">
          <p15:clr>
            <a:srgbClr val="F26B43"/>
          </p15:clr>
        </p15:guide>
        <p15:guide id="7" orient="horz" pos="3589" userDrawn="1">
          <p15:clr>
            <a:srgbClr val="F26B43"/>
          </p15:clr>
        </p15:guide>
        <p15:guide id="10" pos="710" userDrawn="1">
          <p15:clr>
            <a:srgbClr val="F26B43"/>
          </p15:clr>
        </p15:guide>
        <p15:guide id="11" pos="7242" userDrawn="1">
          <p15:clr>
            <a:srgbClr val="F26B43"/>
          </p15:clr>
        </p15:guide>
        <p15:guide id="12" pos="3863" userDrawn="1">
          <p15:clr>
            <a:srgbClr val="F26B43"/>
          </p15:clr>
        </p15:guide>
        <p15:guide id="13" pos="408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6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32944EC9-8182-B900-F1F8-DF04F31C27D0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5" progId="TCLayout.ActiveDocument.1">
                  <p:embed/>
                </p:oleObj>
              </mc:Choice>
              <mc:Fallback>
                <p:oleObj name="think-cell Slide" r:id="rId3" imgW="592" imgH="595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2944EC9-8182-B900-F1F8-DF04F31C27D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el 5">
            <a:extLst>
              <a:ext uri="{FF2B5EF4-FFF2-40B4-BE49-F238E27FC236}">
                <a16:creationId xmlns:a16="http://schemas.microsoft.com/office/drawing/2014/main" id="{8CD273FB-ED05-0EB0-FC24-67138EFE6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615" y="2666868"/>
            <a:ext cx="5441135" cy="2160000"/>
          </a:xfrm>
        </p:spPr>
        <p:txBody>
          <a:bodyPr vert="horz" rIns="0"/>
          <a:lstStyle/>
          <a:p>
            <a:r>
              <a:rPr lang="da-DK" dirty="0"/>
              <a:t>Direktioner i koncerndriftsområder, koncernstabe og præhospitalet</a:t>
            </a: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9E11AED1-FEA8-2088-F9FA-E7F6DD76F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60709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C79C9C9-8D7D-A188-FDFD-B9FF8AD3404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a-DK" sz="105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Socialområdet rummer regionens højt specialiserede sociale tilbud, hvilket omfatter bo-, dag- og rehabiliteringstilbud, specialundervisning, herberger, krisecenter, kommunikationscenter og sikrede afdelinger for unge.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a-DK" sz="105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Socialområdet løser opgaven for kommunerne, der også betaler for driften af tilbuddene.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da-DK" sz="1050" dirty="0">
              <a:solidFill>
                <a:schemeClr val="dk1"/>
              </a:solidFill>
            </a:endParaRPr>
          </a:p>
          <a:p>
            <a:pPr marL="0" indent="0">
              <a:buNone/>
            </a:pPr>
            <a:r>
              <a:rPr lang="da-DK" sz="1050" dirty="0">
                <a:solidFill>
                  <a:srgbClr val="33333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Reference i direktionen: Martin Magelund Rasmussen</a:t>
            </a:r>
            <a:endParaRPr lang="da-DK" sz="1050" kern="120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2417B709-CED6-F5A4-0F3A-40917DBC950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10</a:t>
            </a:fld>
            <a:endParaRPr lang="da-DK" dirty="0"/>
          </a:p>
        </p:txBody>
      </p:sp>
      <p:pic>
        <p:nvPicPr>
          <p:cNvPr id="6" name="Pladsholder til indhold 10">
            <a:extLst>
              <a:ext uri="{FF2B5EF4-FFF2-40B4-BE49-F238E27FC236}">
                <a16:creationId xmlns:a16="http://schemas.microsoft.com/office/drawing/2014/main" id="{206C12BE-26EE-EFB4-0751-615640D760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69395" y="-447105"/>
            <a:ext cx="1865468" cy="263660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F09FC93D-A18D-68B5-D5F2-8DC7799D43A3}"/>
              </a:ext>
            </a:extLst>
          </p:cNvPr>
          <p:cNvSpPr/>
          <p:nvPr/>
        </p:nvSpPr>
        <p:spPr>
          <a:xfrm>
            <a:off x="953575" y="6240098"/>
            <a:ext cx="2205550" cy="341857"/>
          </a:xfrm>
          <a:prstGeom prst="rect">
            <a:avLst/>
          </a:prstGeom>
          <a:solidFill>
            <a:srgbClr val="F2F2F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a-DK" dirty="0" err="1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551A6F17-B8FF-8DCB-F2A1-5A0B0A1AFD63}"/>
              </a:ext>
            </a:extLst>
          </p:cNvPr>
          <p:cNvSpPr txBox="1">
            <a:spLocks/>
          </p:cNvSpPr>
          <p:nvPr/>
        </p:nvSpPr>
        <p:spPr>
          <a:xfrm>
            <a:off x="1152000" y="871199"/>
            <a:ext cx="103464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dirty="0"/>
              <a:t>SOCIALOMRÅDET</a:t>
            </a: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4C1B91D6-7018-7964-E5DC-9075E920B822}"/>
              </a:ext>
            </a:extLst>
          </p:cNvPr>
          <p:cNvSpPr txBox="1"/>
          <p:nvPr/>
        </p:nvSpPr>
        <p:spPr>
          <a:xfrm>
            <a:off x="8139383" y="2067717"/>
            <a:ext cx="3452018" cy="288018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Direktør: </a:t>
            </a:r>
            <a:r>
              <a:rPr lang="da-DK" sz="1600" b="1" dirty="0"/>
              <a:t>Pia Bille</a:t>
            </a:r>
            <a:endParaRPr kumimoji="0" lang="da-DK" sz="1600" b="1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Region Sjælland siden 2007</a:t>
            </a: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Seneste stilling: Direktør for Socialområdet</a:t>
            </a:r>
          </a:p>
          <a:p>
            <a:pPr marL="180000" lvl="0" indent="-180000" defTabSz="360000">
              <a:buFont typeface="Arial" panose="020B0604020202020204" pitchFamily="34" charset="0"/>
              <a:buChar char="•"/>
              <a:defRPr/>
            </a:pPr>
            <a:r>
              <a:rPr lang="da-DK" sz="1100" dirty="0">
                <a:solidFill>
                  <a:srgbClr val="1C1C1C"/>
                </a:solidFill>
                <a:latin typeface="Arial"/>
              </a:rPr>
              <a:t>Tidligere bl.a.:</a:t>
            </a:r>
            <a:r>
              <a:rPr lang="da-DK" sz="1100" dirty="0">
                <a:solidFill>
                  <a:srgbClr val="1C1C1C"/>
                </a:solidFill>
              </a:rPr>
              <a:t> Socialchef i Region Sjælland</a:t>
            </a:r>
            <a:endParaRPr kumimoji="0" lang="da-DK" sz="11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lvl="0" indent="-180000" defTabSz="360000">
              <a:buFont typeface="Arial" panose="020B0604020202020204" pitchFamily="34" charset="0"/>
              <a:buChar char="•"/>
              <a:defRPr/>
            </a:pPr>
            <a:r>
              <a:rPr lang="da-DK" sz="1100" dirty="0">
                <a:solidFill>
                  <a:srgbClr val="1C1C1C"/>
                </a:solidFill>
                <a:latin typeface="Arial"/>
              </a:rPr>
              <a:t>Uddannelse: C</a:t>
            </a:r>
            <a:r>
              <a:rPr lang="da-DK" sz="1100" dirty="0">
                <a:solidFill>
                  <a:srgbClr val="1C1C1C"/>
                </a:solidFill>
              </a:rPr>
              <a:t>and.techn.soc., fra Roskilde Universitet</a:t>
            </a:r>
            <a:endParaRPr kumimoji="0" lang="da-DK" sz="11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9C16E937-E20A-4CBB-6C00-5AE72DB73234}"/>
              </a:ext>
            </a:extLst>
          </p:cNvPr>
          <p:cNvSpPr txBox="1"/>
          <p:nvPr/>
        </p:nvSpPr>
        <p:spPr>
          <a:xfrm>
            <a:off x="8139383" y="3586900"/>
            <a:ext cx="3452018" cy="117739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defRPr/>
            </a:pPr>
            <a:r>
              <a:rPr lang="da-DK" sz="1600" dirty="0" err="1">
                <a:solidFill>
                  <a:srgbClr val="1C1C1C"/>
                </a:solidFill>
                <a:latin typeface="Arial"/>
              </a:rPr>
              <a:t>Viced</a:t>
            </a:r>
            <a:r>
              <a:rPr kumimoji="0" lang="da-DK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irektør</a:t>
            </a: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</a:t>
            </a:r>
            <a:r>
              <a:rPr lang="da-DK" sz="1600" b="1" dirty="0"/>
              <a:t>Charlotte Kruse Lange</a:t>
            </a:r>
            <a:endParaRPr kumimoji="0" lang="da-DK" sz="1600" b="1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Region Hovedstaden siden 2023</a:t>
            </a: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Seneste stilling: Vicedirektør i Den Sociale Virksomhed</a:t>
            </a: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a-DK" sz="1100" dirty="0">
                <a:solidFill>
                  <a:srgbClr val="1C1C1C"/>
                </a:solidFill>
                <a:latin typeface="Arial"/>
              </a:rPr>
              <a:t>Tidligere bl.a.: Centerchef for Børn og Ungeområdet i Furesø Kommune</a:t>
            </a:r>
            <a:endParaRPr kumimoji="0" lang="da-DK" sz="11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lvl="0" indent="-180000" defTabSz="360000">
              <a:buFont typeface="Arial" panose="020B0604020202020204" pitchFamily="34" charset="0"/>
              <a:buChar char="•"/>
              <a:defRPr/>
            </a:pPr>
            <a:r>
              <a:rPr lang="da-DK" sz="1100" dirty="0">
                <a:solidFill>
                  <a:srgbClr val="1C1C1C"/>
                </a:solidFill>
                <a:latin typeface="Arial"/>
              </a:rPr>
              <a:t>Uddannelse: Cand.jur. fra Københavns Universitet</a:t>
            </a:r>
            <a:endParaRPr kumimoji="0" lang="da-DK" sz="11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74616437-67F3-1B21-479B-1AD3E8EAA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918" y="2092204"/>
            <a:ext cx="1037094" cy="1037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FC8261E6-7566-207C-2AC5-E3AF3791FB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3187" y="3620396"/>
            <a:ext cx="1037094" cy="1037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Lige forbindelse 7">
            <a:extLst>
              <a:ext uri="{FF2B5EF4-FFF2-40B4-BE49-F238E27FC236}">
                <a16:creationId xmlns:a16="http://schemas.microsoft.com/office/drawing/2014/main" id="{207DE976-5B93-B020-88EA-09409908DC43}"/>
              </a:ext>
            </a:extLst>
          </p:cNvPr>
          <p:cNvCxnSpPr>
            <a:cxnSpLocks/>
          </p:cNvCxnSpPr>
          <p:nvPr/>
        </p:nvCxnSpPr>
        <p:spPr>
          <a:xfrm>
            <a:off x="6916348" y="3429000"/>
            <a:ext cx="4814155" cy="0"/>
          </a:xfrm>
          <a:prstGeom prst="line">
            <a:avLst/>
          </a:prstGeom>
          <a:ln w="34925" cmpd="sng"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42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6458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ladsholder til indhold 10">
            <a:extLst>
              <a:ext uri="{FF2B5EF4-FFF2-40B4-BE49-F238E27FC236}">
                <a16:creationId xmlns:a16="http://schemas.microsoft.com/office/drawing/2014/main" id="{EA654391-4B6A-199D-9700-46F5F68CBD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94070" y="-400700"/>
            <a:ext cx="1897930" cy="2682488"/>
          </a:xfrm>
          <a:prstGeom prst="rect">
            <a:avLst/>
          </a:prstGeom>
        </p:spPr>
      </p:pic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C79C9C9-8D7D-A188-FDFD-B9FF8AD3404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28600" marR="71755" indent="-228600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dirty="0">
                <a:solidFill>
                  <a:srgbClr val="33333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Sterilområdet </a:t>
            </a:r>
          </a:p>
          <a:p>
            <a:pPr marL="228600" marR="71755" indent="-228600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dirty="0">
                <a:solidFill>
                  <a:srgbClr val="33333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Vaskeri </a:t>
            </a:r>
          </a:p>
          <a:p>
            <a:pPr marL="228600" marR="71755" indent="-228600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dirty="0">
                <a:solidFill>
                  <a:srgbClr val="33333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Arealpleje </a:t>
            </a:r>
          </a:p>
          <a:p>
            <a:pPr marL="228600" marR="71755" indent="-228600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dirty="0">
                <a:solidFill>
                  <a:srgbClr val="33333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Køkken, kantine- og cafédrift </a:t>
            </a:r>
          </a:p>
          <a:p>
            <a:pPr marL="228600" marR="71755" indent="-228600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dirty="0">
                <a:solidFill>
                  <a:srgbClr val="33333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Transport </a:t>
            </a:r>
          </a:p>
          <a:p>
            <a:pPr marL="228600" marR="71755" indent="-228600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dirty="0">
                <a:solidFill>
                  <a:srgbClr val="33333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Lager og logistik.</a:t>
            </a:r>
          </a:p>
          <a:p>
            <a:pPr marL="0" marR="71755" indent="0">
              <a:lnSpc>
                <a:spcPts val="1400"/>
              </a:lnSpc>
              <a:spcAft>
                <a:spcPts val="600"/>
              </a:spcAft>
              <a:buNone/>
              <a:tabLst>
                <a:tab pos="228600" algn="l"/>
                <a:tab pos="457200" algn="l"/>
              </a:tabLst>
            </a:pPr>
            <a:endParaRPr lang="da-DK" sz="1050" dirty="0">
              <a:solidFill>
                <a:srgbClr val="333333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71755" indent="0">
              <a:lnSpc>
                <a:spcPts val="1400"/>
              </a:lnSpc>
              <a:spcAft>
                <a:spcPts val="600"/>
              </a:spcAft>
              <a:buNone/>
              <a:tabLst>
                <a:tab pos="228600" algn="l"/>
                <a:tab pos="457200" algn="l"/>
              </a:tabLst>
            </a:pPr>
            <a:r>
              <a:rPr lang="da-DK" sz="105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Opgaverne er organiseret forskelligt i de to eksisterende regioner, og af hensyn til sikker drift etableres de koncerntekniske områder som overgangsløsning. Koncerndriftsområdet samler ovenstående opgaver i Region Sjælland samt centralvaskeriet på Bispebjerg og Frederiksberg Hospital og Den Fælles Sterilcentral i Region Hovedstaden. De øvrige opgaver forbliver i deres nuværende organisation i Region Hovedstaden. </a:t>
            </a:r>
          </a:p>
          <a:p>
            <a:pPr marL="0" marR="71755" indent="0">
              <a:lnSpc>
                <a:spcPts val="1400"/>
              </a:lnSpc>
              <a:spcAft>
                <a:spcPts val="600"/>
              </a:spcAft>
              <a:buNone/>
              <a:tabLst>
                <a:tab pos="228600" algn="l"/>
                <a:tab pos="457200" algn="l"/>
              </a:tabLst>
            </a:pPr>
            <a:r>
              <a:rPr lang="da-DK" sz="105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Der igangsættes snarest en analyse mhp. fremtidig styring og organisering af det koncerntekniske driftsområde.</a:t>
            </a:r>
          </a:p>
          <a:p>
            <a:pPr marL="0" marR="71755" indent="0">
              <a:lnSpc>
                <a:spcPts val="1400"/>
              </a:lnSpc>
              <a:spcAft>
                <a:spcPts val="600"/>
              </a:spcAft>
              <a:buNone/>
              <a:tabLst>
                <a:tab pos="228600" algn="l"/>
                <a:tab pos="457200" algn="l"/>
              </a:tabLst>
            </a:pPr>
            <a:endParaRPr lang="da-DK" sz="1050" b="0" kern="1200" dirty="0">
              <a:solidFill>
                <a:srgbClr val="333333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71755" indent="0">
              <a:lnSpc>
                <a:spcPts val="1400"/>
              </a:lnSpc>
              <a:spcAft>
                <a:spcPts val="600"/>
              </a:spcAft>
              <a:buNone/>
              <a:tabLst>
                <a:tab pos="228600" algn="l"/>
                <a:tab pos="457200" algn="l"/>
              </a:tabLst>
            </a:pPr>
            <a:r>
              <a:rPr lang="da-DK" sz="1050" dirty="0">
                <a:solidFill>
                  <a:srgbClr val="33333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Reference i direktionen: Martin Magelund Rasmussen</a:t>
            </a:r>
          </a:p>
          <a:p>
            <a:pPr marL="0" marR="71755" indent="0">
              <a:lnSpc>
                <a:spcPts val="1400"/>
              </a:lnSpc>
              <a:spcAft>
                <a:spcPts val="600"/>
              </a:spcAft>
              <a:buNone/>
              <a:tabLst>
                <a:tab pos="228600" algn="l"/>
                <a:tab pos="457200" algn="l"/>
              </a:tabLst>
            </a:pPr>
            <a:endParaRPr lang="da-DK" sz="1050" b="0" kern="1200" dirty="0">
              <a:solidFill>
                <a:srgbClr val="333333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2417B709-CED6-F5A4-0F3A-40917DBC950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11</a:t>
            </a:fld>
            <a:endParaRPr lang="da-DK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67783E32-5D7B-5015-EBCB-052FE8A61EA0}"/>
              </a:ext>
            </a:extLst>
          </p:cNvPr>
          <p:cNvSpPr/>
          <p:nvPr/>
        </p:nvSpPr>
        <p:spPr>
          <a:xfrm>
            <a:off x="953575" y="6240098"/>
            <a:ext cx="2205550" cy="341857"/>
          </a:xfrm>
          <a:prstGeom prst="rect">
            <a:avLst/>
          </a:prstGeom>
          <a:solidFill>
            <a:srgbClr val="F2F2F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a-DK" dirty="0" err="1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4F336CB7-B1F3-B0D9-55CD-73847F5B432C}"/>
              </a:ext>
            </a:extLst>
          </p:cNvPr>
          <p:cNvSpPr txBox="1">
            <a:spLocks/>
          </p:cNvSpPr>
          <p:nvPr/>
        </p:nvSpPr>
        <p:spPr>
          <a:xfrm>
            <a:off x="1152000" y="738849"/>
            <a:ext cx="103464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dirty="0"/>
              <a:t>KONCERNTEKNISKE OMRÅDER</a:t>
            </a: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60ED4C5B-106B-D5A5-3309-E887F079F166}"/>
              </a:ext>
            </a:extLst>
          </p:cNvPr>
          <p:cNvSpPr txBox="1"/>
          <p:nvPr/>
        </p:nvSpPr>
        <p:spPr>
          <a:xfrm>
            <a:off x="8139383" y="1988910"/>
            <a:ext cx="3452018" cy="288018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Direktør: </a:t>
            </a:r>
            <a:r>
              <a:rPr lang="da-DK" sz="1600" b="1" dirty="0"/>
              <a:t>Jan Kold</a:t>
            </a:r>
            <a:endParaRPr kumimoji="0" lang="da-DK" sz="1600" b="1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Region Sjælland siden 2023</a:t>
            </a: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Seneste stilling: Digitaliseringsdirektør</a:t>
            </a: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a-DK" sz="1100" dirty="0">
                <a:solidFill>
                  <a:srgbClr val="1C1C1C"/>
                </a:solidFill>
                <a:latin typeface="Arial"/>
              </a:rPr>
              <a:t>Tidligere bl.a.: Partner i VENZO, </a:t>
            </a:r>
            <a:r>
              <a:rPr lang="en-US" sz="1100" dirty="0">
                <a:solidFill>
                  <a:srgbClr val="1C1C1C"/>
                </a:solidFill>
                <a:latin typeface="Arial"/>
              </a:rPr>
              <a:t>Vice President </a:t>
            </a:r>
            <a:r>
              <a:rPr lang="en-US" sz="1100" dirty="0" err="1">
                <a:solidFill>
                  <a:srgbClr val="1C1C1C"/>
                </a:solidFill>
                <a:latin typeface="Arial"/>
              </a:rPr>
              <a:t>i</a:t>
            </a:r>
            <a:r>
              <a:rPr lang="en-US" sz="1100" dirty="0">
                <a:solidFill>
                  <a:srgbClr val="1C1C1C"/>
                </a:solidFill>
                <a:latin typeface="Arial"/>
              </a:rPr>
              <a:t> NNIT A/S og IT-</a:t>
            </a:r>
            <a:r>
              <a:rPr lang="en-US" sz="1100" dirty="0" err="1">
                <a:solidFill>
                  <a:srgbClr val="1C1C1C"/>
                </a:solidFill>
                <a:latin typeface="Arial"/>
              </a:rPr>
              <a:t>direktør</a:t>
            </a:r>
            <a:r>
              <a:rPr lang="en-US" sz="1100" dirty="0">
                <a:solidFill>
                  <a:srgbClr val="1C1C1C"/>
                </a:solidFill>
                <a:latin typeface="Arial"/>
              </a:rPr>
              <a:t> </a:t>
            </a:r>
            <a:r>
              <a:rPr lang="en-US" sz="1100" dirty="0" err="1">
                <a:solidFill>
                  <a:srgbClr val="1C1C1C"/>
                </a:solidFill>
                <a:latin typeface="Arial"/>
              </a:rPr>
              <a:t>i</a:t>
            </a:r>
            <a:r>
              <a:rPr lang="en-US" sz="1100" dirty="0">
                <a:solidFill>
                  <a:srgbClr val="1C1C1C"/>
                </a:solidFill>
                <a:latin typeface="Arial"/>
              </a:rPr>
              <a:t> Region </a:t>
            </a:r>
            <a:r>
              <a:rPr lang="en-US" sz="1100" dirty="0" err="1">
                <a:solidFill>
                  <a:srgbClr val="1C1C1C"/>
                </a:solidFill>
                <a:latin typeface="Arial"/>
              </a:rPr>
              <a:t>Hovedstaden</a:t>
            </a:r>
            <a:endParaRPr kumimoji="0" lang="da-DK" sz="11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lvl="0" indent="-180000" defTabSz="360000">
              <a:buFont typeface="Arial" panose="020B0604020202020204" pitchFamily="34" charset="0"/>
              <a:buChar char="•"/>
              <a:defRPr/>
            </a:pPr>
            <a:r>
              <a:rPr lang="da-DK" sz="1100" dirty="0">
                <a:solidFill>
                  <a:srgbClr val="1C1C1C"/>
                </a:solidFill>
                <a:latin typeface="Arial"/>
              </a:rPr>
              <a:t>Uddannelse: </a:t>
            </a:r>
            <a:r>
              <a:rPr lang="da-DK" sz="1100" dirty="0">
                <a:solidFill>
                  <a:srgbClr val="1C1C1C"/>
                </a:solidFill>
              </a:rPr>
              <a:t>Civilingeniør fra Aalborg Universitet</a:t>
            </a:r>
            <a:endParaRPr kumimoji="0" lang="da-DK" sz="11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2B837A22-1C18-40CD-3CAB-9E73D06E18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450" y="2021916"/>
            <a:ext cx="1128467" cy="1128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Lige forbindelse 3">
            <a:extLst>
              <a:ext uri="{FF2B5EF4-FFF2-40B4-BE49-F238E27FC236}">
                <a16:creationId xmlns:a16="http://schemas.microsoft.com/office/drawing/2014/main" id="{32EA1BF5-2C9A-5F14-6592-D7C67EADA1BA}"/>
              </a:ext>
            </a:extLst>
          </p:cNvPr>
          <p:cNvCxnSpPr>
            <a:cxnSpLocks/>
          </p:cNvCxnSpPr>
          <p:nvPr/>
        </p:nvCxnSpPr>
        <p:spPr>
          <a:xfrm>
            <a:off x="6658825" y="1862904"/>
            <a:ext cx="5046020" cy="0"/>
          </a:xfrm>
          <a:prstGeom prst="line">
            <a:avLst/>
          </a:prstGeom>
          <a:ln w="34925" cmpd="sng"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42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Lige forbindelse 7">
            <a:extLst>
              <a:ext uri="{FF2B5EF4-FFF2-40B4-BE49-F238E27FC236}">
                <a16:creationId xmlns:a16="http://schemas.microsoft.com/office/drawing/2014/main" id="{FE526B0E-0772-BD90-26B4-291EFDEBD777}"/>
              </a:ext>
            </a:extLst>
          </p:cNvPr>
          <p:cNvCxnSpPr>
            <a:cxnSpLocks/>
          </p:cNvCxnSpPr>
          <p:nvPr/>
        </p:nvCxnSpPr>
        <p:spPr>
          <a:xfrm>
            <a:off x="6791450" y="3346733"/>
            <a:ext cx="5015062" cy="0"/>
          </a:xfrm>
          <a:prstGeom prst="line">
            <a:avLst/>
          </a:prstGeom>
          <a:ln w="34925" cmpd="sng"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42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53809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ladsholder til indhold 10">
            <a:extLst>
              <a:ext uri="{FF2B5EF4-FFF2-40B4-BE49-F238E27FC236}">
                <a16:creationId xmlns:a16="http://schemas.microsoft.com/office/drawing/2014/main" id="{9712E377-47B1-A003-90EE-20C1344833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10344" y="0"/>
            <a:ext cx="1467803" cy="2074559"/>
          </a:xfrm>
          <a:prstGeom prst="rect">
            <a:avLst/>
          </a:prstGeom>
        </p:spPr>
      </p:pic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C79C9C9-8D7D-A188-FDFD-B9FF8AD3404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171450" marR="71755" lvl="0" indent="-171450">
              <a:lnSpc>
                <a:spcPts val="14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Forebyggelse, behandling og forskning inden for diabetes </a:t>
            </a:r>
          </a:p>
          <a:p>
            <a:pPr marL="171450" marR="71755" lvl="0" indent="-171450">
              <a:lnSpc>
                <a:spcPts val="14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Regional funktion i forhold til at udvikle og løfte den samlede diabetesindsats i regionen, både på hospitaler, hos praktiserende læger og i kommuner.</a:t>
            </a:r>
          </a:p>
          <a:p>
            <a:pPr marL="171450" marR="71755" lvl="0" indent="-171450">
              <a:lnSpc>
                <a:spcPts val="14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endParaRPr lang="da-DK" sz="1050" dirty="0">
              <a:solidFill>
                <a:srgbClr val="333333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71755" indent="0">
              <a:lnSpc>
                <a:spcPts val="14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pos="228600" algn="l"/>
                <a:tab pos="457200" algn="l"/>
              </a:tabLst>
            </a:pPr>
            <a:r>
              <a:rPr lang="da-DK" sz="1050" dirty="0">
                <a:solidFill>
                  <a:schemeClr val="dk1"/>
                </a:solidFill>
              </a:rPr>
              <a:t>Reference i direktionen: Jesper Gyllenborg.</a:t>
            </a:r>
            <a:endParaRPr lang="da-DK" sz="1050" dirty="0">
              <a:solidFill>
                <a:srgbClr val="333333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71755" lvl="0" indent="0">
              <a:lnSpc>
                <a:spcPts val="14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pos="228600" algn="l"/>
                <a:tab pos="457200" algn="l"/>
              </a:tabLst>
            </a:pPr>
            <a:endParaRPr lang="da-DK" sz="1050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2417B709-CED6-F5A4-0F3A-40917DBC950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12</a:t>
            </a:fld>
            <a:endParaRPr lang="da-DK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13CC955-BA3E-67DA-C86B-BEC25B4E28BE}"/>
              </a:ext>
            </a:extLst>
          </p:cNvPr>
          <p:cNvSpPr/>
          <p:nvPr/>
        </p:nvSpPr>
        <p:spPr>
          <a:xfrm>
            <a:off x="953575" y="6240098"/>
            <a:ext cx="2205550" cy="341857"/>
          </a:xfrm>
          <a:prstGeom prst="rect">
            <a:avLst/>
          </a:prstGeom>
          <a:solidFill>
            <a:srgbClr val="F2F2F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a-DK" dirty="0" err="1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754AA3A9-C309-00CF-A712-8703368D8C34}"/>
              </a:ext>
            </a:extLst>
          </p:cNvPr>
          <p:cNvSpPr txBox="1">
            <a:spLocks/>
          </p:cNvSpPr>
          <p:nvPr/>
        </p:nvSpPr>
        <p:spPr>
          <a:xfrm>
            <a:off x="1152000" y="871199"/>
            <a:ext cx="103464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dirty="0"/>
              <a:t>STENO DIABETES CENTER</a:t>
            </a: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413862BB-F112-BA6E-FFBB-E960E3E671E0}"/>
              </a:ext>
            </a:extLst>
          </p:cNvPr>
          <p:cNvSpPr txBox="1"/>
          <p:nvPr/>
        </p:nvSpPr>
        <p:spPr>
          <a:xfrm>
            <a:off x="8139383" y="1988910"/>
            <a:ext cx="3452018" cy="288018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Direktør: </a:t>
            </a:r>
            <a:r>
              <a:rPr lang="da-DK" sz="1600" b="1" dirty="0"/>
              <a:t>Andreas Rudkjøbing</a:t>
            </a:r>
            <a:endParaRPr kumimoji="0" lang="da-DK" sz="1600" b="1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Region Sjælland siden </a:t>
            </a:r>
            <a:r>
              <a:rPr lang="da-DK" sz="1100" dirty="0">
                <a:solidFill>
                  <a:srgbClr val="1C1C1C"/>
                </a:solidFill>
                <a:latin typeface="Arial"/>
              </a:rPr>
              <a:t>2023</a:t>
            </a:r>
            <a:endParaRPr kumimoji="0" lang="da-DK" sz="11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Seneste stilling: Direktør i Steno Diabetes Center Sjælland</a:t>
            </a: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a-DK" sz="1100" dirty="0">
                <a:solidFill>
                  <a:srgbClr val="1C1C1C"/>
                </a:solidFill>
                <a:latin typeface="Arial"/>
              </a:rPr>
              <a:t>Tidligere bl.a.: Overlæge i Sundhedsstyrelsens Enhed for Sygehusplanlægning og formand for Lægeforeningen.</a:t>
            </a:r>
          </a:p>
          <a:p>
            <a:pPr marL="171450" marR="0" lvl="0" indent="-17145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a-DK" sz="1100" dirty="0">
                <a:solidFill>
                  <a:srgbClr val="1C1C1C"/>
                </a:solidFill>
                <a:latin typeface="Arial"/>
              </a:rPr>
              <a:t>Uddannelse: </a:t>
            </a:r>
            <a:r>
              <a:rPr lang="da-DK" sz="1100" dirty="0">
                <a:solidFill>
                  <a:srgbClr val="1C1C1C"/>
                </a:solidFill>
              </a:rPr>
              <a:t>Cand.med. fra Københavns Universitet</a:t>
            </a:r>
            <a:endParaRPr kumimoji="0" lang="da-DK" sz="11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AF6000E8-896D-0FC1-FAC5-272414440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144" y="1988910"/>
            <a:ext cx="1194455" cy="1194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Lige forbindelse 3">
            <a:extLst>
              <a:ext uri="{FF2B5EF4-FFF2-40B4-BE49-F238E27FC236}">
                <a16:creationId xmlns:a16="http://schemas.microsoft.com/office/drawing/2014/main" id="{A2096281-E22F-8F9C-EB0B-08BD41C1C813}"/>
              </a:ext>
            </a:extLst>
          </p:cNvPr>
          <p:cNvCxnSpPr>
            <a:cxnSpLocks/>
          </p:cNvCxnSpPr>
          <p:nvPr/>
        </p:nvCxnSpPr>
        <p:spPr>
          <a:xfrm>
            <a:off x="6720293" y="1804539"/>
            <a:ext cx="5046020" cy="0"/>
          </a:xfrm>
          <a:prstGeom prst="line">
            <a:avLst/>
          </a:prstGeom>
          <a:ln w="34925" cmpd="sng"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42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Lige forbindelse 7">
            <a:extLst>
              <a:ext uri="{FF2B5EF4-FFF2-40B4-BE49-F238E27FC236}">
                <a16:creationId xmlns:a16="http://schemas.microsoft.com/office/drawing/2014/main" id="{D37155E8-CAEA-BC00-220A-5FC855A56222}"/>
              </a:ext>
            </a:extLst>
          </p:cNvPr>
          <p:cNvCxnSpPr>
            <a:cxnSpLocks/>
          </p:cNvCxnSpPr>
          <p:nvPr/>
        </p:nvCxnSpPr>
        <p:spPr>
          <a:xfrm>
            <a:off x="6756144" y="3667747"/>
            <a:ext cx="5015062" cy="0"/>
          </a:xfrm>
          <a:prstGeom prst="line">
            <a:avLst/>
          </a:prstGeom>
          <a:ln w="34925" cmpd="sng"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42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39625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ladsholder til indhold 10">
            <a:extLst>
              <a:ext uri="{FF2B5EF4-FFF2-40B4-BE49-F238E27FC236}">
                <a16:creationId xmlns:a16="http://schemas.microsoft.com/office/drawing/2014/main" id="{CA09FCFF-7EBC-31F1-2196-0A24B41C51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21470" y="-325938"/>
            <a:ext cx="1694009" cy="2394273"/>
          </a:xfrm>
          <a:prstGeom prst="rect">
            <a:avLst/>
          </a:prstGeom>
        </p:spPr>
      </p:pic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C79C9C9-8D7D-A188-FDFD-B9FF8AD3404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171450" marR="71755" lvl="0" indent="-171450">
              <a:lnSpc>
                <a:spcPts val="14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kern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 primære </a:t>
            </a:r>
            <a:r>
              <a:rPr lang="da-DK" sz="1050" kern="1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præhospitale</a:t>
            </a:r>
            <a:r>
              <a:rPr lang="da-DK" sz="1050" kern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kerneopgaver er sundhedsfaglig visitation og konsultation samt sundhedsfaglige </a:t>
            </a:r>
            <a:r>
              <a:rPr lang="da-DK" sz="1050" kern="1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udkørende</a:t>
            </a:r>
            <a:r>
              <a:rPr lang="da-DK" sz="1050" kern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funktioner og mere differentierede, borgernære indsatser som fx sæson-vaccination, blodprøvetagning etc. </a:t>
            </a:r>
          </a:p>
          <a:p>
            <a:pPr marL="171450" marR="71755" lvl="0" indent="-171450">
              <a:lnSpc>
                <a:spcPts val="14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kern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Ambulancer</a:t>
            </a:r>
          </a:p>
          <a:p>
            <a:pPr marL="171450" marR="71755" lvl="0" indent="-171450">
              <a:lnSpc>
                <a:spcPts val="14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kern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Akutlægebiler</a:t>
            </a:r>
          </a:p>
          <a:p>
            <a:pPr marL="171450" marR="71755" lvl="0" indent="-171450">
              <a:lnSpc>
                <a:spcPts val="14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kern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Akutbiler</a:t>
            </a:r>
          </a:p>
          <a:p>
            <a:pPr marL="171450" marR="71755" lvl="0" indent="-171450">
              <a:lnSpc>
                <a:spcPts val="14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kern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Akutlægehelikopter </a:t>
            </a:r>
          </a:p>
          <a:p>
            <a:pPr marL="171450" marR="71755" lvl="0" indent="-171450">
              <a:lnSpc>
                <a:spcPts val="14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kern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Liggende sygetransporter</a:t>
            </a:r>
          </a:p>
          <a:p>
            <a:pPr marL="171450" marR="71755" lvl="0" indent="-171450">
              <a:lnSpc>
                <a:spcPts val="14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kern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Siddende patienttransporter</a:t>
            </a:r>
          </a:p>
          <a:p>
            <a:pPr marL="171450" marR="71755" lvl="0" indent="-171450">
              <a:lnSpc>
                <a:spcPts val="14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kern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Vagtcentral, herunder 1-1-2 og planlagt og akutdisponering samt akuttelefon/lægevagten</a:t>
            </a:r>
          </a:p>
          <a:p>
            <a:pPr marL="171450" marR="71755" lvl="0" indent="-171450">
              <a:lnSpc>
                <a:spcPts val="14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kern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Operativt sundhedsberedskab. </a:t>
            </a:r>
          </a:p>
          <a:p>
            <a:pPr marL="171450" marR="71755" lvl="0" indent="-171450">
              <a:lnSpc>
                <a:spcPts val="14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endParaRPr lang="da-DK" sz="105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71755" indent="0">
              <a:lnSpc>
                <a:spcPts val="14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pos="228600" algn="l"/>
                <a:tab pos="457200" algn="l"/>
              </a:tabLst>
            </a:pPr>
            <a:r>
              <a:rPr lang="da-DK" sz="1050" dirty="0">
                <a:solidFill>
                  <a:schemeClr val="dk1"/>
                </a:solidFill>
              </a:rPr>
              <a:t>Reference i direktionen: Erik Jylling</a:t>
            </a:r>
            <a:endParaRPr lang="da-DK" sz="1050" kern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2417B709-CED6-F5A4-0F3A-40917DBC950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13</a:t>
            </a:fld>
            <a:endParaRPr lang="da-DK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804BE8F2-C595-E150-4EFE-248C7A7F3C22}"/>
              </a:ext>
            </a:extLst>
          </p:cNvPr>
          <p:cNvSpPr/>
          <p:nvPr/>
        </p:nvSpPr>
        <p:spPr>
          <a:xfrm>
            <a:off x="953575" y="6240098"/>
            <a:ext cx="2205550" cy="341857"/>
          </a:xfrm>
          <a:prstGeom prst="rect">
            <a:avLst/>
          </a:prstGeom>
          <a:solidFill>
            <a:srgbClr val="F2F2F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a-DK" dirty="0" err="1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EB07656C-2F01-6A77-49EF-74607E5ACC03}"/>
              </a:ext>
            </a:extLst>
          </p:cNvPr>
          <p:cNvSpPr txBox="1">
            <a:spLocks/>
          </p:cNvSpPr>
          <p:nvPr/>
        </p:nvSpPr>
        <p:spPr>
          <a:xfrm>
            <a:off x="1152000" y="871199"/>
            <a:ext cx="103464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dirty="0"/>
              <a:t>PRÆHOSPITALET</a:t>
            </a: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42627359-CD1C-40B6-4062-2B6C0908E0B3}"/>
              </a:ext>
            </a:extLst>
          </p:cNvPr>
          <p:cNvSpPr txBox="1"/>
          <p:nvPr/>
        </p:nvSpPr>
        <p:spPr>
          <a:xfrm>
            <a:off x="8139383" y="1988910"/>
            <a:ext cx="3452018" cy="288018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Direktør: </a:t>
            </a:r>
            <a:r>
              <a:rPr lang="da-DK" sz="1600" b="1" dirty="0"/>
              <a:t>Thomas Reimann</a:t>
            </a:r>
            <a:endParaRPr kumimoji="0" lang="da-DK" sz="1600" b="1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Region Hovedstaden siden 2022</a:t>
            </a: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Seneste stilling: Direktør for Akutberedskabet</a:t>
            </a: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a-DK" sz="1100" dirty="0">
                <a:solidFill>
                  <a:srgbClr val="1C1C1C"/>
                </a:solidFill>
                <a:latin typeface="Arial"/>
              </a:rPr>
              <a:t>Tidligere arbejdsplads: Hamad Medical Corporation</a:t>
            </a:r>
            <a:endParaRPr kumimoji="0" lang="da-DK" sz="11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lvl="0" indent="-180000" defTabSz="360000">
              <a:buFont typeface="Arial" panose="020B0604020202020204" pitchFamily="34" charset="0"/>
              <a:buChar char="•"/>
              <a:defRPr/>
            </a:pPr>
            <a:r>
              <a:rPr lang="da-DK" sz="1100" dirty="0">
                <a:solidFill>
                  <a:srgbClr val="1C1C1C"/>
                </a:solidFill>
                <a:latin typeface="Arial"/>
              </a:rPr>
              <a:t>Uddannelse: </a:t>
            </a:r>
            <a:r>
              <a:rPr lang="da-DK" sz="1100" dirty="0" err="1">
                <a:solidFill>
                  <a:srgbClr val="1C1C1C"/>
                </a:solidFill>
              </a:rPr>
              <a:t>Ph.D.</a:t>
            </a:r>
            <a:r>
              <a:rPr lang="da-DK" sz="1100" dirty="0">
                <a:solidFill>
                  <a:srgbClr val="1C1C1C"/>
                </a:solidFill>
              </a:rPr>
              <a:t> Emergency Management</a:t>
            </a:r>
            <a:endParaRPr kumimoji="0" lang="da-DK" sz="11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247E905F-BCCE-4ED3-2210-14966A8345AF}"/>
              </a:ext>
            </a:extLst>
          </p:cNvPr>
          <p:cNvSpPr txBox="1"/>
          <p:nvPr/>
        </p:nvSpPr>
        <p:spPr>
          <a:xfrm>
            <a:off x="8139383" y="3404819"/>
            <a:ext cx="3672403" cy="117739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defRPr/>
            </a:pPr>
            <a:r>
              <a:rPr lang="da-DK" sz="1600" dirty="0" err="1">
                <a:solidFill>
                  <a:srgbClr val="1C1C1C"/>
                </a:solidFill>
                <a:latin typeface="Arial"/>
              </a:rPr>
              <a:t>Viced</a:t>
            </a:r>
            <a:r>
              <a:rPr kumimoji="0" lang="da-DK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irektør</a:t>
            </a: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</a:t>
            </a:r>
            <a:r>
              <a:rPr lang="da-DK" sz="1600" b="1" dirty="0"/>
              <a:t>Lotte Klitfod</a:t>
            </a:r>
            <a:endParaRPr kumimoji="0" lang="da-DK" sz="1600" b="1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Region Hovedstaden siden 2021</a:t>
            </a: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Seneste stilling: Vicedirektør i Akutberedskabet</a:t>
            </a: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a-DK" sz="1100" dirty="0">
                <a:solidFill>
                  <a:srgbClr val="1C1C1C"/>
                </a:solidFill>
                <a:latin typeface="Arial"/>
              </a:rPr>
              <a:t>Tidligere bl.a.: Cheflæge i akutmodtagelsen på Herlev/Gentofte og stabslæge i Sundhedsstrategisk planlægning i </a:t>
            </a:r>
            <a:r>
              <a:rPr lang="da-DK" sz="1100" dirty="0" err="1">
                <a:solidFill>
                  <a:srgbClr val="1C1C1C"/>
                </a:solidFill>
                <a:latin typeface="Arial"/>
              </a:rPr>
              <a:t>Reg</a:t>
            </a:r>
            <a:r>
              <a:rPr lang="da-DK" sz="1100" dirty="0">
                <a:solidFill>
                  <a:srgbClr val="1C1C1C"/>
                </a:solidFill>
                <a:latin typeface="Arial"/>
              </a:rPr>
              <a:t>. Sjælland</a:t>
            </a:r>
            <a:endParaRPr kumimoji="0" lang="da-DK" sz="11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lvl="0" indent="-180000" defTabSz="360000">
              <a:buFont typeface="Arial" panose="020B0604020202020204" pitchFamily="34" charset="0"/>
              <a:buChar char="•"/>
              <a:defRPr/>
            </a:pPr>
            <a:r>
              <a:rPr lang="da-DK" sz="1100" dirty="0">
                <a:solidFill>
                  <a:srgbClr val="1C1C1C"/>
                </a:solidFill>
                <a:latin typeface="Arial"/>
              </a:rPr>
              <a:t>Uddannelse: </a:t>
            </a:r>
            <a:r>
              <a:rPr lang="da-DK" sz="1100" dirty="0">
                <a:solidFill>
                  <a:srgbClr val="1C1C1C"/>
                </a:solidFill>
              </a:rPr>
              <a:t>Cand.med. fra Københavns Universitet</a:t>
            </a:r>
            <a:endParaRPr kumimoji="0" lang="da-DK" sz="11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AC243C4A-97D4-CEB2-7F04-291129260DF2}"/>
              </a:ext>
            </a:extLst>
          </p:cNvPr>
          <p:cNvSpPr txBox="1"/>
          <p:nvPr/>
        </p:nvSpPr>
        <p:spPr>
          <a:xfrm>
            <a:off x="8139382" y="5072568"/>
            <a:ext cx="3776097" cy="141511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defRPr/>
            </a:pPr>
            <a:r>
              <a:rPr lang="da-DK" sz="1600" dirty="0" err="1">
                <a:solidFill>
                  <a:srgbClr val="1C1C1C"/>
                </a:solidFill>
                <a:latin typeface="Arial"/>
              </a:rPr>
              <a:t>Viced</a:t>
            </a:r>
            <a:r>
              <a:rPr kumimoji="0" lang="da-DK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irektør</a:t>
            </a: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</a:t>
            </a:r>
            <a:r>
              <a:rPr lang="da-DK" sz="1600" b="1" dirty="0"/>
              <a:t>Lars Bredevang Andersen</a:t>
            </a:r>
            <a:endParaRPr kumimoji="0" lang="da-DK" sz="1600" b="1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Region Sjælland siden 2014</a:t>
            </a:r>
          </a:p>
          <a:p>
            <a:pPr marL="180000" lvl="0" indent="-180000" defTabSz="360000">
              <a:buFont typeface="Arial" panose="020B0604020202020204" pitchFamily="34" charset="0"/>
              <a:buChar char="•"/>
              <a:defRPr/>
            </a:pP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Seneste stilling: Lægefaglig Vicedirektør i Præhospital Center</a:t>
            </a: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a-DK" sz="1100" dirty="0">
                <a:solidFill>
                  <a:srgbClr val="1C1C1C"/>
                </a:solidFill>
                <a:latin typeface="Arial"/>
              </a:rPr>
              <a:t>Tidligere bl.a.: Beredskabskoordinator på NSR og Akut læge i Præhospital Center i Region Sjælland</a:t>
            </a:r>
            <a:endParaRPr kumimoji="0" lang="da-DK" sz="11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lvl="0" indent="-180000" defTabSz="360000">
              <a:buFont typeface="Arial" panose="020B0604020202020204" pitchFamily="34" charset="0"/>
              <a:buChar char="•"/>
              <a:defRPr/>
            </a:pPr>
            <a:r>
              <a:rPr lang="da-DK" sz="1100" dirty="0">
                <a:solidFill>
                  <a:srgbClr val="1C1C1C"/>
                </a:solidFill>
                <a:latin typeface="Arial"/>
              </a:rPr>
              <a:t>Uddannelse: </a:t>
            </a:r>
            <a:r>
              <a:rPr lang="da-DK" sz="1100" dirty="0">
                <a:solidFill>
                  <a:srgbClr val="1C1C1C"/>
                </a:solidFill>
              </a:rPr>
              <a:t>Cand.med. fra Københavns Universitet</a:t>
            </a:r>
            <a:endParaRPr kumimoji="0" lang="da-DK" sz="11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098" name="Picture 2" descr="Altinget | Nyheder, analyser og debat om dansk politik">
            <a:extLst>
              <a:ext uri="{FF2B5EF4-FFF2-40B4-BE49-F238E27FC236}">
                <a16:creationId xmlns:a16="http://schemas.microsoft.com/office/drawing/2014/main" id="{375F8CE3-F9B8-0285-B19E-4E9615EDB4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361" y="3429000"/>
            <a:ext cx="1153212" cy="1153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Om os">
            <a:extLst>
              <a:ext uri="{FF2B5EF4-FFF2-40B4-BE49-F238E27FC236}">
                <a16:creationId xmlns:a16="http://schemas.microsoft.com/office/drawing/2014/main" id="{ECDC16F5-1A16-5F76-980D-0A93F81494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361" y="5072568"/>
            <a:ext cx="1153212" cy="1153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AC4CFA81-3C8C-62D1-C52A-8FC36AABDF97}"/>
              </a:ext>
            </a:extLst>
          </p:cNvPr>
          <p:cNvCxnSpPr>
            <a:cxnSpLocks/>
          </p:cNvCxnSpPr>
          <p:nvPr/>
        </p:nvCxnSpPr>
        <p:spPr>
          <a:xfrm>
            <a:off x="6826112" y="3292410"/>
            <a:ext cx="4985674" cy="0"/>
          </a:xfrm>
          <a:prstGeom prst="line">
            <a:avLst/>
          </a:prstGeom>
          <a:ln w="34925" cmpd="sng"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42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Lige forbindelse 11">
            <a:extLst>
              <a:ext uri="{FF2B5EF4-FFF2-40B4-BE49-F238E27FC236}">
                <a16:creationId xmlns:a16="http://schemas.microsoft.com/office/drawing/2014/main" id="{060A48BE-2503-13D9-A7F4-4B5C0E007DC7}"/>
              </a:ext>
            </a:extLst>
          </p:cNvPr>
          <p:cNvCxnSpPr>
            <a:cxnSpLocks/>
          </p:cNvCxnSpPr>
          <p:nvPr/>
        </p:nvCxnSpPr>
        <p:spPr>
          <a:xfrm>
            <a:off x="6826112" y="4863690"/>
            <a:ext cx="4985674" cy="0"/>
          </a:xfrm>
          <a:prstGeom prst="line">
            <a:avLst/>
          </a:prstGeom>
          <a:ln w="34925" cmpd="sng"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42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>
            <a:extLst>
              <a:ext uri="{FF2B5EF4-FFF2-40B4-BE49-F238E27FC236}">
                <a16:creationId xmlns:a16="http://schemas.microsoft.com/office/drawing/2014/main" id="{91FD4339-56FC-0F98-AE18-7C687F6052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846" y="1988910"/>
            <a:ext cx="1153211" cy="1153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6918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B9C853-489C-038E-F06C-D1875A95C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2800" b="1" dirty="0"/>
              <a:t>KONCERN</a:t>
            </a:r>
            <a:r>
              <a:rPr lang="da-DK" sz="2800" b="1" kern="1200" dirty="0">
                <a:latin typeface="+mn-lt"/>
                <a:ea typeface="+mn-ea"/>
                <a:cs typeface="+mn-cs"/>
              </a:rPr>
              <a:t> </a:t>
            </a:r>
            <a:r>
              <a:rPr lang="da-DK" sz="2800" b="1" dirty="0"/>
              <a:t>SUNDHED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C79C9C9-8D7D-A188-FDFD-B9FF8AD3404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28600" lvl="0" indent="-228600" algn="l">
              <a:lnSpc>
                <a:spcPct val="100000"/>
              </a:lnSpc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Hospitalsplanlægning samt specialenheden for livstruende sygdomme (national opgave)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  <a:defRPr/>
            </a:pPr>
            <a:r>
              <a:rPr lang="da-DK" sz="105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Praksisadministration, overenskomster samt praksisplanlægning (herunder a</a:t>
            </a:r>
            <a:r>
              <a:rPr lang="da-DK" sz="1050" kern="1200" dirty="0">
                <a:effectLst/>
                <a:ea typeface="+mn-ea"/>
                <a:cs typeface="+mn-cs"/>
              </a:rPr>
              <a:t>fregning/</a:t>
            </a:r>
            <a:r>
              <a:rPr lang="da-DK" sz="1050" kern="1200" dirty="0" err="1">
                <a:effectLst/>
                <a:ea typeface="+mn-ea"/>
                <a:cs typeface="+mn-cs"/>
              </a:rPr>
              <a:t>controlling</a:t>
            </a:r>
            <a:r>
              <a:rPr lang="da-DK" sz="1050" kern="1200" dirty="0">
                <a:effectLst/>
                <a:ea typeface="+mn-ea"/>
                <a:cs typeface="+mn-cs"/>
              </a:rPr>
              <a:t> fra praksissektor og tilskudsmedicin</a:t>
            </a:r>
            <a:r>
              <a:rPr lang="da-DK" sz="105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228600" indent="-228600">
              <a:spcAft>
                <a:spcPts val="400"/>
              </a:spcAft>
              <a:buClrTx/>
              <a:tabLst>
                <a:tab pos="228600" algn="l"/>
                <a:tab pos="457200" algn="l"/>
              </a:tabLst>
              <a:defRPr/>
            </a:pPr>
            <a:r>
              <a:rPr lang="da-DK" sz="105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Patientvejledning</a:t>
            </a:r>
            <a:r>
              <a:rPr lang="da-DK" sz="1050" dirty="0">
                <a:ea typeface="Calibri" panose="020F0502020204030204" pitchFamily="34" charset="0"/>
                <a:cs typeface="Times New Roman" panose="02020603050405020304" pitchFamily="18" charset="0"/>
              </a:rPr>
              <a:t> (herunder patientrettigheder) </a:t>
            </a:r>
            <a:endParaRPr lang="da-DK" sz="105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  <a:defRPr/>
            </a:pPr>
            <a:r>
              <a:rPr lang="da-DK" sz="105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Opgaver i relation til det </a:t>
            </a:r>
            <a:r>
              <a:rPr lang="da-DK" sz="1050" dirty="0"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da-DK" sz="105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ære sundhedsvæsen: Sundhedsinnovation (fremtidens ambulatorium), </a:t>
            </a:r>
            <a:r>
              <a:rPr lang="da-DK" sz="1050" strike="noStrike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telemedicin,</a:t>
            </a:r>
            <a:r>
              <a:rPr lang="da-DK" sz="105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forebyggelse, socialt udsatte, tværsektorielt samarbejde</a:t>
            </a:r>
          </a:p>
          <a:p>
            <a:pPr marL="228600" indent="-228600">
              <a:spcAft>
                <a:spcPts val="400"/>
              </a:spcAft>
              <a:buClrTx/>
              <a:tabLst>
                <a:tab pos="228600" algn="l"/>
                <a:tab pos="457200" algn="l"/>
              </a:tabLst>
              <a:defRPr/>
            </a:pPr>
            <a:r>
              <a:rPr lang="da-DK" sz="1050" dirty="0">
                <a:ea typeface="Calibri" panose="020F0502020204030204" pitchFamily="34" charset="0"/>
                <a:cs typeface="Times New Roman" panose="02020603050405020304" pitchFamily="18" charset="0"/>
              </a:rPr>
              <a:t>Kliniske funktioner i form af e-hospitalet og drift af nærklinikker</a:t>
            </a:r>
            <a:endParaRPr lang="da-DK" sz="105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lvl="0" indent="-228600" algn="l">
              <a:lnSpc>
                <a:spcPct val="100000"/>
              </a:lnSpc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Sundhedsjura</a:t>
            </a:r>
          </a:p>
          <a:p>
            <a:pPr marL="228600" lvl="0" indent="-228600" algn="l">
              <a:lnSpc>
                <a:spcPct val="100000"/>
              </a:lnSpc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Udvalgsbetjening af de seks sundhedsråd samt følgende politiske underudvalg: Hospitalsplanlægning, Psykiatri, Forebyggelse.</a:t>
            </a:r>
          </a:p>
          <a:p>
            <a:pPr marL="228600" lvl="0" indent="-228600" algn="l">
              <a:lnSpc>
                <a:spcPct val="100000"/>
              </a:lnSpc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Patientinddragelse </a:t>
            </a:r>
          </a:p>
          <a:p>
            <a:pPr marL="228600" lvl="0" indent="-228600" algn="l">
              <a:lnSpc>
                <a:spcPct val="100000"/>
              </a:lnSpc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Patientsikkerhed (både på sygehusene og i praksissektoren)</a:t>
            </a:r>
          </a:p>
          <a:p>
            <a:pPr marL="228600" lvl="0" indent="-228600" algn="l">
              <a:lnSpc>
                <a:spcPct val="100000"/>
              </a:lnSpc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Kvalitetsudvikling (almen praksis og hospitaler)</a:t>
            </a:r>
          </a:p>
          <a:p>
            <a:pPr marL="228600" lvl="0" indent="-228600" algn="l">
              <a:lnSpc>
                <a:spcPct val="100000"/>
              </a:lnSpc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strike="noStrike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Sygehusvalg</a:t>
            </a:r>
            <a:endParaRPr lang="da-DK" sz="1050" strike="sngStrike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lvl="0" indent="-228600" algn="l">
              <a:lnSpc>
                <a:spcPct val="100000"/>
              </a:lnSpc>
              <a:spcAft>
                <a:spcPts val="4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Medicinområdet (eksklusiv medicinpuljen)</a:t>
            </a:r>
            <a:endParaRPr lang="da-DK" sz="1050" strike="noStrike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  <a:defRPr/>
            </a:pPr>
            <a:r>
              <a:rPr lang="da-DK" sz="1050" strike="noStrike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Forskning </a:t>
            </a:r>
            <a:r>
              <a:rPr lang="da-DK" sz="105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og Videnskabsetiske Komitéer.</a:t>
            </a:r>
          </a:p>
          <a:p>
            <a:pPr marL="0" indent="0">
              <a:buNone/>
            </a:pPr>
            <a:endParaRPr lang="da-DK" sz="1050" dirty="0"/>
          </a:p>
          <a:p>
            <a:pPr marL="0" indent="0">
              <a:buNone/>
            </a:pPr>
            <a:r>
              <a:rPr lang="da-DK" sz="1050" dirty="0">
                <a:ea typeface="Calibri" panose="020F0502020204030204" pitchFamily="34" charset="0"/>
                <a:cs typeface="Times New Roman" panose="02020603050405020304" pitchFamily="18" charset="0"/>
              </a:rPr>
              <a:t>Reference i direktionen: Jesper Gyllenborg</a:t>
            </a: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2417B709-CED6-F5A4-0F3A-40917DBC950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2</a:t>
            </a:fld>
            <a:endParaRPr lang="da-DK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8487D58-8A72-B05F-397C-3528C3722A89}"/>
              </a:ext>
            </a:extLst>
          </p:cNvPr>
          <p:cNvSpPr/>
          <p:nvPr/>
        </p:nvSpPr>
        <p:spPr>
          <a:xfrm>
            <a:off x="953575" y="6240098"/>
            <a:ext cx="2205550" cy="341857"/>
          </a:xfrm>
          <a:prstGeom prst="rect">
            <a:avLst/>
          </a:prstGeom>
          <a:solidFill>
            <a:srgbClr val="F2F2F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a-DK" dirty="0" err="1"/>
          </a:p>
        </p:txBody>
      </p:sp>
      <p:pic>
        <p:nvPicPr>
          <p:cNvPr id="6" name="Pladsholder til indhold 10">
            <a:extLst>
              <a:ext uri="{FF2B5EF4-FFF2-40B4-BE49-F238E27FC236}">
                <a16:creationId xmlns:a16="http://schemas.microsoft.com/office/drawing/2014/main" id="{7EF46F85-8075-BB41-7CF2-FCCD85177B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8030" y="-346883"/>
            <a:ext cx="1819376" cy="2571463"/>
          </a:xfrm>
          <a:prstGeom prst="rect">
            <a:avLst/>
          </a:prstGeom>
        </p:spPr>
      </p:pic>
      <p:pic>
        <p:nvPicPr>
          <p:cNvPr id="12290" name="Picture 2">
            <a:extLst>
              <a:ext uri="{FF2B5EF4-FFF2-40B4-BE49-F238E27FC236}">
                <a16:creationId xmlns:a16="http://schemas.microsoft.com/office/drawing/2014/main" id="{D2AA5FB0-EFB2-EC9F-42C1-C349C650B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5006" y="1988910"/>
            <a:ext cx="1086932" cy="1358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felt 6">
            <a:extLst>
              <a:ext uri="{FF2B5EF4-FFF2-40B4-BE49-F238E27FC236}">
                <a16:creationId xmlns:a16="http://schemas.microsoft.com/office/drawing/2014/main" id="{0D006DAE-53D1-4D4D-1A92-C765D2034160}"/>
              </a:ext>
            </a:extLst>
          </p:cNvPr>
          <p:cNvSpPr txBox="1"/>
          <p:nvPr/>
        </p:nvSpPr>
        <p:spPr>
          <a:xfrm>
            <a:off x="8139383" y="1988910"/>
            <a:ext cx="3452018" cy="288018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Direktør: </a:t>
            </a:r>
            <a:r>
              <a:rPr lang="da-DK" sz="1600" b="1" dirty="0"/>
              <a:t>Charlotte Hosbond</a:t>
            </a:r>
            <a:endParaRPr kumimoji="0" lang="da-DK" sz="1600" b="1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Region Hovedstaden siden 2015</a:t>
            </a: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Seneste stilling: Direktør for Center for Sundhed</a:t>
            </a: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a-DK" sz="1200" dirty="0">
                <a:solidFill>
                  <a:srgbClr val="1C1C1C"/>
                </a:solidFill>
                <a:latin typeface="Arial"/>
              </a:rPr>
              <a:t>Tidligere bl.a.: Enhedschef for sygehusplanlægning i Sundhedsstyrelsen</a:t>
            </a:r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a-DK" sz="1200" dirty="0">
                <a:solidFill>
                  <a:srgbClr val="1C1C1C"/>
                </a:solidFill>
                <a:latin typeface="Arial"/>
              </a:rPr>
              <a:t>Uddannelse: Kandidat i Politik og Administration fra Aalborg Universitet </a:t>
            </a:r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8" name="Lige forbindelse 7">
            <a:extLst>
              <a:ext uri="{FF2B5EF4-FFF2-40B4-BE49-F238E27FC236}">
                <a16:creationId xmlns:a16="http://schemas.microsoft.com/office/drawing/2014/main" id="{47F8E7E9-3085-420C-5409-D5007274BEE9}"/>
              </a:ext>
            </a:extLst>
          </p:cNvPr>
          <p:cNvCxnSpPr>
            <a:cxnSpLocks/>
          </p:cNvCxnSpPr>
          <p:nvPr/>
        </p:nvCxnSpPr>
        <p:spPr>
          <a:xfrm>
            <a:off x="6743974" y="1834144"/>
            <a:ext cx="5046020" cy="0"/>
          </a:xfrm>
          <a:prstGeom prst="line">
            <a:avLst/>
          </a:prstGeom>
          <a:ln w="34925" cmpd="sng"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42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Lige forbindelse 8">
            <a:extLst>
              <a:ext uri="{FF2B5EF4-FFF2-40B4-BE49-F238E27FC236}">
                <a16:creationId xmlns:a16="http://schemas.microsoft.com/office/drawing/2014/main" id="{0531F542-A9B2-C916-ED46-1F78B7A58779}"/>
              </a:ext>
            </a:extLst>
          </p:cNvPr>
          <p:cNvCxnSpPr>
            <a:cxnSpLocks/>
          </p:cNvCxnSpPr>
          <p:nvPr/>
        </p:nvCxnSpPr>
        <p:spPr>
          <a:xfrm>
            <a:off x="6774932" y="3589925"/>
            <a:ext cx="5015062" cy="0"/>
          </a:xfrm>
          <a:prstGeom prst="line">
            <a:avLst/>
          </a:prstGeom>
          <a:ln w="34925" cmpd="sng"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42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9401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ladsholder til indhold 10">
            <a:extLst>
              <a:ext uri="{FF2B5EF4-FFF2-40B4-BE49-F238E27FC236}">
                <a16:creationId xmlns:a16="http://schemas.microsoft.com/office/drawing/2014/main" id="{F86ED342-67B8-1114-D720-7982B7816F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99966" y="-178749"/>
            <a:ext cx="1690956" cy="2389395"/>
          </a:xfrm>
          <a:prstGeom prst="rect">
            <a:avLst/>
          </a:prstGeom>
        </p:spPr>
      </p:pic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C79C9C9-8D7D-A188-FDFD-B9FF8AD3404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52000" y="1990834"/>
            <a:ext cx="5004000" cy="3708000"/>
          </a:xfrm>
        </p:spPr>
        <p:txBody>
          <a:bodyPr/>
          <a:lstStyle/>
          <a:p>
            <a:pPr marL="228600" lvl="0" indent="-228600" algn="l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Formands-, politiker- og udvalgsbetjening</a:t>
            </a:r>
          </a:p>
          <a:p>
            <a:pPr marL="228600" lvl="0" indent="-228600" algn="l" defTabSz="914400" rtl="0" eaLnBrk="1" latinLnBrk="0" hangingPunct="1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kern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Topledelsesbetjening og koncernfora</a:t>
            </a:r>
          </a:p>
          <a:p>
            <a:pPr marL="228600" lvl="0" indent="-228600" algn="l" defTabSz="914400" rtl="0" eaLnBrk="1" latinLnBrk="0" hangingPunct="1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kern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Presse</a:t>
            </a:r>
          </a:p>
          <a:p>
            <a:pPr marL="228600" lvl="0" indent="-228600" algn="l" defTabSz="914400" rtl="0" eaLnBrk="1" latinLnBrk="0" hangingPunct="1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kern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Forvaltningsjura og juridisk specialfunktion</a:t>
            </a:r>
          </a:p>
          <a:p>
            <a:pPr marL="228600" lvl="0" indent="-228600" algn="l" defTabSz="914400" rtl="0" eaLnBrk="1" latinLnBrk="0" hangingPunct="1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kern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DPO</a:t>
            </a:r>
          </a:p>
          <a:p>
            <a:pPr marL="228600" lvl="0" indent="-228600" algn="l" defTabSz="914400" rtl="0" eaLnBrk="1" latinLnBrk="0" hangingPunct="1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kern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Digitale medier og videoproduktion</a:t>
            </a:r>
          </a:p>
          <a:p>
            <a:pPr marL="228600" lvl="0" indent="-228600" algn="l" defTabSz="914400" rtl="0" eaLnBrk="1" latinLnBrk="0" hangingPunct="1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kern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Journaliserings- og dagsordensystemer</a:t>
            </a:r>
          </a:p>
          <a:p>
            <a:pPr marL="228600" lvl="0" indent="-228600" algn="l" defTabSz="914400" rtl="0" eaLnBrk="1" latinLnBrk="0" hangingPunct="1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kern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Indtægtsdækket designvirksomhed og designmanager</a:t>
            </a:r>
          </a:p>
          <a:p>
            <a:pPr marL="228600" lvl="0" indent="-228600" algn="l" defTabSz="914400" rtl="0" eaLnBrk="1" latinLnBrk="0" hangingPunct="1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kern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Borger- og patientkommunikation</a:t>
            </a:r>
          </a:p>
          <a:p>
            <a:pPr marL="228600" lvl="0" indent="-228600" algn="l" defTabSz="914400" rtl="0" eaLnBrk="1" latinLnBrk="0" hangingPunct="1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kern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Intern kommunikation</a:t>
            </a:r>
          </a:p>
          <a:p>
            <a:pPr marL="228600" lvl="0" indent="-228600" algn="l" defTabSz="914400" rtl="0" eaLnBrk="1" latinLnBrk="0" hangingPunct="1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kern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Kommunikationsunderstøttende systemer </a:t>
            </a:r>
          </a:p>
          <a:p>
            <a:pPr marL="228600" lvl="0" indent="-228600" algn="l" defTabSz="914400" rtl="0" eaLnBrk="1" latinLnBrk="0" hangingPunct="1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dirty="0">
                <a:ea typeface="Calibri" panose="020F0502020204030204" pitchFamily="34" charset="0"/>
                <a:cs typeface="Times New Roman" panose="02020603050405020304" pitchFamily="18" charset="0"/>
              </a:rPr>
              <a:t>Koordinering af beredskab. </a:t>
            </a:r>
            <a:endParaRPr lang="da-DK" sz="105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da-DK" sz="1050" dirty="0"/>
          </a:p>
          <a:p>
            <a:pPr marL="0" indent="0">
              <a:buNone/>
            </a:pPr>
            <a:r>
              <a:rPr lang="da-DK" sz="1050" dirty="0"/>
              <a:t>Reference i direktionen: Jens Gordon Clausen</a:t>
            </a: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2417B709-CED6-F5A4-0F3A-40917DBC950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3</a:t>
            </a:fld>
            <a:endParaRPr lang="da-DK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76403C17-2E4C-C077-9B4D-117218C30453}"/>
              </a:ext>
            </a:extLst>
          </p:cNvPr>
          <p:cNvSpPr/>
          <p:nvPr/>
        </p:nvSpPr>
        <p:spPr>
          <a:xfrm>
            <a:off x="953575" y="6240098"/>
            <a:ext cx="2205550" cy="341857"/>
          </a:xfrm>
          <a:prstGeom prst="rect">
            <a:avLst/>
          </a:prstGeom>
          <a:solidFill>
            <a:srgbClr val="F2F2F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a-DK" dirty="0" err="1"/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6DA0CA22-A64A-C62B-7800-3DF4D779FF10}"/>
              </a:ext>
            </a:extLst>
          </p:cNvPr>
          <p:cNvSpPr txBox="1"/>
          <p:nvPr/>
        </p:nvSpPr>
        <p:spPr>
          <a:xfrm>
            <a:off x="8139383" y="1988910"/>
            <a:ext cx="3452018" cy="288018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Direktør: </a:t>
            </a:r>
            <a:r>
              <a:rPr kumimoji="0" lang="da-DK" sz="1600" b="1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Marie Kruse</a:t>
            </a: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Region Hovedstaden siden 2018</a:t>
            </a: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Seneste stilling: Direktør for Center for Politik og Kommunikation</a:t>
            </a: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a-DK" sz="1200" dirty="0">
                <a:solidFill>
                  <a:srgbClr val="1C1C1C"/>
                </a:solidFill>
                <a:latin typeface="Arial"/>
              </a:rPr>
              <a:t>Tidligere bl.a.: Stabschef og sekretariatschef i Københavns Kommune</a:t>
            </a:r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a-DK" sz="1200" dirty="0">
                <a:solidFill>
                  <a:srgbClr val="1C1C1C"/>
                </a:solidFill>
                <a:latin typeface="Arial"/>
              </a:rPr>
              <a:t>Uddannelse: Retorik fra Københavns Universitet</a:t>
            </a:r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95C932C9-1592-B90C-7871-7D9B07714E3B}"/>
              </a:ext>
            </a:extLst>
          </p:cNvPr>
          <p:cNvSpPr txBox="1">
            <a:spLocks/>
          </p:cNvSpPr>
          <p:nvPr/>
        </p:nvSpPr>
        <p:spPr>
          <a:xfrm>
            <a:off x="1152000" y="871199"/>
            <a:ext cx="103464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dirty="0"/>
              <a:t>POLITIK OG KOMMUNIKATION</a:t>
            </a:r>
          </a:p>
        </p:txBody>
      </p:sp>
      <p:pic>
        <p:nvPicPr>
          <p:cNvPr id="4" name="Billede 3" descr="Et billede, der indeholder Ansigt, smil, person, tøj&#10;&#10;Indhold genereret af kunstig intelligens kan være forkert.">
            <a:extLst>
              <a:ext uri="{FF2B5EF4-FFF2-40B4-BE49-F238E27FC236}">
                <a16:creationId xmlns:a16="http://schemas.microsoft.com/office/drawing/2014/main" id="{B0A7C18D-C8DD-9B38-0647-388628B51E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5897" y="1988910"/>
            <a:ext cx="1269544" cy="1492127"/>
          </a:xfrm>
          <a:prstGeom prst="rect">
            <a:avLst/>
          </a:prstGeom>
        </p:spPr>
      </p:pic>
      <p:cxnSp>
        <p:nvCxnSpPr>
          <p:cNvPr id="2" name="Lige forbindelse 1">
            <a:extLst>
              <a:ext uri="{FF2B5EF4-FFF2-40B4-BE49-F238E27FC236}">
                <a16:creationId xmlns:a16="http://schemas.microsoft.com/office/drawing/2014/main" id="{74F0FE77-018B-DD0C-8232-1417A75F9C74}"/>
              </a:ext>
            </a:extLst>
          </p:cNvPr>
          <p:cNvCxnSpPr>
            <a:cxnSpLocks/>
          </p:cNvCxnSpPr>
          <p:nvPr/>
        </p:nvCxnSpPr>
        <p:spPr>
          <a:xfrm>
            <a:off x="6624706" y="1834144"/>
            <a:ext cx="5046020" cy="0"/>
          </a:xfrm>
          <a:prstGeom prst="line">
            <a:avLst/>
          </a:prstGeom>
          <a:ln w="34925" cmpd="sng"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42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Lige forbindelse 7">
            <a:extLst>
              <a:ext uri="{FF2B5EF4-FFF2-40B4-BE49-F238E27FC236}">
                <a16:creationId xmlns:a16="http://schemas.microsoft.com/office/drawing/2014/main" id="{53B85D8E-4540-1966-C259-AF254813284E}"/>
              </a:ext>
            </a:extLst>
          </p:cNvPr>
          <p:cNvCxnSpPr>
            <a:cxnSpLocks/>
          </p:cNvCxnSpPr>
          <p:nvPr/>
        </p:nvCxnSpPr>
        <p:spPr>
          <a:xfrm>
            <a:off x="6655664" y="3589925"/>
            <a:ext cx="5015062" cy="0"/>
          </a:xfrm>
          <a:prstGeom prst="line">
            <a:avLst/>
          </a:prstGeom>
          <a:ln w="34925" cmpd="sng"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42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8341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ladsholder til indhold 10">
            <a:extLst>
              <a:ext uri="{FF2B5EF4-FFF2-40B4-BE49-F238E27FC236}">
                <a16:creationId xmlns:a16="http://schemas.microsoft.com/office/drawing/2014/main" id="{F184980B-138F-AC51-8038-5AD259C138F7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8741" y="-578991"/>
            <a:ext cx="1902518" cy="2688974"/>
          </a:xfr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BB9C853-489C-038E-F06C-D1875A95C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2800" b="1" kern="1200" dirty="0">
                <a:latin typeface="+mn-lt"/>
                <a:ea typeface="+mn-ea"/>
                <a:cs typeface="+mn-cs"/>
              </a:rPr>
              <a:t>KONCERN </a:t>
            </a:r>
            <a:r>
              <a:rPr lang="da-DK" sz="2800" b="1" dirty="0"/>
              <a:t>ØKONOMI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C79C9C9-8D7D-A188-FDFD-B9FF8AD3404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28600" indent="-2286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dirty="0">
                <a:ea typeface="Calibri" panose="020F0502020204030204" pitchFamily="34" charset="0"/>
                <a:cs typeface="Times New Roman" panose="02020603050405020304" pitchFamily="18" charset="0"/>
              </a:rPr>
              <a:t>Budget</a:t>
            </a:r>
          </a:p>
          <a:p>
            <a:pPr marL="228600" indent="-2286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dirty="0">
                <a:ea typeface="Calibri" panose="020F0502020204030204" pitchFamily="34" charset="0"/>
                <a:cs typeface="Times New Roman" panose="02020603050405020304" pitchFamily="18" charset="0"/>
              </a:rPr>
              <a:t>Finans og regnskab</a:t>
            </a:r>
          </a:p>
          <a:p>
            <a:pPr marL="228600" indent="-2286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dirty="0">
                <a:ea typeface="Calibri" panose="020F0502020204030204" pitchFamily="34" charset="0"/>
                <a:cs typeface="Times New Roman" panose="02020603050405020304" pitchFamily="18" charset="0"/>
              </a:rPr>
              <a:t>Økonomistyring </a:t>
            </a:r>
          </a:p>
          <a:p>
            <a:pPr marL="228600" indent="-2286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dirty="0">
                <a:ea typeface="Calibri" panose="020F0502020204030204" pitchFamily="34" charset="0"/>
                <a:cs typeface="Times New Roman" panose="02020603050405020304" pitchFamily="18" charset="0"/>
              </a:rPr>
              <a:t>Indkøb</a:t>
            </a:r>
          </a:p>
          <a:p>
            <a:pPr marL="228600" indent="-2286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dirty="0">
                <a:ea typeface="Calibri" panose="020F0502020204030204" pitchFamily="34" charset="0"/>
                <a:cs typeface="Times New Roman" panose="02020603050405020304" pitchFamily="18" charset="0"/>
              </a:rPr>
              <a:t>Sundhedsdata og ledelsesinformation </a:t>
            </a:r>
          </a:p>
          <a:p>
            <a:pPr marL="228600" indent="-2286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dirty="0">
                <a:ea typeface="Calibri" panose="020F0502020204030204" pitchFamily="34" charset="0"/>
                <a:cs typeface="Times New Roman" panose="02020603050405020304" pitchFamily="18" charset="0"/>
              </a:rPr>
              <a:t>IT-drift og -udvikling af ERP (SAP og Oracle)</a:t>
            </a:r>
          </a:p>
          <a:p>
            <a:pPr marL="228600" indent="-2286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dirty="0">
                <a:ea typeface="Calibri" panose="020F0502020204030204" pitchFamily="34" charset="0"/>
                <a:cs typeface="Times New Roman" panose="02020603050405020304" pitchFamily="18" charset="0"/>
              </a:rPr>
              <a:t>Budgettering og økonomistyring i forbindelse med større byggerier.</a:t>
            </a:r>
          </a:p>
          <a:p>
            <a:pPr marL="0" indent="0">
              <a:buNone/>
            </a:pPr>
            <a:endParaRPr lang="da-DK" sz="105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a-DK" sz="1050" dirty="0">
                <a:ea typeface="Calibri" panose="020F0502020204030204" pitchFamily="34" charset="0"/>
                <a:cs typeface="Times New Roman" panose="02020603050405020304" pitchFamily="18" charset="0"/>
              </a:rPr>
              <a:t>Reference i direktionen: Jens Gordon Clausen</a:t>
            </a:r>
            <a:endParaRPr lang="da-DK" sz="1050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5F01D8C3-AB2F-CD49-DB52-365236E7CE2B}"/>
              </a:ext>
            </a:extLst>
          </p:cNvPr>
          <p:cNvSpPr/>
          <p:nvPr/>
        </p:nvSpPr>
        <p:spPr>
          <a:xfrm>
            <a:off x="953575" y="6240098"/>
            <a:ext cx="2205550" cy="341857"/>
          </a:xfrm>
          <a:prstGeom prst="rect">
            <a:avLst/>
          </a:prstGeom>
          <a:solidFill>
            <a:srgbClr val="F2F2F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a-DK" dirty="0" err="1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273625C-8982-10D7-7D49-C1F816735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472" y="1731734"/>
            <a:ext cx="1010337" cy="1010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F659693E-B37A-2244-BA48-F3D7C206358A}"/>
              </a:ext>
            </a:extLst>
          </p:cNvPr>
          <p:cNvSpPr txBox="1"/>
          <p:nvPr/>
        </p:nvSpPr>
        <p:spPr>
          <a:xfrm>
            <a:off x="8139382" y="1698747"/>
            <a:ext cx="3794951" cy="91994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Direktør: </a:t>
            </a:r>
            <a:r>
              <a:rPr lang="da-DK" sz="1600" b="1" dirty="0"/>
              <a:t>Jens Buch Nielsen</a:t>
            </a:r>
            <a:endParaRPr kumimoji="0" lang="da-DK" sz="1600" b="1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Region Hovedstaden siden 2018</a:t>
            </a: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Seneste stilling: Direktør for Center for Økonomi</a:t>
            </a: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a-DK" sz="1100" dirty="0">
                <a:solidFill>
                  <a:srgbClr val="1C1C1C"/>
                </a:solidFill>
                <a:latin typeface="Arial"/>
              </a:rPr>
              <a:t>Tidligere bl.a.: Stabschef på SUH, </a:t>
            </a:r>
            <a:r>
              <a:rPr lang="da-DK" sz="1100" dirty="0" err="1">
                <a:solidFill>
                  <a:srgbClr val="1C1C1C"/>
                </a:solidFill>
                <a:latin typeface="Arial"/>
              </a:rPr>
              <a:t>Reg</a:t>
            </a:r>
            <a:r>
              <a:rPr lang="da-DK" sz="1100" dirty="0">
                <a:solidFill>
                  <a:srgbClr val="1C1C1C"/>
                </a:solidFill>
                <a:latin typeface="Arial"/>
              </a:rPr>
              <a:t>. Sjælland</a:t>
            </a:r>
            <a:endParaRPr kumimoji="0" lang="da-DK" sz="11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a-DK" sz="1100" dirty="0">
                <a:solidFill>
                  <a:srgbClr val="1C1C1C"/>
                </a:solidFill>
                <a:latin typeface="Arial"/>
              </a:rPr>
              <a:t>Uddannelse: </a:t>
            </a:r>
            <a:r>
              <a:rPr lang="da-DK" sz="1100" dirty="0" err="1">
                <a:solidFill>
                  <a:srgbClr val="1C1C1C"/>
                </a:solidFill>
                <a:latin typeface="Arial"/>
              </a:rPr>
              <a:t>Cand.polit.økonomi</a:t>
            </a:r>
            <a:r>
              <a:rPr lang="da-DK" sz="1100" dirty="0">
                <a:solidFill>
                  <a:srgbClr val="1C1C1C"/>
                </a:solidFill>
                <a:latin typeface="Arial"/>
              </a:rPr>
              <a:t> fra Københavns Universitet</a:t>
            </a:r>
            <a:endParaRPr kumimoji="0" lang="da-DK" sz="11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80F6BA0C-766A-681A-A7CE-6656943FFA62}"/>
              </a:ext>
            </a:extLst>
          </p:cNvPr>
          <p:cNvSpPr txBox="1"/>
          <p:nvPr/>
        </p:nvSpPr>
        <p:spPr>
          <a:xfrm>
            <a:off x="8139382" y="2958967"/>
            <a:ext cx="3578135" cy="90934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Konstitueret vicedirektør: </a:t>
            </a:r>
            <a:r>
              <a:rPr kumimoji="0" lang="da-DK" sz="1600" b="1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Ulrik </a:t>
            </a:r>
            <a:r>
              <a:rPr kumimoji="0" lang="da-DK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Edelbo</a:t>
            </a:r>
            <a:endParaRPr kumimoji="0" lang="da-DK" sz="1600" b="1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Region Sjælland siden 2024</a:t>
            </a:r>
          </a:p>
          <a:p>
            <a:pPr marL="180000" lvl="0" indent="-180000" defTabSz="360000">
              <a:buFont typeface="Arial" panose="020B0604020202020204" pitchFamily="34" charset="0"/>
              <a:buChar char="•"/>
              <a:defRPr/>
            </a:pP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Seneste stilling:</a:t>
            </a:r>
            <a:r>
              <a:rPr lang="da-DK" sz="1100" dirty="0">
                <a:solidFill>
                  <a:srgbClr val="1C1C1C"/>
                </a:solidFill>
              </a:rPr>
              <a:t> Konstitueret økonomidirektør</a:t>
            </a:r>
            <a:endParaRPr kumimoji="0" lang="da-DK" sz="11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lvl="0" indent="-180000" defTabSz="360000">
              <a:buFont typeface="Arial" panose="020B0604020202020204" pitchFamily="34" charset="0"/>
              <a:buChar char="•"/>
              <a:defRPr/>
            </a:pPr>
            <a:r>
              <a:rPr lang="da-DK" sz="1100" dirty="0">
                <a:solidFill>
                  <a:srgbClr val="1C1C1C"/>
                </a:solidFill>
                <a:latin typeface="Arial"/>
              </a:rPr>
              <a:t>Tidligere bl.a.:</a:t>
            </a:r>
            <a:r>
              <a:rPr lang="da-DK" sz="1100" dirty="0">
                <a:solidFill>
                  <a:srgbClr val="1C1C1C"/>
                </a:solidFill>
              </a:rPr>
              <a:t> Økonomichef i Zealand Business College</a:t>
            </a:r>
            <a:endParaRPr kumimoji="0" lang="da-DK" sz="11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lvl="0" indent="-180000" defTabSz="360000">
              <a:buFont typeface="Arial" panose="020B0604020202020204" pitchFamily="34" charset="0"/>
              <a:buChar char="•"/>
              <a:defRPr/>
            </a:pPr>
            <a:r>
              <a:rPr lang="da-DK" sz="1100" dirty="0">
                <a:solidFill>
                  <a:srgbClr val="1C1C1C"/>
                </a:solidFill>
                <a:latin typeface="Arial"/>
              </a:rPr>
              <a:t>Uddannelse:</a:t>
            </a:r>
            <a:r>
              <a:rPr lang="da-DK" sz="1100" dirty="0">
                <a:solidFill>
                  <a:srgbClr val="1C1C1C"/>
                </a:solidFill>
              </a:rPr>
              <a:t> Cand.scient.adm. fra Aalborg Universitet</a:t>
            </a:r>
            <a:endParaRPr kumimoji="0" lang="da-DK" sz="11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3281A318-CF48-639F-B2D6-206A9BC5BED4}"/>
              </a:ext>
            </a:extLst>
          </p:cNvPr>
          <p:cNvSpPr txBox="1"/>
          <p:nvPr/>
        </p:nvSpPr>
        <p:spPr>
          <a:xfrm>
            <a:off x="8139383" y="4171214"/>
            <a:ext cx="3851876" cy="98057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defRPr/>
            </a:pPr>
            <a:r>
              <a:rPr lang="da-DK" sz="1600" dirty="0">
                <a:solidFill>
                  <a:srgbClr val="1C1C1C"/>
                </a:solidFill>
              </a:rPr>
              <a:t>Konstitueret vicedirektør:</a:t>
            </a:r>
            <a:br>
              <a:rPr lang="da-DK" sz="1600" b="1" dirty="0"/>
            </a:b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(med ansvar for bl.a. økonomistyring af store byggerier)</a:t>
            </a:r>
          </a:p>
          <a:p>
            <a:pPr>
              <a:defRPr/>
            </a:pPr>
            <a:r>
              <a:rPr lang="da-DK" sz="1600" b="1" dirty="0"/>
              <a:t>Mads Nørgaard</a:t>
            </a:r>
            <a:endParaRPr kumimoji="0" lang="da-DK" sz="1600" b="1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Region Hovedstaden siden 2023</a:t>
            </a: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Seneste stilling: Budgetchef </a:t>
            </a: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a-DK" sz="1100" dirty="0">
                <a:solidFill>
                  <a:srgbClr val="1C1C1C"/>
                </a:solidFill>
                <a:latin typeface="Arial"/>
              </a:rPr>
              <a:t>Tidligere arbejdsplads: Vejdirektoratet</a:t>
            </a:r>
            <a:endParaRPr kumimoji="0" lang="da-DK" sz="11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lvl="0" indent="-180000" defTabSz="360000">
              <a:buFont typeface="Arial" panose="020B0604020202020204" pitchFamily="34" charset="0"/>
              <a:buChar char="•"/>
              <a:defRPr/>
            </a:pPr>
            <a:r>
              <a:rPr lang="da-DK" sz="1100" dirty="0">
                <a:solidFill>
                  <a:srgbClr val="1C1C1C"/>
                </a:solidFill>
                <a:latin typeface="Arial"/>
              </a:rPr>
              <a:t>Uddannelse:</a:t>
            </a:r>
            <a:r>
              <a:rPr lang="da-DK" sz="1100" dirty="0">
                <a:solidFill>
                  <a:srgbClr val="1C1C1C"/>
                </a:solidFill>
              </a:rPr>
              <a:t> Cand.scient.pol. fra Aarhus Universitet</a:t>
            </a:r>
            <a:endParaRPr kumimoji="0" lang="da-DK" sz="11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8DF2C210-12AE-728C-CB58-CC6AAF1D5CA4}"/>
              </a:ext>
            </a:extLst>
          </p:cNvPr>
          <p:cNvSpPr txBox="1"/>
          <p:nvPr/>
        </p:nvSpPr>
        <p:spPr>
          <a:xfrm>
            <a:off x="8139382" y="5622091"/>
            <a:ext cx="3794952" cy="11894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defRPr/>
            </a:pPr>
            <a:r>
              <a:rPr lang="da-DK" sz="1600" dirty="0">
                <a:solidFill>
                  <a:srgbClr val="1C1C1C"/>
                </a:solidFill>
                <a:latin typeface="Arial"/>
              </a:rPr>
              <a:t>Vicedirektør for transformations-programmet</a:t>
            </a: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</a:t>
            </a:r>
            <a:r>
              <a:rPr kumimoji="0" lang="da-DK" sz="1600" b="1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Marie Hauerslev Müller</a:t>
            </a: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Region Sjælland siden 2016</a:t>
            </a: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Seneste stilling: Vicedirektør i Koncern Digitalisering</a:t>
            </a: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a-DK" sz="1100" dirty="0">
                <a:solidFill>
                  <a:srgbClr val="1C1C1C"/>
                </a:solidFill>
                <a:latin typeface="Arial"/>
              </a:rPr>
              <a:t>Tidligere bl.a.: sekretariatsleder i Digitaliseringsstyrelsen</a:t>
            </a:r>
            <a:endParaRPr kumimoji="0" lang="da-DK" sz="11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a-DK" sz="1100" dirty="0">
                <a:solidFill>
                  <a:srgbClr val="1C1C1C"/>
                </a:solidFill>
                <a:latin typeface="Arial"/>
              </a:rPr>
              <a:t>Uddannelse: Cand.scient.pol. fra Københavns Universitet</a:t>
            </a:r>
            <a:endParaRPr kumimoji="0" lang="da-DK" sz="11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26" name="Picture 2" descr="Ulrik Edelbo - Konstitueret økonomidirektør i Region Sjælland. Ledelse af  strategisk økonomistyring, udvikling og stærkt samarbejde på tværs af  fagområder. | LinkedIn">
            <a:extLst>
              <a:ext uri="{FF2B5EF4-FFF2-40B4-BE49-F238E27FC236}">
                <a16:creationId xmlns:a16="http://schemas.microsoft.com/office/drawing/2014/main" id="{492A7EC7-07FF-1742-CA82-E664CF0E7D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472" y="2947884"/>
            <a:ext cx="994163" cy="994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3C86FAA-2547-B312-44B2-EC568337F3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4619" y="4188221"/>
            <a:ext cx="808041" cy="1070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0273BA35-9468-A862-A61A-21FACA3110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6098" y="5666929"/>
            <a:ext cx="922553" cy="922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BF881266-BFED-42AE-F3C7-E557D4C3A2D8}"/>
              </a:ext>
            </a:extLst>
          </p:cNvPr>
          <p:cNvCxnSpPr>
            <a:cxnSpLocks/>
          </p:cNvCxnSpPr>
          <p:nvPr/>
        </p:nvCxnSpPr>
        <p:spPr>
          <a:xfrm>
            <a:off x="6884939" y="2855126"/>
            <a:ext cx="5046020" cy="0"/>
          </a:xfrm>
          <a:prstGeom prst="line">
            <a:avLst/>
          </a:prstGeom>
          <a:ln w="34925" cmpd="sng"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42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02D91154-CA85-AA34-71F9-453FB4690F5C}"/>
              </a:ext>
            </a:extLst>
          </p:cNvPr>
          <p:cNvCxnSpPr>
            <a:cxnSpLocks/>
          </p:cNvCxnSpPr>
          <p:nvPr/>
        </p:nvCxnSpPr>
        <p:spPr>
          <a:xfrm>
            <a:off x="6900418" y="4086036"/>
            <a:ext cx="5015062" cy="0"/>
          </a:xfrm>
          <a:prstGeom prst="line">
            <a:avLst/>
          </a:prstGeom>
          <a:ln w="34925" cmpd="sng"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42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Lige forbindelse 16">
            <a:extLst>
              <a:ext uri="{FF2B5EF4-FFF2-40B4-BE49-F238E27FC236}">
                <a16:creationId xmlns:a16="http://schemas.microsoft.com/office/drawing/2014/main" id="{02E68595-E214-326A-1C1D-8FD5B2BB7505}"/>
              </a:ext>
            </a:extLst>
          </p:cNvPr>
          <p:cNvCxnSpPr>
            <a:cxnSpLocks/>
          </p:cNvCxnSpPr>
          <p:nvPr/>
        </p:nvCxnSpPr>
        <p:spPr>
          <a:xfrm>
            <a:off x="6888313" y="5564744"/>
            <a:ext cx="5046020" cy="0"/>
          </a:xfrm>
          <a:prstGeom prst="line">
            <a:avLst/>
          </a:prstGeom>
          <a:ln w="34925" cmpd="sng"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42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Lige forbindelse 4">
            <a:extLst>
              <a:ext uri="{FF2B5EF4-FFF2-40B4-BE49-F238E27FC236}">
                <a16:creationId xmlns:a16="http://schemas.microsoft.com/office/drawing/2014/main" id="{0EED6C4C-881E-F9F8-ED3A-EA0B5C2CBA98}"/>
              </a:ext>
            </a:extLst>
          </p:cNvPr>
          <p:cNvCxnSpPr>
            <a:cxnSpLocks/>
          </p:cNvCxnSpPr>
          <p:nvPr/>
        </p:nvCxnSpPr>
        <p:spPr>
          <a:xfrm>
            <a:off x="6872834" y="2855126"/>
            <a:ext cx="5046020" cy="0"/>
          </a:xfrm>
          <a:prstGeom prst="line">
            <a:avLst/>
          </a:prstGeom>
          <a:ln w="34925" cmpd="sng"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42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Lige forbindelse 11">
            <a:extLst>
              <a:ext uri="{FF2B5EF4-FFF2-40B4-BE49-F238E27FC236}">
                <a16:creationId xmlns:a16="http://schemas.microsoft.com/office/drawing/2014/main" id="{6BB62ECE-0979-139A-CE0A-25967EF0167B}"/>
              </a:ext>
            </a:extLst>
          </p:cNvPr>
          <p:cNvCxnSpPr>
            <a:cxnSpLocks/>
          </p:cNvCxnSpPr>
          <p:nvPr/>
        </p:nvCxnSpPr>
        <p:spPr>
          <a:xfrm>
            <a:off x="6888313" y="4086036"/>
            <a:ext cx="5015062" cy="0"/>
          </a:xfrm>
          <a:prstGeom prst="line">
            <a:avLst/>
          </a:prstGeom>
          <a:ln w="34925" cmpd="sng"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42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909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ladsholder til indhold 10">
            <a:extLst>
              <a:ext uri="{FF2B5EF4-FFF2-40B4-BE49-F238E27FC236}">
                <a16:creationId xmlns:a16="http://schemas.microsoft.com/office/drawing/2014/main" id="{E332BA44-4489-295F-6F19-61EA4CAF88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09818" y="-149175"/>
            <a:ext cx="1512750" cy="2138085"/>
          </a:xfrm>
          <a:prstGeom prst="rect">
            <a:avLst/>
          </a:prstGeom>
        </p:spPr>
      </p:pic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C79C9C9-8D7D-A188-FDFD-B9FF8AD3404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28600" lvl="0" indent="-228600" algn="l">
              <a:lnSpc>
                <a:spcPts val="1400"/>
              </a:lnSpc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Ledelses- og organisationsudvikling</a:t>
            </a:r>
          </a:p>
          <a:p>
            <a:pPr marL="228600" marR="0" lvl="0" indent="-22860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  <a:defRPr/>
            </a:pPr>
            <a:r>
              <a:rPr lang="da-DK" sz="1050" kern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Arbejdsmiljø</a:t>
            </a:r>
          </a:p>
          <a:p>
            <a:pPr marL="228600" lvl="0" indent="-228600" algn="l" defTabSz="914400" rtl="0" eaLnBrk="1" latinLnBrk="0" hangingPunct="1">
              <a:lnSpc>
                <a:spcPts val="1400"/>
              </a:lnSpc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kern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Løn og personaleadministration</a:t>
            </a:r>
          </a:p>
          <a:p>
            <a:pPr marL="228600" lvl="0" indent="-228600" algn="l" defTabSz="914400" rtl="0" eaLnBrk="1" latinLnBrk="0" hangingPunct="1">
              <a:lnSpc>
                <a:spcPts val="1400"/>
              </a:lnSpc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kern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HR-systemer og support af disse</a:t>
            </a:r>
          </a:p>
          <a:p>
            <a:pPr marL="228600" lvl="0" indent="-228600" algn="l" defTabSz="914400" rtl="0" eaLnBrk="1" latinLnBrk="0" hangingPunct="1">
              <a:lnSpc>
                <a:spcPts val="1400"/>
              </a:lnSpc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kern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Uddannelse og simulationstræning</a:t>
            </a:r>
          </a:p>
          <a:p>
            <a:pPr marL="228600" lvl="0" indent="-228600" algn="l" defTabSz="914400" rtl="0" eaLnBrk="1" latinLnBrk="0" hangingPunct="1">
              <a:lnSpc>
                <a:spcPts val="1400"/>
              </a:lnSpc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kern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Lægelig videreuddannelse</a:t>
            </a:r>
          </a:p>
          <a:p>
            <a:pPr marL="228600" lvl="0" indent="-228600" algn="l" defTabSz="914400" rtl="0" eaLnBrk="1" latinLnBrk="0" hangingPunct="1">
              <a:lnSpc>
                <a:spcPts val="1400"/>
              </a:lnSpc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kern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MED-betjening</a:t>
            </a:r>
          </a:p>
          <a:p>
            <a:pPr marL="228600" lvl="0" indent="-228600" algn="l" defTabSz="914400" rtl="0" eaLnBrk="1" latinLnBrk="0" hangingPunct="1">
              <a:lnSpc>
                <a:spcPts val="1400"/>
              </a:lnSpc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kern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Rekruttering og fastholdelse</a:t>
            </a:r>
          </a:p>
          <a:p>
            <a:pPr marL="228600" lvl="0" indent="-228600" algn="l" defTabSz="914400" rtl="0" eaLnBrk="1" latinLnBrk="0" hangingPunct="1">
              <a:lnSpc>
                <a:spcPts val="1400"/>
              </a:lnSpc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kern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Personalejura</a:t>
            </a:r>
          </a:p>
          <a:p>
            <a:pPr marL="228600" lvl="0" indent="-228600" algn="l" defTabSz="914400" rtl="0" eaLnBrk="1" latinLnBrk="0" hangingPunct="1">
              <a:lnSpc>
                <a:spcPts val="1400"/>
              </a:lnSpc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kern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HR-analyse, data og ledelsesinformation</a:t>
            </a:r>
          </a:p>
          <a:p>
            <a:pPr marL="228600" lvl="0" indent="-228600" algn="l" defTabSz="914400" rtl="0" eaLnBrk="1" latinLnBrk="0" hangingPunct="1">
              <a:lnSpc>
                <a:spcPts val="1400"/>
              </a:lnSpc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kern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Systemejerskab og understøttelse af vagtplanlægning.</a:t>
            </a:r>
          </a:p>
          <a:p>
            <a:pPr marL="228600" lvl="0" indent="-228600" algn="l" defTabSz="914400" rtl="0" eaLnBrk="1" latinLnBrk="0" hangingPunct="1">
              <a:lnSpc>
                <a:spcPts val="1400"/>
              </a:lnSpc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endParaRPr lang="da-DK" sz="105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1400"/>
              </a:lnSpc>
              <a:spcAft>
                <a:spcPts val="1000"/>
              </a:spcAft>
              <a:buNone/>
              <a:tabLst>
                <a:tab pos="228600" algn="l"/>
                <a:tab pos="457200" algn="l"/>
              </a:tabLst>
            </a:pPr>
            <a:r>
              <a:rPr lang="da-DK" sz="1050" dirty="0">
                <a:solidFill>
                  <a:schemeClr val="dk1"/>
                </a:solidFill>
              </a:rPr>
              <a:t>Reference i direktionen: Anne Skriver Andersen</a:t>
            </a:r>
            <a:endParaRPr lang="da-DK" sz="1050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2417B709-CED6-F5A4-0F3A-40917DBC950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5</a:t>
            </a:fld>
            <a:endParaRPr lang="da-DK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4C9EE4D3-BF18-7CFF-7AE8-14908EDB1F9E}"/>
              </a:ext>
            </a:extLst>
          </p:cNvPr>
          <p:cNvSpPr/>
          <p:nvPr/>
        </p:nvSpPr>
        <p:spPr>
          <a:xfrm>
            <a:off x="953575" y="6240098"/>
            <a:ext cx="2205550" cy="341857"/>
          </a:xfrm>
          <a:prstGeom prst="rect">
            <a:avLst/>
          </a:prstGeom>
          <a:solidFill>
            <a:srgbClr val="F2F2F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a-DK" dirty="0" err="1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973C3E13-838C-75FF-3D89-034D5A206A6B}"/>
              </a:ext>
            </a:extLst>
          </p:cNvPr>
          <p:cNvSpPr txBox="1">
            <a:spLocks/>
          </p:cNvSpPr>
          <p:nvPr/>
        </p:nvSpPr>
        <p:spPr>
          <a:xfrm>
            <a:off x="1152000" y="871199"/>
            <a:ext cx="103464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dirty="0"/>
              <a:t>HR OG UDDANNELSE</a:t>
            </a:r>
          </a:p>
        </p:txBody>
      </p:sp>
      <p:pic>
        <p:nvPicPr>
          <p:cNvPr id="11268" name="Picture 4" descr="Om Center for HR og Uddannelse">
            <a:extLst>
              <a:ext uri="{FF2B5EF4-FFF2-40B4-BE49-F238E27FC236}">
                <a16:creationId xmlns:a16="http://schemas.microsoft.com/office/drawing/2014/main" id="{0FECCFEE-7AF1-8CE1-C1A8-C1B8C6EE25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3152" y="1988911"/>
            <a:ext cx="960060" cy="1440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E60E055D-8CBD-6335-39E2-54BDBC542CDE}"/>
              </a:ext>
            </a:extLst>
          </p:cNvPr>
          <p:cNvSpPr txBox="1"/>
          <p:nvPr/>
        </p:nvSpPr>
        <p:spPr>
          <a:xfrm>
            <a:off x="8139382" y="1988910"/>
            <a:ext cx="3559281" cy="288018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Direktør: </a:t>
            </a:r>
            <a:r>
              <a:rPr lang="da-DK" sz="1600" b="1" dirty="0"/>
              <a:t>Kirstine Vestergård Nielsen</a:t>
            </a:r>
            <a:endParaRPr kumimoji="0" lang="da-DK" sz="1600" b="1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Region Hovedstaden siden 2008</a:t>
            </a: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Seneste stilling: Direktør for Center for HR og Uddannelse</a:t>
            </a: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a-DK" sz="1200" dirty="0">
                <a:solidFill>
                  <a:srgbClr val="1C1C1C"/>
                </a:solidFill>
                <a:latin typeface="Arial"/>
              </a:rPr>
              <a:t>Tidligere bl.a.: Konstitueret vicedirektør i Region Hovedstadens Akutberedskab</a:t>
            </a:r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a-DK" sz="1200" dirty="0">
                <a:solidFill>
                  <a:srgbClr val="1C1C1C"/>
                </a:solidFill>
                <a:latin typeface="Arial"/>
              </a:rPr>
              <a:t>Uddannelse: Kandidat i historie ved Københavns Universitet </a:t>
            </a:r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4" name="Lige forbindelse 3">
            <a:extLst>
              <a:ext uri="{FF2B5EF4-FFF2-40B4-BE49-F238E27FC236}">
                <a16:creationId xmlns:a16="http://schemas.microsoft.com/office/drawing/2014/main" id="{096DDE89-B05D-986B-7C3D-6DA72F952B61}"/>
              </a:ext>
            </a:extLst>
          </p:cNvPr>
          <p:cNvCxnSpPr>
            <a:cxnSpLocks/>
          </p:cNvCxnSpPr>
          <p:nvPr/>
        </p:nvCxnSpPr>
        <p:spPr>
          <a:xfrm>
            <a:off x="6820182" y="1833722"/>
            <a:ext cx="5046020" cy="0"/>
          </a:xfrm>
          <a:prstGeom prst="line">
            <a:avLst/>
          </a:prstGeom>
          <a:ln w="34925" cmpd="sng"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42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Lige forbindelse 7">
            <a:extLst>
              <a:ext uri="{FF2B5EF4-FFF2-40B4-BE49-F238E27FC236}">
                <a16:creationId xmlns:a16="http://schemas.microsoft.com/office/drawing/2014/main" id="{4FE3DB5D-0BF1-E1ED-9ADB-4897C474E61B}"/>
              </a:ext>
            </a:extLst>
          </p:cNvPr>
          <p:cNvCxnSpPr>
            <a:cxnSpLocks/>
          </p:cNvCxnSpPr>
          <p:nvPr/>
        </p:nvCxnSpPr>
        <p:spPr>
          <a:xfrm>
            <a:off x="6851140" y="3628836"/>
            <a:ext cx="5015062" cy="0"/>
          </a:xfrm>
          <a:prstGeom prst="line">
            <a:avLst/>
          </a:prstGeom>
          <a:ln w="34925" cmpd="sng"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42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4515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ladsholder til indhold 10">
            <a:extLst>
              <a:ext uri="{FF2B5EF4-FFF2-40B4-BE49-F238E27FC236}">
                <a16:creationId xmlns:a16="http://schemas.microsoft.com/office/drawing/2014/main" id="{2B4466C1-03EA-4C6E-80D6-D79C3A085E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65099" y="-224070"/>
            <a:ext cx="1845175" cy="2607927"/>
          </a:xfrm>
          <a:prstGeom prst="rect">
            <a:avLst/>
          </a:prstGeom>
        </p:spPr>
      </p:pic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C79C9C9-8D7D-A188-FDFD-B9FF8AD3404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28600" marR="71755" indent="-228600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dirty="0">
                <a:ea typeface="Calibri" panose="020F0502020204030204" pitchFamily="34" charset="0"/>
                <a:cs typeface="Times New Roman" panose="02020603050405020304" pitchFamily="18" charset="0"/>
              </a:rPr>
              <a:t>Jordforurening og grundvand</a:t>
            </a:r>
          </a:p>
          <a:p>
            <a:pPr marL="228600" marR="71755" indent="-228600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dirty="0">
                <a:ea typeface="Calibri" panose="020F0502020204030204" pitchFamily="34" charset="0"/>
                <a:cs typeface="Times New Roman" panose="02020603050405020304" pitchFamily="18" charset="0"/>
              </a:rPr>
              <a:t>Råstof og tilsyn</a:t>
            </a:r>
          </a:p>
          <a:p>
            <a:pPr marL="228600" marR="71755" indent="-228600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dirty="0">
                <a:ea typeface="Calibri" panose="020F0502020204030204" pitchFamily="34" charset="0"/>
                <a:cs typeface="Times New Roman" panose="02020603050405020304" pitchFamily="18" charset="0"/>
              </a:rPr>
              <a:t>Mobilitet og kollektiv trafik</a:t>
            </a:r>
          </a:p>
          <a:p>
            <a:pPr marL="228600" marR="71755" indent="-228600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dirty="0">
                <a:ea typeface="Calibri" panose="020F0502020204030204" pitchFamily="34" charset="0"/>
                <a:cs typeface="Times New Roman" panose="02020603050405020304" pitchFamily="18" charset="0"/>
              </a:rPr>
              <a:t>Gymnasiefordeling og ungdomsuddannelser</a:t>
            </a:r>
          </a:p>
          <a:p>
            <a:pPr marL="228600" marR="71755" indent="-228600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dirty="0">
                <a:ea typeface="Calibri" panose="020F0502020204030204" pitchFamily="34" charset="0"/>
                <a:cs typeface="Times New Roman" panose="02020603050405020304" pitchFamily="18" charset="0"/>
              </a:rPr>
              <a:t>Interregionalt arbejde</a:t>
            </a:r>
          </a:p>
          <a:p>
            <a:pPr marL="228600" marR="71755" indent="-228600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dirty="0">
                <a:ea typeface="Calibri" panose="020F0502020204030204" pitchFamily="34" charset="0"/>
                <a:cs typeface="Times New Roman" panose="02020603050405020304" pitchFamily="18" charset="0"/>
              </a:rPr>
              <a:t>Internationale område/grænseregionalt samarbejde</a:t>
            </a:r>
          </a:p>
          <a:p>
            <a:pPr marL="228600" marR="71755" indent="-228600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dirty="0">
                <a:ea typeface="Calibri" panose="020F0502020204030204" pitchFamily="34" charset="0"/>
                <a:cs typeface="Times New Roman" panose="02020603050405020304" pitchFamily="18" charset="0"/>
              </a:rPr>
              <a:t>Koordinering af grøn omstilling </a:t>
            </a:r>
          </a:p>
          <a:p>
            <a:pPr marL="228600" marR="71755" indent="-228600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dirty="0">
                <a:ea typeface="Calibri" panose="020F0502020204030204" pitchFamily="34" charset="0"/>
                <a:cs typeface="Times New Roman" panose="02020603050405020304" pitchFamily="18" charset="0"/>
              </a:rPr>
              <a:t>Koordinering af forskning og innovation</a:t>
            </a:r>
          </a:p>
          <a:p>
            <a:pPr marL="228600" marR="71755" indent="-228600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dirty="0">
                <a:ea typeface="Calibri" panose="020F0502020204030204" pitchFamily="34" charset="0"/>
                <a:cs typeface="Times New Roman" panose="02020603050405020304" pitchFamily="18" charset="0"/>
              </a:rPr>
              <a:t>Politisk betjening af §17.4-udvalg om klima og sundhed og det stående udvalg for regional udvikling.</a:t>
            </a:r>
          </a:p>
          <a:p>
            <a:endParaRPr lang="da-DK" sz="1050" dirty="0"/>
          </a:p>
          <a:p>
            <a:pPr marL="0" indent="0">
              <a:buNone/>
            </a:pPr>
            <a:r>
              <a:rPr lang="da-DK" sz="1050" dirty="0">
                <a:solidFill>
                  <a:schemeClr val="dk1"/>
                </a:solidFill>
              </a:rPr>
              <a:t>Reference i direktionen: Martin Magelund Rasmussen</a:t>
            </a:r>
            <a:endParaRPr lang="da-DK" sz="1050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2417B709-CED6-F5A4-0F3A-40917DBC950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6</a:t>
            </a:fld>
            <a:endParaRPr lang="da-DK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42C3E965-5929-109B-5605-F86E472F5C0D}"/>
              </a:ext>
            </a:extLst>
          </p:cNvPr>
          <p:cNvSpPr/>
          <p:nvPr/>
        </p:nvSpPr>
        <p:spPr>
          <a:xfrm>
            <a:off x="953575" y="6240098"/>
            <a:ext cx="2205550" cy="341857"/>
          </a:xfrm>
          <a:prstGeom prst="rect">
            <a:avLst/>
          </a:prstGeom>
          <a:solidFill>
            <a:srgbClr val="F2F2F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a-DK" dirty="0" err="1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25194087-F331-35D1-7B07-C785FC9A4378}"/>
              </a:ext>
            </a:extLst>
          </p:cNvPr>
          <p:cNvSpPr txBox="1">
            <a:spLocks/>
          </p:cNvSpPr>
          <p:nvPr/>
        </p:nvSpPr>
        <p:spPr>
          <a:xfrm>
            <a:off x="1152000" y="871199"/>
            <a:ext cx="103464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dirty="0"/>
              <a:t>REGIONSUDVIKLING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57137750-2462-930D-BAF5-F86B7D296A5E}"/>
              </a:ext>
            </a:extLst>
          </p:cNvPr>
          <p:cNvSpPr txBox="1"/>
          <p:nvPr/>
        </p:nvSpPr>
        <p:spPr>
          <a:xfrm>
            <a:off x="8139382" y="1988910"/>
            <a:ext cx="3806183" cy="288018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Direktør: </a:t>
            </a:r>
            <a:r>
              <a:rPr lang="da-DK" sz="1600" b="1" dirty="0"/>
              <a:t>Lisbeth Iversen</a:t>
            </a:r>
            <a:endParaRPr kumimoji="0" lang="da-DK" sz="1600" b="1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Region Sjælland siden 2007</a:t>
            </a: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Seneste stilling: Udviklingsdirektør, Regional Udvikling</a:t>
            </a:r>
          </a:p>
          <a:p>
            <a:pPr marL="180000" lvl="0" indent="-180000" defTabSz="360000">
              <a:buFont typeface="Arial" panose="020B0604020202020204" pitchFamily="34" charset="0"/>
              <a:buChar char="•"/>
              <a:defRPr/>
            </a:pPr>
            <a:r>
              <a:rPr lang="da-DK" sz="1200" dirty="0">
                <a:solidFill>
                  <a:srgbClr val="1C1C1C"/>
                </a:solidFill>
                <a:latin typeface="Arial"/>
              </a:rPr>
              <a:t>Tidligere bl.a.: Sekretariatschef i Regional udvikling i Region Sjælland og</a:t>
            </a:r>
            <a:r>
              <a:rPr lang="da-DK" sz="1200" dirty="0">
                <a:solidFill>
                  <a:srgbClr val="1C1C1C"/>
                </a:solidFill>
              </a:rPr>
              <a:t> Danske Gymnastik- og Idrætsforeninger</a:t>
            </a:r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a-DK" sz="1200" dirty="0">
                <a:solidFill>
                  <a:srgbClr val="1C1C1C"/>
                </a:solidFill>
                <a:latin typeface="Arial"/>
              </a:rPr>
              <a:t>Uddannelse: Cand.scient., Kulturgeografi fra Københavns Universitet</a:t>
            </a:r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2882416-B2C9-46A3-4912-2C97D92FC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0086" y="2018240"/>
            <a:ext cx="1187501" cy="1187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" name="Lige forbindelse 1">
            <a:extLst>
              <a:ext uri="{FF2B5EF4-FFF2-40B4-BE49-F238E27FC236}">
                <a16:creationId xmlns:a16="http://schemas.microsoft.com/office/drawing/2014/main" id="{BD0F40E4-4318-18A9-3082-76CDFE9BAE8D}"/>
              </a:ext>
            </a:extLst>
          </p:cNvPr>
          <p:cNvCxnSpPr>
            <a:cxnSpLocks/>
          </p:cNvCxnSpPr>
          <p:nvPr/>
        </p:nvCxnSpPr>
        <p:spPr>
          <a:xfrm>
            <a:off x="6717333" y="1736445"/>
            <a:ext cx="5046020" cy="0"/>
          </a:xfrm>
          <a:prstGeom prst="line">
            <a:avLst/>
          </a:prstGeom>
          <a:ln w="34925" cmpd="sng"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42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Lige forbindelse 3">
            <a:extLst>
              <a:ext uri="{FF2B5EF4-FFF2-40B4-BE49-F238E27FC236}">
                <a16:creationId xmlns:a16="http://schemas.microsoft.com/office/drawing/2014/main" id="{0D76B705-5636-8DB0-73ED-8FA43399D24F}"/>
              </a:ext>
            </a:extLst>
          </p:cNvPr>
          <p:cNvCxnSpPr>
            <a:cxnSpLocks/>
          </p:cNvCxnSpPr>
          <p:nvPr/>
        </p:nvCxnSpPr>
        <p:spPr>
          <a:xfrm>
            <a:off x="6748291" y="3910938"/>
            <a:ext cx="5015062" cy="0"/>
          </a:xfrm>
          <a:prstGeom prst="line">
            <a:avLst/>
          </a:prstGeom>
          <a:ln w="34925" cmpd="sng"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42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6556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ladsholder til indhold 10">
            <a:extLst>
              <a:ext uri="{FF2B5EF4-FFF2-40B4-BE49-F238E27FC236}">
                <a16:creationId xmlns:a16="http://schemas.microsoft.com/office/drawing/2014/main" id="{35666E34-E3CF-CBD3-C50A-82022FE862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2095" y="-599043"/>
            <a:ext cx="2080468" cy="2940484"/>
          </a:xfrm>
          <a:prstGeom prst="rect">
            <a:avLst/>
          </a:prstGeom>
        </p:spPr>
      </p:pic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C79C9C9-8D7D-A188-FDFD-B9FF8AD3404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28600" marR="71755" lvl="0" indent="-228600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IT-drift inkl. </a:t>
            </a:r>
            <a:r>
              <a:rPr lang="da-DK" sz="105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servicedesk</a:t>
            </a:r>
            <a:r>
              <a:rPr lang="da-DK" sz="105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/IT-support og driftsstyring</a:t>
            </a:r>
          </a:p>
          <a:p>
            <a:pPr marL="228600" marR="71755" lvl="0" indent="-228600" algn="l" defTabSz="914400" rtl="0" eaLnBrk="1" latinLnBrk="0" hangingPunct="1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kern="12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Vedligehold og udvikling af regionens </a:t>
            </a:r>
            <a:r>
              <a:rPr lang="da-DK" sz="1050" dirty="0">
                <a:solidFill>
                  <a:srgbClr val="33333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da-DK" sz="1050" kern="12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-infrastruktur</a:t>
            </a:r>
          </a:p>
          <a:p>
            <a:pPr marL="228600" marR="71755" lvl="0" indent="-228600" algn="l" defTabSz="914400" rtl="0" eaLnBrk="1" latinLnBrk="0" hangingPunct="1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kern="12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Drift, vedligehold og udvikling af systemer, herunder SP, billeddiagnostik, laboratorieområdet, hospitalsdrift m.m.</a:t>
            </a:r>
          </a:p>
          <a:p>
            <a:pPr marL="228600" marR="71755" indent="-228600">
              <a:lnSpc>
                <a:spcPts val="1400"/>
              </a:lnSpc>
              <a:spcAft>
                <a:spcPts val="600"/>
              </a:spcAft>
              <a:tabLst>
                <a:tab pos="228600" algn="l"/>
                <a:tab pos="457200" algn="l"/>
              </a:tabLst>
            </a:pPr>
            <a:r>
              <a:rPr lang="da-DK" sz="1050" kern="12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Støtte ifm. implementering af systemer</a:t>
            </a:r>
            <a:r>
              <a:rPr lang="da-DK" sz="1050" dirty="0">
                <a:solidFill>
                  <a:srgbClr val="33333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/ændringer, inkl. AI-løsninger</a:t>
            </a:r>
            <a:endParaRPr lang="da-DK" sz="1050" kern="1200" dirty="0">
              <a:solidFill>
                <a:srgbClr val="333333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71755" lvl="0" indent="-228600" algn="l" defTabSz="914400" rtl="0" eaLnBrk="1" latinLnBrk="0" hangingPunct="1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kern="12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IT-understøttelse i det nære sundhedsvæsen herunder telemedicin og præhospital</a:t>
            </a:r>
          </a:p>
          <a:p>
            <a:pPr marL="228600" marR="71755" lvl="0" indent="-228600" algn="l" defTabSz="914400" rtl="0" eaLnBrk="1" latinLnBrk="0" hangingPunct="1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kern="12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IT-arkitektur og integrationer</a:t>
            </a:r>
          </a:p>
          <a:p>
            <a:pPr marL="228600" marR="71755" lvl="0" indent="-228600" algn="l" defTabSz="914400" rtl="0" eaLnBrk="1" latinLnBrk="0" hangingPunct="1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kern="12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Informationssikkerhed og digital compliance</a:t>
            </a:r>
          </a:p>
          <a:p>
            <a:pPr marL="228600" marR="71755" lvl="0" indent="-228600" algn="l" defTabSz="914400" rtl="0" eaLnBrk="1" latinLnBrk="0" hangingPunct="1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kern="12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Medicinsk udstyr</a:t>
            </a:r>
          </a:p>
          <a:p>
            <a:pPr marL="228600" marR="71755" lvl="0" indent="-228600" algn="l" defTabSz="914400" rtl="0" eaLnBrk="1" latinLnBrk="0" hangingPunct="1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kern="12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IT-kontrakter inkl. udbud, indkøb og licensstyring</a:t>
            </a:r>
          </a:p>
          <a:p>
            <a:pPr marL="228600" marR="71755" lvl="0" indent="-228600" algn="l" defTabSz="914400" rtl="0" eaLnBrk="1" latinLnBrk="0" hangingPunct="1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kern="12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Porteføljestyring</a:t>
            </a:r>
          </a:p>
          <a:p>
            <a:pPr marL="228600" marR="71755" lvl="0" indent="-228600" algn="l" defTabSz="914400" rtl="0" eaLnBrk="1" latinLnBrk="0" hangingPunct="1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kern="12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Drift og support af medicotekniske apparater samt hardware</a:t>
            </a:r>
          </a:p>
          <a:p>
            <a:pPr marL="228600" marR="71755" lvl="0" indent="-228600" algn="l" defTabSz="914400" rtl="0" eaLnBrk="1" latinLnBrk="0" hangingPunct="1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kern="12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Indkøb, vedligehold og reparation af medicoteknisk udstyr.</a:t>
            </a:r>
          </a:p>
          <a:p>
            <a:pPr marL="228600" marR="71755" lvl="0" indent="-228600" algn="l" defTabSz="914400" rtl="0" eaLnBrk="1" latinLnBrk="0" hangingPunct="1">
              <a:lnSpc>
                <a:spcPts val="14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endParaRPr lang="da-DK" sz="1050" dirty="0">
              <a:solidFill>
                <a:srgbClr val="333333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71755" indent="0">
              <a:lnSpc>
                <a:spcPts val="1400"/>
              </a:lnSpc>
              <a:spcAft>
                <a:spcPts val="600"/>
              </a:spcAft>
              <a:buNone/>
              <a:tabLst>
                <a:tab pos="228600" algn="l"/>
                <a:tab pos="457200" algn="l"/>
              </a:tabLst>
            </a:pPr>
            <a:r>
              <a:rPr lang="da-DK" sz="1050" dirty="0">
                <a:solidFill>
                  <a:schemeClr val="dk1"/>
                </a:solidFill>
              </a:rPr>
              <a:t>Reference i direktionen: Erik Jylling</a:t>
            </a:r>
            <a:endParaRPr lang="da-DK" sz="1050" dirty="0">
              <a:solidFill>
                <a:srgbClr val="333333"/>
              </a:solidFill>
              <a:effectLst/>
            </a:endParaRP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2417B709-CED6-F5A4-0F3A-40917DBC950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7</a:t>
            </a:fld>
            <a:endParaRPr lang="da-DK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2BE30390-2DFA-131D-E431-7AFA7C579B23}"/>
              </a:ext>
            </a:extLst>
          </p:cNvPr>
          <p:cNvSpPr/>
          <p:nvPr/>
        </p:nvSpPr>
        <p:spPr>
          <a:xfrm>
            <a:off x="953575" y="6240098"/>
            <a:ext cx="2205550" cy="341857"/>
          </a:xfrm>
          <a:prstGeom prst="rect">
            <a:avLst/>
          </a:prstGeom>
          <a:solidFill>
            <a:srgbClr val="F2F2F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a-DK" dirty="0" err="1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08120CD8-0C7E-EEE1-DBB0-59F61855D1C6}"/>
              </a:ext>
            </a:extLst>
          </p:cNvPr>
          <p:cNvSpPr txBox="1">
            <a:spLocks/>
          </p:cNvSpPr>
          <p:nvPr/>
        </p:nvSpPr>
        <p:spPr>
          <a:xfrm>
            <a:off x="1152000" y="871199"/>
            <a:ext cx="103464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dirty="0"/>
              <a:t>DIGITALISERING OG TEKNOLOGI</a:t>
            </a:r>
          </a:p>
        </p:txBody>
      </p:sp>
      <p:pic>
        <p:nvPicPr>
          <p:cNvPr id="9220" name="Picture 4" descr="Direktion">
            <a:extLst>
              <a:ext uri="{FF2B5EF4-FFF2-40B4-BE49-F238E27FC236}">
                <a16:creationId xmlns:a16="http://schemas.microsoft.com/office/drawing/2014/main" id="{ACCBBD89-7B81-2052-21A7-1FC794FCF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163" y="1918099"/>
            <a:ext cx="1004820" cy="1353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38D00ACC-6D91-8669-1503-B064E7790A80}"/>
              </a:ext>
            </a:extLst>
          </p:cNvPr>
          <p:cNvSpPr txBox="1"/>
          <p:nvPr/>
        </p:nvSpPr>
        <p:spPr>
          <a:xfrm>
            <a:off x="8139383" y="1858244"/>
            <a:ext cx="3452018" cy="128219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Direktør: </a:t>
            </a:r>
            <a:r>
              <a:rPr lang="da-DK" sz="1600" b="1" dirty="0"/>
              <a:t>Mette Harbo</a:t>
            </a:r>
            <a:endParaRPr kumimoji="0" lang="da-DK" sz="1600" b="1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Region Hovedstaden siden 2021</a:t>
            </a:r>
          </a:p>
          <a:p>
            <a:pPr marL="180000" lvl="0" indent="-180000" defTabSz="360000">
              <a:buFont typeface="Arial" panose="020B0604020202020204" pitchFamily="34" charset="0"/>
              <a:buChar char="•"/>
              <a:defRPr/>
            </a:pP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Seneste stilling:</a:t>
            </a:r>
            <a:r>
              <a:rPr lang="da-DK" sz="1100" dirty="0">
                <a:solidFill>
                  <a:srgbClr val="1C1C1C"/>
                </a:solidFill>
              </a:rPr>
              <a:t> Direktør i Center for IT og </a:t>
            </a:r>
            <a:r>
              <a:rPr lang="da-DK" sz="1100" dirty="0" err="1">
                <a:solidFill>
                  <a:srgbClr val="1C1C1C"/>
                </a:solidFill>
              </a:rPr>
              <a:t>Medikoteknologi</a:t>
            </a:r>
            <a:endParaRPr kumimoji="0" lang="da-DK" sz="11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a-DK" sz="1100" dirty="0">
                <a:solidFill>
                  <a:srgbClr val="1C1C1C"/>
                </a:solidFill>
                <a:latin typeface="Arial"/>
              </a:rPr>
              <a:t>Tidligere bl.a.: Vicedirektør i CIMT og digitaliseringschef i Københavns Kommune</a:t>
            </a:r>
            <a:endParaRPr kumimoji="0" lang="da-DK" sz="11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a-DK" sz="1100" dirty="0">
                <a:solidFill>
                  <a:srgbClr val="1C1C1C"/>
                </a:solidFill>
                <a:latin typeface="Arial"/>
              </a:rPr>
              <a:t>Uddannelse: Cand.scient.soc., Kulturgeografi og Kommunikation fra Roskilde Universitet</a:t>
            </a:r>
            <a:endParaRPr kumimoji="0" lang="da-DK" sz="11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D6000078-767B-3917-4CD5-B6E4DBC0814D}"/>
              </a:ext>
            </a:extLst>
          </p:cNvPr>
          <p:cNvSpPr txBox="1"/>
          <p:nvPr/>
        </p:nvSpPr>
        <p:spPr>
          <a:xfrm>
            <a:off x="8139383" y="3529462"/>
            <a:ext cx="3644300" cy="117739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defRPr/>
            </a:pPr>
            <a:r>
              <a:rPr lang="da-DK" sz="1600" dirty="0" err="1">
                <a:solidFill>
                  <a:srgbClr val="1C1C1C"/>
                </a:solidFill>
                <a:latin typeface="Arial"/>
              </a:rPr>
              <a:t>Viced</a:t>
            </a:r>
            <a:r>
              <a:rPr kumimoji="0" lang="da-DK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irektør</a:t>
            </a: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</a:t>
            </a:r>
            <a:r>
              <a:rPr kumimoji="0" lang="da-DK" sz="1600" b="1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Anna Olga Aaskilde Laursen</a:t>
            </a: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Region Hovedstaden siden 2009</a:t>
            </a: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Seneste stilling: Vicedirektør i Center for IT og </a:t>
            </a:r>
            <a:r>
              <a:rPr kumimoji="0" lang="da-DK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Medikoteknologi</a:t>
            </a:r>
            <a:endParaRPr kumimoji="0" lang="da-DK" sz="11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a-DK" sz="1100" dirty="0">
                <a:solidFill>
                  <a:srgbClr val="1C1C1C"/>
                </a:solidFill>
                <a:latin typeface="Arial"/>
              </a:rPr>
              <a:t>Tidligere bl.a.: Enheds- og sektionschef i CIMT</a:t>
            </a:r>
            <a:endParaRPr kumimoji="0" lang="da-DK" sz="11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lvl="0" indent="-180000" defTabSz="360000">
              <a:buFont typeface="Arial" panose="020B0604020202020204" pitchFamily="34" charset="0"/>
              <a:buChar char="•"/>
              <a:defRPr/>
            </a:pPr>
            <a:r>
              <a:rPr lang="da-DK" sz="1100" dirty="0">
                <a:solidFill>
                  <a:srgbClr val="1C1C1C"/>
                </a:solidFill>
                <a:latin typeface="Arial"/>
              </a:rPr>
              <a:t>Uddannelse: </a:t>
            </a:r>
            <a:r>
              <a:rPr lang="da-DK" sz="1100" dirty="0">
                <a:solidFill>
                  <a:srgbClr val="1C1C1C"/>
                </a:solidFill>
              </a:rPr>
              <a:t>Cand.mag., Filosofi fra RUC</a:t>
            </a:r>
            <a:endParaRPr kumimoji="0" lang="da-DK" sz="11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C396D6AF-948B-B761-5550-EF9C5D178D8F}"/>
              </a:ext>
            </a:extLst>
          </p:cNvPr>
          <p:cNvSpPr txBox="1"/>
          <p:nvPr/>
        </p:nvSpPr>
        <p:spPr>
          <a:xfrm>
            <a:off x="8139383" y="5166838"/>
            <a:ext cx="3452018" cy="141511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defRPr/>
            </a:pPr>
            <a:r>
              <a:rPr lang="da-DK" sz="1600" dirty="0" err="1">
                <a:solidFill>
                  <a:srgbClr val="1C1C1C"/>
                </a:solidFill>
                <a:latin typeface="Arial"/>
              </a:rPr>
              <a:t>Viced</a:t>
            </a:r>
            <a:r>
              <a:rPr kumimoji="0" lang="da-DK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irektør</a:t>
            </a: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</a:t>
            </a:r>
            <a:r>
              <a:rPr kumimoji="0" lang="da-DK" sz="1600" b="1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Charlotte Hougaard Clifford</a:t>
            </a: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Region Hovedstaden siden 2021</a:t>
            </a:r>
          </a:p>
          <a:p>
            <a:pPr marL="180000" lvl="0" indent="-180000" defTabSz="360000">
              <a:buFont typeface="Arial" panose="020B0604020202020204" pitchFamily="34" charset="0"/>
              <a:buChar char="•"/>
              <a:defRPr/>
            </a:pP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Seneste stilling:</a:t>
            </a:r>
            <a:r>
              <a:rPr lang="da-DK" sz="1100" dirty="0">
                <a:solidFill>
                  <a:srgbClr val="1C1C1C"/>
                </a:solidFill>
              </a:rPr>
              <a:t> Vicedirektør i Center for IT og </a:t>
            </a:r>
            <a:r>
              <a:rPr lang="da-DK" sz="1100" dirty="0" err="1">
                <a:solidFill>
                  <a:srgbClr val="1C1C1C"/>
                </a:solidFill>
              </a:rPr>
              <a:t>Medikoteknologi</a:t>
            </a:r>
            <a:endParaRPr kumimoji="0" lang="da-DK" sz="11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a-DK" sz="1100" dirty="0">
                <a:solidFill>
                  <a:srgbClr val="1C1C1C"/>
                </a:solidFill>
                <a:latin typeface="Arial"/>
              </a:rPr>
              <a:t>Tidligere bl.a.: kontorchef i KL og enhedschef i CIMT</a:t>
            </a:r>
            <a:endParaRPr kumimoji="0" lang="da-DK" sz="11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a-DK" sz="1100" dirty="0">
                <a:solidFill>
                  <a:srgbClr val="1C1C1C"/>
                </a:solidFill>
                <a:latin typeface="Arial"/>
              </a:rPr>
              <a:t>Uddannelse: Kandidat i Økonomi fra Aarhus Universitet</a:t>
            </a:r>
            <a:endParaRPr kumimoji="0" lang="da-DK" sz="11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C4BFB35B-731F-A638-B0DA-1D86AC932E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7686" y="3633556"/>
            <a:ext cx="1004820" cy="1004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8A8A9969-4D46-6214-4FE0-E53A2D1046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163" y="5179391"/>
            <a:ext cx="1039866" cy="10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A62A9418-4E68-1567-B162-903173127437}"/>
              </a:ext>
            </a:extLst>
          </p:cNvPr>
          <p:cNvCxnSpPr>
            <a:cxnSpLocks/>
          </p:cNvCxnSpPr>
          <p:nvPr/>
        </p:nvCxnSpPr>
        <p:spPr>
          <a:xfrm>
            <a:off x="6900163" y="3429000"/>
            <a:ext cx="4770221" cy="0"/>
          </a:xfrm>
          <a:prstGeom prst="line">
            <a:avLst/>
          </a:prstGeom>
          <a:ln w="34925" cmpd="sng"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42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Lige forbindelse 11">
            <a:extLst>
              <a:ext uri="{FF2B5EF4-FFF2-40B4-BE49-F238E27FC236}">
                <a16:creationId xmlns:a16="http://schemas.microsoft.com/office/drawing/2014/main" id="{4A761813-207D-D78A-950D-00B1E061459E}"/>
              </a:ext>
            </a:extLst>
          </p:cNvPr>
          <p:cNvCxnSpPr>
            <a:cxnSpLocks/>
          </p:cNvCxnSpPr>
          <p:nvPr/>
        </p:nvCxnSpPr>
        <p:spPr>
          <a:xfrm>
            <a:off x="6900163" y="4995421"/>
            <a:ext cx="4770221" cy="0"/>
          </a:xfrm>
          <a:prstGeom prst="line">
            <a:avLst/>
          </a:prstGeom>
          <a:ln w="34925" cmpd="sng"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42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03181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ladsholder til indhold 10">
            <a:extLst>
              <a:ext uri="{FF2B5EF4-FFF2-40B4-BE49-F238E27FC236}">
                <a16:creationId xmlns:a16="http://schemas.microsoft.com/office/drawing/2014/main" id="{0DB1C704-316C-F765-4D0F-A065851C68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43591" y="-543410"/>
            <a:ext cx="1875265" cy="2650455"/>
          </a:xfrm>
          <a:prstGeom prst="rect">
            <a:avLst/>
          </a:prstGeom>
        </p:spPr>
      </p:pic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C79C9C9-8D7D-A188-FDFD-B9FF8AD3404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28600" marR="71755" lvl="0" indent="-228600" algn="l" defTabSz="914400" rtl="0" eaLnBrk="1" latinLnBrk="0" hangingPunct="1">
              <a:lnSpc>
                <a:spcPts val="14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kern="12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Byggeri og renovering </a:t>
            </a:r>
          </a:p>
          <a:p>
            <a:pPr marL="228600" marR="71755" lvl="0" indent="-228600" algn="l" defTabSz="914400" rtl="0" eaLnBrk="1" latinLnBrk="0" hangingPunct="1">
              <a:lnSpc>
                <a:spcPts val="14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kern="12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Bygningsdrift (inkl. bygningssyn + bygningsvedligehold)*</a:t>
            </a:r>
          </a:p>
          <a:p>
            <a:pPr marL="228600" marR="71755" lvl="0" indent="-228600" algn="l" defTabSz="914400" rtl="0" eaLnBrk="1" latinLnBrk="0" hangingPunct="1">
              <a:lnSpc>
                <a:spcPts val="14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kern="12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Logistik og forsyning*</a:t>
            </a:r>
          </a:p>
          <a:p>
            <a:pPr marL="228600" marR="71755" lvl="0" indent="-228600" algn="l" defTabSz="914400" rtl="0" eaLnBrk="1" latinLnBrk="0" hangingPunct="1">
              <a:lnSpc>
                <a:spcPts val="14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kern="12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Fysisk planlægning (herunder generalplanlægning og </a:t>
            </a:r>
            <a:r>
              <a:rPr lang="da-DK" sz="1050" kern="12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space</a:t>
            </a:r>
            <a:r>
              <a:rPr lang="da-DK" sz="1050" kern="12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management) (inkl. ejendomsadministration)</a:t>
            </a:r>
          </a:p>
          <a:p>
            <a:pPr marL="228600" marR="71755" lvl="0" indent="-228600" algn="l" defTabSz="914400" rtl="0" eaLnBrk="1" latinLnBrk="0" hangingPunct="1">
              <a:lnSpc>
                <a:spcPts val="14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kern="12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Energi og miljø</a:t>
            </a:r>
          </a:p>
          <a:p>
            <a:pPr marL="228600" marR="71755" lvl="0" indent="-228600" algn="l" defTabSz="914400" rtl="0" eaLnBrk="1" latinLnBrk="0" hangingPunct="1">
              <a:lnSpc>
                <a:spcPts val="14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228600" algn="l"/>
                <a:tab pos="457200" algn="l"/>
              </a:tabLst>
            </a:pPr>
            <a:r>
              <a:rPr lang="da-DK" sz="1050" dirty="0">
                <a:solidFill>
                  <a:srgbClr val="33333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Større byggerier. </a:t>
            </a:r>
          </a:p>
          <a:p>
            <a:pPr marL="0" marR="71755" indent="0">
              <a:lnSpc>
                <a:spcPts val="14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pos="228600" algn="l"/>
                <a:tab pos="457200" algn="l"/>
              </a:tabLst>
            </a:pPr>
            <a:endParaRPr lang="da-DK" sz="1050" i="1" dirty="0"/>
          </a:p>
          <a:p>
            <a:pPr marL="0" marR="71755" indent="0">
              <a:lnSpc>
                <a:spcPts val="14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pos="228600" algn="l"/>
                <a:tab pos="457200" algn="l"/>
              </a:tabLst>
            </a:pPr>
            <a:r>
              <a:rPr lang="da-DK" sz="1050" i="1" dirty="0"/>
              <a:t>*Disse områder ønsker koncerndirektionen at analysere nærmere blandt andet med henblik på at fastlægge arbejdsdelingen mellem hospitalerne og koncerndriftsområdet. Indtil andet besluttes, opretholdes nuværende arbejdsdeling.</a:t>
            </a:r>
            <a:endParaRPr lang="da-DK" sz="1050" i="1" kern="1200" dirty="0">
              <a:solidFill>
                <a:srgbClr val="333333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71755" lvl="0" indent="0" algn="l" defTabSz="914400" rtl="0" eaLnBrk="1" latinLnBrk="0" hangingPunct="1">
              <a:lnSpc>
                <a:spcPts val="14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pos="228600" algn="l"/>
                <a:tab pos="457200" algn="l"/>
              </a:tabLst>
            </a:pPr>
            <a:r>
              <a:rPr lang="da-DK" sz="1050" i="1" kern="12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For Region Hovedstaden videreføres opgaverne med logistik og forsyning  i et koncerndriftsområde for Ejendomme og Byggerier, mens de for Region Sjælland samles i et koncerndriftsområde for de koncerntekniske områder. Der igangsættes snarest en analyse mhp. fremtidig styring og organisering. </a:t>
            </a:r>
          </a:p>
          <a:p>
            <a:pPr marL="0" marR="71755" lvl="0" indent="0" algn="l" defTabSz="914400" rtl="0" eaLnBrk="1" latinLnBrk="0" hangingPunct="1">
              <a:lnSpc>
                <a:spcPts val="14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pos="228600" algn="l"/>
                <a:tab pos="457200" algn="l"/>
              </a:tabLst>
            </a:pPr>
            <a:endParaRPr lang="da-DK" sz="1050" i="1" dirty="0">
              <a:solidFill>
                <a:srgbClr val="333333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71755" indent="0">
              <a:lnSpc>
                <a:spcPts val="14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pos="228600" algn="l"/>
                <a:tab pos="457200" algn="l"/>
              </a:tabLst>
            </a:pPr>
            <a:r>
              <a:rPr lang="da-DK" sz="1050" dirty="0">
                <a:solidFill>
                  <a:schemeClr val="dk1"/>
                </a:solidFill>
              </a:rPr>
              <a:t>Reference i direktionen: Anne Skriver Andersen</a:t>
            </a:r>
            <a:endParaRPr lang="da-DK" sz="1050" i="1" kern="1200" dirty="0">
              <a:solidFill>
                <a:srgbClr val="333333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8C0C820E-A425-05BD-A2C7-94678ADB80D6}"/>
              </a:ext>
            </a:extLst>
          </p:cNvPr>
          <p:cNvSpPr/>
          <p:nvPr/>
        </p:nvSpPr>
        <p:spPr>
          <a:xfrm>
            <a:off x="953575" y="6240098"/>
            <a:ext cx="2205550" cy="341857"/>
          </a:xfrm>
          <a:prstGeom prst="rect">
            <a:avLst/>
          </a:prstGeom>
          <a:solidFill>
            <a:srgbClr val="F2F2F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a-DK" dirty="0" err="1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56F9EA4B-56BF-9140-91D5-43EFA45FD296}"/>
              </a:ext>
            </a:extLst>
          </p:cNvPr>
          <p:cNvSpPr txBox="1">
            <a:spLocks/>
          </p:cNvSpPr>
          <p:nvPr/>
        </p:nvSpPr>
        <p:spPr>
          <a:xfrm>
            <a:off x="1152000" y="871199"/>
            <a:ext cx="103464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dirty="0"/>
              <a:t>EJENDOMME OG BYGGERIER</a:t>
            </a:r>
          </a:p>
        </p:txBody>
      </p:sp>
      <p:pic>
        <p:nvPicPr>
          <p:cNvPr id="8196" name="Picture 4" descr="Mogens Kornbo vender tilbage som direktør i Center for Ejendomme | Region  Hovedstaden">
            <a:extLst>
              <a:ext uri="{FF2B5EF4-FFF2-40B4-BE49-F238E27FC236}">
                <a16:creationId xmlns:a16="http://schemas.microsoft.com/office/drawing/2014/main" id="{2D3E1744-29A4-D625-7D73-92B886D6ED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8957" y="348954"/>
            <a:ext cx="851871" cy="1094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7AC813E4-E9B8-6716-116F-03E773C4494F}"/>
              </a:ext>
            </a:extLst>
          </p:cNvPr>
          <p:cNvSpPr txBox="1"/>
          <p:nvPr/>
        </p:nvSpPr>
        <p:spPr>
          <a:xfrm>
            <a:off x="8139383" y="348954"/>
            <a:ext cx="3578134" cy="288018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Direktør: </a:t>
            </a:r>
            <a:r>
              <a:rPr lang="da-DK" sz="1600" b="1" dirty="0"/>
              <a:t>Mogens Kornbo</a:t>
            </a:r>
            <a:endParaRPr kumimoji="0" lang="da-DK" sz="1600" b="1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Region Hovedstaden siden 2016</a:t>
            </a: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Seneste stilling: Direktør for Center for Ejendomme</a:t>
            </a: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a-DK" sz="1100" dirty="0">
                <a:solidFill>
                  <a:srgbClr val="1C1C1C"/>
                </a:solidFill>
                <a:latin typeface="Arial"/>
              </a:rPr>
              <a:t>Tidligere </a:t>
            </a:r>
            <a:r>
              <a:rPr lang="da-DK" sz="1100" dirty="0" err="1">
                <a:solidFill>
                  <a:srgbClr val="1C1C1C"/>
                </a:solidFill>
                <a:latin typeface="Arial"/>
              </a:rPr>
              <a:t>bl.a</a:t>
            </a:r>
            <a:r>
              <a:rPr lang="da-DK" sz="1100" dirty="0">
                <a:solidFill>
                  <a:srgbClr val="1C1C1C"/>
                </a:solidFill>
                <a:latin typeface="Arial"/>
              </a:rPr>
              <a:t>: Direktør i Siemens Real </a:t>
            </a:r>
            <a:r>
              <a:rPr lang="da-DK" sz="1100" dirty="0" err="1">
                <a:solidFill>
                  <a:srgbClr val="1C1C1C"/>
                </a:solidFill>
                <a:latin typeface="Arial"/>
              </a:rPr>
              <a:t>Estate</a:t>
            </a:r>
            <a:r>
              <a:rPr lang="da-DK" sz="1100" dirty="0">
                <a:solidFill>
                  <a:srgbClr val="1C1C1C"/>
                </a:solidFill>
                <a:latin typeface="Arial"/>
              </a:rPr>
              <a:t>, DK</a:t>
            </a:r>
            <a:endParaRPr kumimoji="0" lang="da-DK" sz="11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lvl="0" indent="-180000" defTabSz="360000">
              <a:buFont typeface="Arial" panose="020B0604020202020204" pitchFamily="34" charset="0"/>
              <a:buChar char="•"/>
              <a:defRPr/>
            </a:pPr>
            <a:r>
              <a:rPr lang="da-DK" sz="1100" dirty="0">
                <a:solidFill>
                  <a:srgbClr val="1C1C1C"/>
                </a:solidFill>
                <a:latin typeface="Arial"/>
              </a:rPr>
              <a:t>Uddannelse: </a:t>
            </a:r>
            <a:r>
              <a:rPr lang="da-DK" sz="1100" dirty="0">
                <a:solidFill>
                  <a:srgbClr val="1C1C1C"/>
                </a:solidFill>
              </a:rPr>
              <a:t>Ingeniør, bygningsretningen fra Københavns Teknikum</a:t>
            </a:r>
            <a:endParaRPr kumimoji="0" lang="da-DK" sz="11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915AF793-4FE5-F360-E18F-180A01016E19}"/>
              </a:ext>
            </a:extLst>
          </p:cNvPr>
          <p:cNvSpPr txBox="1"/>
          <p:nvPr/>
        </p:nvSpPr>
        <p:spPr>
          <a:xfrm>
            <a:off x="8139382" y="1617344"/>
            <a:ext cx="3578135" cy="90934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defRPr/>
            </a:pPr>
            <a:r>
              <a:rPr lang="da-DK" sz="1600" dirty="0">
                <a:solidFill>
                  <a:srgbClr val="1C1C1C"/>
                </a:solidFill>
                <a:latin typeface="Arial"/>
              </a:rPr>
              <a:t>V</a:t>
            </a:r>
            <a:r>
              <a:rPr kumimoji="0" lang="da-DK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icedirektør</a:t>
            </a: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</a:t>
            </a:r>
            <a:r>
              <a:rPr lang="da-DK" sz="1600" b="1" dirty="0"/>
              <a:t>Lillian Rasch Madsen</a:t>
            </a:r>
            <a:endParaRPr kumimoji="0" lang="da-DK" sz="1600" b="1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Region Hovedstaden siden 2024</a:t>
            </a:r>
          </a:p>
          <a:p>
            <a:pPr marL="180000" lvl="0" indent="-180000" defTabSz="360000">
              <a:buFont typeface="Arial" panose="020B0604020202020204" pitchFamily="34" charset="0"/>
              <a:buChar char="•"/>
              <a:defRPr/>
            </a:pP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Seneste stilling: Vicedirektør i Center for Ejendomme</a:t>
            </a:r>
            <a:r>
              <a:rPr lang="da-DK" sz="1100" dirty="0">
                <a:solidFill>
                  <a:srgbClr val="1C1C1C"/>
                </a:solidFill>
              </a:rPr>
              <a:t> </a:t>
            </a:r>
            <a:endParaRPr kumimoji="0" lang="da-DK" sz="11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lvl="0" indent="-180000" defTabSz="360000">
              <a:buFont typeface="Arial" panose="020B0604020202020204" pitchFamily="34" charset="0"/>
              <a:buChar char="•"/>
              <a:defRPr/>
            </a:pPr>
            <a:r>
              <a:rPr lang="da-DK" sz="1100" dirty="0">
                <a:solidFill>
                  <a:srgbClr val="1C1C1C"/>
                </a:solidFill>
                <a:latin typeface="Arial"/>
              </a:rPr>
              <a:t>Tidligere bl.a.:</a:t>
            </a:r>
            <a:r>
              <a:rPr lang="da-DK" sz="1100" dirty="0">
                <a:solidFill>
                  <a:srgbClr val="1C1C1C"/>
                </a:solidFill>
              </a:rPr>
              <a:t> Direktør i Bornholms Regionskommune.</a:t>
            </a:r>
            <a:endParaRPr kumimoji="0" lang="da-DK" sz="11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lvl="0" indent="-180000" defTabSz="360000">
              <a:buFont typeface="Arial" panose="020B0604020202020204" pitchFamily="34" charset="0"/>
              <a:buChar char="•"/>
              <a:defRPr/>
            </a:pPr>
            <a:r>
              <a:rPr lang="da-DK" sz="1100" dirty="0">
                <a:solidFill>
                  <a:srgbClr val="1C1C1C"/>
                </a:solidFill>
                <a:latin typeface="Arial"/>
              </a:rPr>
              <a:t>Uddannelse:</a:t>
            </a:r>
            <a:r>
              <a:rPr lang="da-DK" sz="1100" dirty="0">
                <a:solidFill>
                  <a:srgbClr val="1C1C1C"/>
                </a:solidFill>
              </a:rPr>
              <a:t> Civilingeniør, Bygningsretningen fra Danmarks Tekniske Universitet</a:t>
            </a:r>
            <a:endParaRPr kumimoji="0" lang="da-DK" sz="11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E89D05D0-1CE4-60EF-331F-D4C0C16B8606}"/>
              </a:ext>
            </a:extLst>
          </p:cNvPr>
          <p:cNvSpPr txBox="1"/>
          <p:nvPr/>
        </p:nvSpPr>
        <p:spPr>
          <a:xfrm>
            <a:off x="8139383" y="2907763"/>
            <a:ext cx="3794951" cy="98057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defRPr/>
            </a:pPr>
            <a:r>
              <a:rPr lang="da-DK" sz="1600" dirty="0">
                <a:solidFill>
                  <a:srgbClr val="1C1C1C"/>
                </a:solidFill>
              </a:rPr>
              <a:t>Vicedirektør: </a:t>
            </a:r>
            <a:r>
              <a:rPr lang="da-DK" sz="1600" b="1" dirty="0">
                <a:solidFill>
                  <a:srgbClr val="1C1C1C"/>
                </a:solidFill>
              </a:rPr>
              <a:t>Henrik Als</a:t>
            </a:r>
            <a:endParaRPr kumimoji="0" lang="da-DK" sz="1600" b="1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Region Hovedstaden siden 2019</a:t>
            </a:r>
          </a:p>
          <a:p>
            <a:pPr marL="180000" lvl="0" indent="-180000" defTabSz="360000">
              <a:buFont typeface="Arial" panose="020B0604020202020204" pitchFamily="34" charset="0"/>
              <a:buChar char="•"/>
              <a:defRPr/>
            </a:pP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Seneste stilling:</a:t>
            </a:r>
            <a:r>
              <a:rPr lang="da-DK" sz="1100" dirty="0">
                <a:solidFill>
                  <a:srgbClr val="1C1C1C"/>
                </a:solidFill>
              </a:rPr>
              <a:t> Vicedirektør i Center for Ejendomme  </a:t>
            </a:r>
            <a:endParaRPr kumimoji="0" lang="da-DK" sz="11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a-DK" sz="1100" dirty="0">
                <a:solidFill>
                  <a:srgbClr val="1C1C1C"/>
                </a:solidFill>
                <a:latin typeface="Arial"/>
              </a:rPr>
              <a:t>Tidligere </a:t>
            </a:r>
            <a:r>
              <a:rPr lang="da-DK" sz="1100" dirty="0" err="1">
                <a:solidFill>
                  <a:srgbClr val="1C1C1C"/>
                </a:solidFill>
                <a:latin typeface="Arial"/>
              </a:rPr>
              <a:t>bl.a</a:t>
            </a:r>
            <a:r>
              <a:rPr lang="da-DK" sz="1100" dirty="0">
                <a:solidFill>
                  <a:srgbClr val="1C1C1C"/>
                </a:solidFill>
                <a:latin typeface="Arial"/>
              </a:rPr>
              <a:t>: logistikchef på Herlev-Gentofte Hospital</a:t>
            </a:r>
            <a:endParaRPr kumimoji="0" lang="da-DK" sz="11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lvl="0" indent="-180000" defTabSz="360000">
              <a:buFont typeface="Arial" panose="020B0604020202020204" pitchFamily="34" charset="0"/>
              <a:buChar char="•"/>
              <a:defRPr/>
            </a:pPr>
            <a:r>
              <a:rPr lang="da-DK" sz="1100" dirty="0">
                <a:solidFill>
                  <a:srgbClr val="1C1C1C"/>
                </a:solidFill>
                <a:latin typeface="Arial"/>
              </a:rPr>
              <a:t>Uddannelse:</a:t>
            </a:r>
            <a:r>
              <a:rPr lang="da-DK" sz="1100" dirty="0">
                <a:solidFill>
                  <a:srgbClr val="1C1C1C"/>
                </a:solidFill>
              </a:rPr>
              <a:t> Civilingeniør, virksomhedssystemer fra Aalborg Universitet</a:t>
            </a:r>
            <a:endParaRPr kumimoji="0" lang="da-DK" sz="11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67CC23D6-C2DB-B007-5B48-4E7438003D45}"/>
              </a:ext>
            </a:extLst>
          </p:cNvPr>
          <p:cNvSpPr txBox="1"/>
          <p:nvPr/>
        </p:nvSpPr>
        <p:spPr>
          <a:xfrm>
            <a:off x="8139383" y="4173522"/>
            <a:ext cx="3794951" cy="11894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defRPr/>
            </a:pPr>
            <a:r>
              <a:rPr lang="da-DK" sz="1600" dirty="0">
                <a:solidFill>
                  <a:srgbClr val="1C1C1C"/>
                </a:solidFill>
                <a:latin typeface="Arial"/>
              </a:rPr>
              <a:t>Vicedirektør</a:t>
            </a: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</a:t>
            </a:r>
            <a:r>
              <a:rPr kumimoji="0" lang="da-DK" sz="1600" b="1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Kristian </a:t>
            </a:r>
            <a:r>
              <a:rPr kumimoji="0" lang="da-DK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Lyk</a:t>
            </a:r>
            <a:r>
              <a:rPr kumimoji="0" lang="da-DK" sz="1600" b="1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-Jensen</a:t>
            </a: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Region Hovedstaden siden 2026</a:t>
            </a:r>
          </a:p>
          <a:p>
            <a:pPr marL="180000" lvl="0" indent="-180000" defTabSz="360000">
              <a:buFont typeface="Arial" panose="020B0604020202020204" pitchFamily="34" charset="0"/>
              <a:buChar char="•"/>
              <a:defRPr/>
            </a:pP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Seneste stilling: </a:t>
            </a:r>
            <a:r>
              <a:rPr lang="da-DK" sz="1100" dirty="0">
                <a:solidFill>
                  <a:srgbClr val="1C1C1C"/>
                </a:solidFill>
              </a:rPr>
              <a:t>Vicedirektør i Center for Ejendomme </a:t>
            </a:r>
            <a:endParaRPr kumimoji="0" lang="da-DK" sz="11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a-DK" sz="1100" dirty="0">
                <a:solidFill>
                  <a:srgbClr val="1C1C1C"/>
                </a:solidFill>
                <a:latin typeface="Arial"/>
              </a:rPr>
              <a:t>Tidligere </a:t>
            </a:r>
            <a:r>
              <a:rPr lang="da-DK" sz="1100" dirty="0" err="1">
                <a:solidFill>
                  <a:srgbClr val="1C1C1C"/>
                </a:solidFill>
                <a:latin typeface="Arial"/>
              </a:rPr>
              <a:t>bl.a</a:t>
            </a:r>
            <a:r>
              <a:rPr lang="da-DK" sz="1100" dirty="0">
                <a:solidFill>
                  <a:srgbClr val="1C1C1C"/>
                </a:solidFill>
                <a:latin typeface="Arial"/>
              </a:rPr>
              <a:t>: Ejendomsdirektør i Danmarks Fængsler</a:t>
            </a:r>
            <a:endParaRPr kumimoji="0" lang="da-DK" sz="11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lvl="0" indent="-180000" defTabSz="360000">
              <a:buFont typeface="Arial" panose="020B0604020202020204" pitchFamily="34" charset="0"/>
              <a:buChar char="•"/>
              <a:defRPr/>
            </a:pPr>
            <a:r>
              <a:rPr lang="da-DK" sz="1100" dirty="0">
                <a:solidFill>
                  <a:srgbClr val="1C1C1C"/>
                </a:solidFill>
                <a:latin typeface="Arial"/>
              </a:rPr>
              <a:t>Uddannelse:</a:t>
            </a:r>
            <a:r>
              <a:rPr lang="da-DK" sz="1100" dirty="0">
                <a:solidFill>
                  <a:srgbClr val="1C1C1C"/>
                </a:solidFill>
              </a:rPr>
              <a:t> Cand.scient.pol. fra Københavns Universitet</a:t>
            </a:r>
            <a:endParaRPr kumimoji="0" lang="da-DK" sz="11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8A5575EF-7FE9-B433-2648-709E22C866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8957" y="1617344"/>
            <a:ext cx="909348" cy="909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D2E52A80-2A6B-DF53-0D57-01A07FAE40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381" y="2907763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>
            <a:extLst>
              <a:ext uri="{FF2B5EF4-FFF2-40B4-BE49-F238E27FC236}">
                <a16:creationId xmlns:a16="http://schemas.microsoft.com/office/drawing/2014/main" id="{6F2EF5EA-C0C1-B450-455D-16E15FADBE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8957" y="4169666"/>
            <a:ext cx="980811" cy="980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Lige forbindelse 10">
            <a:extLst>
              <a:ext uri="{FF2B5EF4-FFF2-40B4-BE49-F238E27FC236}">
                <a16:creationId xmlns:a16="http://schemas.microsoft.com/office/drawing/2014/main" id="{DC124146-44D4-D32D-238D-7C35030B6F8B}"/>
              </a:ext>
            </a:extLst>
          </p:cNvPr>
          <p:cNvCxnSpPr>
            <a:cxnSpLocks/>
          </p:cNvCxnSpPr>
          <p:nvPr/>
        </p:nvCxnSpPr>
        <p:spPr>
          <a:xfrm>
            <a:off x="7088957" y="1534520"/>
            <a:ext cx="4845377" cy="0"/>
          </a:xfrm>
          <a:prstGeom prst="line">
            <a:avLst/>
          </a:prstGeom>
          <a:ln w="34925" cmpd="sng"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42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612FD124-8CD5-8FF3-EBC6-968BB980E5FC}"/>
              </a:ext>
            </a:extLst>
          </p:cNvPr>
          <p:cNvCxnSpPr>
            <a:cxnSpLocks/>
          </p:cNvCxnSpPr>
          <p:nvPr/>
        </p:nvCxnSpPr>
        <p:spPr>
          <a:xfrm>
            <a:off x="7067381" y="2742722"/>
            <a:ext cx="4845377" cy="0"/>
          </a:xfrm>
          <a:prstGeom prst="line">
            <a:avLst/>
          </a:prstGeom>
          <a:ln w="34925" cmpd="sng"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42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Lige forbindelse 13">
            <a:extLst>
              <a:ext uri="{FF2B5EF4-FFF2-40B4-BE49-F238E27FC236}">
                <a16:creationId xmlns:a16="http://schemas.microsoft.com/office/drawing/2014/main" id="{26B697C4-FCE7-28A6-721E-785F59D3A311}"/>
              </a:ext>
            </a:extLst>
          </p:cNvPr>
          <p:cNvCxnSpPr>
            <a:cxnSpLocks/>
          </p:cNvCxnSpPr>
          <p:nvPr/>
        </p:nvCxnSpPr>
        <p:spPr>
          <a:xfrm>
            <a:off x="7043394" y="4057181"/>
            <a:ext cx="4845377" cy="0"/>
          </a:xfrm>
          <a:prstGeom prst="line">
            <a:avLst/>
          </a:prstGeom>
          <a:ln w="34925" cmpd="sng"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42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kstfelt 4">
            <a:extLst>
              <a:ext uri="{FF2B5EF4-FFF2-40B4-BE49-F238E27FC236}">
                <a16:creationId xmlns:a16="http://schemas.microsoft.com/office/drawing/2014/main" id="{64A608FF-7084-6CF2-510E-83FF637F3B22}"/>
              </a:ext>
            </a:extLst>
          </p:cNvPr>
          <p:cNvSpPr txBox="1"/>
          <p:nvPr/>
        </p:nvSpPr>
        <p:spPr>
          <a:xfrm>
            <a:off x="8139383" y="5479309"/>
            <a:ext cx="3794951" cy="11894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180000" lvl="0" indent="-180000" defTabSz="360000">
              <a:buFont typeface="Arial" panose="020B0604020202020204" pitchFamily="34" charset="0"/>
              <a:buChar char="•"/>
              <a:defRPr/>
            </a:pPr>
            <a:r>
              <a:rPr lang="da-DK" sz="1600" dirty="0">
                <a:solidFill>
                  <a:srgbClr val="1C1C1C"/>
                </a:solidFill>
                <a:latin typeface="Arial"/>
              </a:rPr>
              <a:t>Projektdirektør </a:t>
            </a:r>
            <a:r>
              <a:rPr lang="da-DK" sz="1600" dirty="0"/>
              <a:t>for Projekt Universitetshospital Køge:</a:t>
            </a: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da-DK" sz="1600" b="1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Helle Gaub</a:t>
            </a:r>
            <a:endParaRPr lang="da-DK" sz="1600" b="1" dirty="0">
              <a:solidFill>
                <a:srgbClr val="1C1C1C"/>
              </a:solidFill>
              <a:latin typeface="Arial"/>
            </a:endParaRPr>
          </a:p>
          <a:p>
            <a:pPr marL="171450" lvl="0" indent="-171450" defTabSz="360000">
              <a:buFont typeface="Arial" panose="020B0604020202020204" pitchFamily="34" charset="0"/>
              <a:buChar char="•"/>
              <a:defRPr/>
            </a:pPr>
            <a:r>
              <a:rPr lang="da-DK" sz="1100" dirty="0">
                <a:solidFill>
                  <a:srgbClr val="1C1C1C"/>
                </a:solidFill>
                <a:latin typeface="Arial"/>
              </a:rPr>
              <a:t>Fortsætter som projektdirektør</a:t>
            </a:r>
          </a:p>
          <a:p>
            <a:pPr marL="171450" lvl="0" indent="-171450" defTabSz="360000">
              <a:buFont typeface="Arial" panose="020B0604020202020204" pitchFamily="34" charset="0"/>
              <a:buChar char="•"/>
              <a:defRPr/>
            </a:pPr>
            <a:r>
              <a:rPr lang="da-DK" sz="1100" dirty="0">
                <a:solidFill>
                  <a:srgbClr val="1C1C1C"/>
                </a:solidFill>
                <a:latin typeface="Arial"/>
              </a:rPr>
              <a:t>Tidligere bl.a.: Udviklingschef i Cowi</a:t>
            </a:r>
          </a:p>
          <a:p>
            <a:pPr marL="171450" lvl="0" indent="-171450" defTabSz="360000">
              <a:buFont typeface="Arial" panose="020B0604020202020204" pitchFamily="34" charset="0"/>
              <a:buChar char="•"/>
              <a:defRPr/>
            </a:pPr>
            <a:r>
              <a:rPr kumimoji="0" lang="da-DK" sz="110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Uddannelse: </a:t>
            </a:r>
            <a:r>
              <a:rPr kumimoji="0" lang="da-DK" sz="1100" i="0" u="none" strike="noStrike" kern="1200" cap="none" spc="0" normalizeH="0" baseline="0" noProof="0" dirty="0" err="1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Sygepl</a:t>
            </a:r>
            <a:r>
              <a:rPr lang="da-DK" sz="1100" dirty="0">
                <a:solidFill>
                  <a:srgbClr val="1C1C1C"/>
                </a:solidFill>
                <a:latin typeface="Arial"/>
              </a:rPr>
              <a:t>ejerske</a:t>
            </a:r>
            <a:br>
              <a:rPr kumimoji="0" lang="da-DK" sz="1600" b="1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endParaRPr kumimoji="0" lang="da-DK" sz="1600" b="1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2" name="Lige forbindelse 11">
            <a:extLst>
              <a:ext uri="{FF2B5EF4-FFF2-40B4-BE49-F238E27FC236}">
                <a16:creationId xmlns:a16="http://schemas.microsoft.com/office/drawing/2014/main" id="{8189E5DE-18DC-FB87-D84A-CA57B466D9E1}"/>
              </a:ext>
            </a:extLst>
          </p:cNvPr>
          <p:cNvCxnSpPr>
            <a:cxnSpLocks/>
          </p:cNvCxnSpPr>
          <p:nvPr/>
        </p:nvCxnSpPr>
        <p:spPr>
          <a:xfrm>
            <a:off x="7043394" y="5362968"/>
            <a:ext cx="4845377" cy="0"/>
          </a:xfrm>
          <a:prstGeom prst="line">
            <a:avLst/>
          </a:prstGeom>
          <a:ln w="34925" cmpd="sng"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42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Billede 15">
            <a:extLst>
              <a:ext uri="{FF2B5EF4-FFF2-40B4-BE49-F238E27FC236}">
                <a16:creationId xmlns:a16="http://schemas.microsoft.com/office/drawing/2014/main" id="{265BCEB8-C752-39CC-7418-5D01FE62E97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88957" y="5521316"/>
            <a:ext cx="788641" cy="98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4652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ladsholder til indhold 10">
            <a:extLst>
              <a:ext uri="{FF2B5EF4-FFF2-40B4-BE49-F238E27FC236}">
                <a16:creationId xmlns:a16="http://schemas.microsoft.com/office/drawing/2014/main" id="{79F9C964-E549-1338-A830-B4EE35A26D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31865" y="-103159"/>
            <a:ext cx="1480193" cy="2092070"/>
          </a:xfrm>
          <a:prstGeom prst="rect">
            <a:avLst/>
          </a:prstGeom>
        </p:spPr>
      </p:pic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C79C9C9-8D7D-A188-FDFD-B9FF8AD3404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R="71755">
              <a:lnSpc>
                <a:spcPts val="1400"/>
              </a:lnSpc>
              <a:spcBef>
                <a:spcPts val="300"/>
              </a:spcBef>
              <a:spcAft>
                <a:spcPts val="300"/>
              </a:spcAft>
              <a:tabLst>
                <a:tab pos="228600" algn="l"/>
                <a:tab pos="457200" algn="l"/>
              </a:tabLst>
            </a:pPr>
            <a:r>
              <a:rPr lang="da-DK" sz="1050" dirty="0">
                <a:solidFill>
                  <a:srgbClr val="33333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Apoteket varetager den samlede lægemiddelforsyning til hospitaler og sundheds- og omsorgspladser med følgende hovedopgaver:  </a:t>
            </a:r>
          </a:p>
          <a:p>
            <a:pPr marR="71755" lvl="1">
              <a:lnSpc>
                <a:spcPts val="1400"/>
              </a:lnSpc>
              <a:spcBef>
                <a:spcPts val="300"/>
              </a:spcBef>
              <a:spcAft>
                <a:spcPts val="300"/>
              </a:spcAft>
              <a:tabLst>
                <a:tab pos="228600" algn="l"/>
                <a:tab pos="457200" algn="l"/>
              </a:tabLst>
            </a:pPr>
            <a:r>
              <a:rPr lang="da-DK" sz="1050" dirty="0">
                <a:solidFill>
                  <a:srgbClr val="33333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Logistik - indkøb og distribution af lægemidler</a:t>
            </a:r>
          </a:p>
          <a:p>
            <a:pPr marR="71755" lvl="1">
              <a:lnSpc>
                <a:spcPts val="1400"/>
              </a:lnSpc>
              <a:spcBef>
                <a:spcPts val="300"/>
              </a:spcBef>
              <a:spcAft>
                <a:spcPts val="300"/>
              </a:spcAft>
              <a:tabLst>
                <a:tab pos="228600" algn="l"/>
                <a:tab pos="457200" algn="l"/>
              </a:tabLst>
            </a:pPr>
            <a:r>
              <a:rPr lang="da-DK" sz="1050" dirty="0">
                <a:solidFill>
                  <a:srgbClr val="33333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Produktion</a:t>
            </a:r>
          </a:p>
          <a:p>
            <a:pPr marR="71755" lvl="1">
              <a:lnSpc>
                <a:spcPts val="1400"/>
              </a:lnSpc>
              <a:spcBef>
                <a:spcPts val="300"/>
              </a:spcBef>
              <a:spcAft>
                <a:spcPts val="300"/>
              </a:spcAft>
              <a:tabLst>
                <a:tab pos="228600" algn="l"/>
                <a:tab pos="457200" algn="l"/>
              </a:tabLst>
            </a:pPr>
            <a:r>
              <a:rPr lang="da-DK" sz="1050" dirty="0">
                <a:solidFill>
                  <a:srgbClr val="33333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Klinisk Farmaceutisk Service</a:t>
            </a:r>
          </a:p>
          <a:p>
            <a:pPr marR="71755" lvl="1">
              <a:lnSpc>
                <a:spcPts val="1400"/>
              </a:lnSpc>
              <a:spcBef>
                <a:spcPts val="300"/>
              </a:spcBef>
              <a:spcAft>
                <a:spcPts val="300"/>
              </a:spcAft>
              <a:tabLst>
                <a:tab pos="228600" algn="l"/>
                <a:tab pos="457200" algn="l"/>
              </a:tabLst>
            </a:pPr>
            <a:r>
              <a:rPr lang="da-DK" sz="1050" dirty="0">
                <a:solidFill>
                  <a:srgbClr val="33333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Kvalitetssikring og kvalitetskontrol med lægemidler.</a:t>
            </a:r>
          </a:p>
          <a:p>
            <a:pPr marL="0" marR="71755" lvl="0" indent="0">
              <a:lnSpc>
                <a:spcPts val="14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pos="228600" algn="l"/>
                <a:tab pos="457200" algn="l"/>
              </a:tabLst>
            </a:pPr>
            <a:endParaRPr lang="da-DK" sz="1050" dirty="0">
              <a:solidFill>
                <a:srgbClr val="333333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71755" lvl="0" indent="0">
              <a:lnSpc>
                <a:spcPts val="14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pos="228600" algn="l"/>
                <a:tab pos="457200" algn="l"/>
              </a:tabLst>
            </a:pPr>
            <a:r>
              <a:rPr lang="da-DK" sz="1050" dirty="0">
                <a:solidFill>
                  <a:srgbClr val="33333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Reference i direktionen: Martin Magelund Rasmussen</a:t>
            </a:r>
          </a:p>
          <a:p>
            <a:pPr marL="0" marR="71755" lvl="0" indent="0" algn="l" defTabSz="914400" rtl="0" eaLnBrk="1" latinLnBrk="0" hangingPunct="1">
              <a:lnSpc>
                <a:spcPts val="14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pos="228600" algn="l"/>
                <a:tab pos="457200" algn="l"/>
              </a:tabLst>
            </a:pPr>
            <a:endParaRPr lang="da-DK" sz="1050" b="0" kern="1200" dirty="0">
              <a:solidFill>
                <a:srgbClr val="333333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2417B709-CED6-F5A4-0F3A-40917DBC950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DAB5548-7253-48D6-B95B-F3D312A72220}" type="slidenum">
              <a:rPr lang="da-DK" smtClean="0"/>
              <a:pPr/>
              <a:t>9</a:t>
            </a:fld>
            <a:endParaRPr lang="da-DK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FC15E4FF-34D9-947E-DAB8-6F00F72DA1FE}"/>
              </a:ext>
            </a:extLst>
          </p:cNvPr>
          <p:cNvSpPr/>
          <p:nvPr/>
        </p:nvSpPr>
        <p:spPr>
          <a:xfrm>
            <a:off x="953575" y="6240098"/>
            <a:ext cx="2205550" cy="341857"/>
          </a:xfrm>
          <a:prstGeom prst="rect">
            <a:avLst/>
          </a:prstGeom>
          <a:solidFill>
            <a:srgbClr val="F2F2F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a-DK" dirty="0" err="1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FA613917-1C2D-EE99-5834-1E8B53D02956}"/>
              </a:ext>
            </a:extLst>
          </p:cNvPr>
          <p:cNvSpPr txBox="1">
            <a:spLocks/>
          </p:cNvSpPr>
          <p:nvPr/>
        </p:nvSpPr>
        <p:spPr>
          <a:xfrm>
            <a:off x="1152000" y="871199"/>
            <a:ext cx="10346400" cy="828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dirty="0"/>
              <a:t>APOTEKET</a:t>
            </a:r>
          </a:p>
        </p:txBody>
      </p:sp>
      <p:pic>
        <p:nvPicPr>
          <p:cNvPr id="15" name="Billede 14" descr="Et billede, der indeholder Ansigt, person, portræt, Hage&#10;&#10;Indhold genereret af kunstig intelligens kan være forkert.">
            <a:extLst>
              <a:ext uri="{FF2B5EF4-FFF2-40B4-BE49-F238E27FC236}">
                <a16:creationId xmlns:a16="http://schemas.microsoft.com/office/drawing/2014/main" id="{18D0836B-1B72-2829-FE9E-98A00CEC7E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1885" y="1988910"/>
            <a:ext cx="1157957" cy="1157957"/>
          </a:xfrm>
          <a:prstGeom prst="rect">
            <a:avLst/>
          </a:prstGeom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3BB875BE-218D-2653-29FD-2321158314A9}"/>
              </a:ext>
            </a:extLst>
          </p:cNvPr>
          <p:cNvSpPr txBox="1"/>
          <p:nvPr/>
        </p:nvSpPr>
        <p:spPr>
          <a:xfrm>
            <a:off x="8139383" y="1988910"/>
            <a:ext cx="3452018" cy="288018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Direktør: </a:t>
            </a:r>
            <a:r>
              <a:rPr lang="da-DK" sz="1600" b="1" dirty="0"/>
              <a:t>Rikke Løvig Simonsen</a:t>
            </a:r>
            <a:endParaRPr kumimoji="0" lang="da-DK" sz="1600" b="1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Region Hovedstaden siden 2008</a:t>
            </a: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Seneste stilling: Direktør for Region Hovedstadens Apotek</a:t>
            </a: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a-DK" sz="1200" dirty="0">
                <a:solidFill>
                  <a:srgbClr val="1C1C1C"/>
                </a:solidFill>
                <a:latin typeface="Arial"/>
              </a:rPr>
              <a:t>Tidligere </a:t>
            </a:r>
            <a:r>
              <a:rPr lang="da-DK" sz="1200" dirty="0" err="1">
                <a:solidFill>
                  <a:srgbClr val="1C1C1C"/>
                </a:solidFill>
                <a:latin typeface="Arial"/>
              </a:rPr>
              <a:t>bl.a</a:t>
            </a:r>
            <a:r>
              <a:rPr lang="da-DK" sz="1200" dirty="0">
                <a:solidFill>
                  <a:srgbClr val="1C1C1C"/>
                </a:solidFill>
                <a:latin typeface="Arial"/>
              </a:rPr>
              <a:t>: Sønderbro Apotek</a:t>
            </a:r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a-DK" sz="1200" dirty="0">
                <a:solidFill>
                  <a:srgbClr val="1C1C1C"/>
                </a:solidFill>
                <a:latin typeface="Arial"/>
              </a:rPr>
              <a:t>Uddannelse: Cand.pharm. fra Danmarks Farmaceutiske Universitet</a:t>
            </a:r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F61FBDCC-7A4D-0849-B60D-CB225985DC7F}"/>
              </a:ext>
            </a:extLst>
          </p:cNvPr>
          <p:cNvSpPr txBox="1"/>
          <p:nvPr/>
        </p:nvSpPr>
        <p:spPr>
          <a:xfrm>
            <a:off x="8139383" y="3586900"/>
            <a:ext cx="3452018" cy="117739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defRPr/>
            </a:pPr>
            <a:r>
              <a:rPr lang="da-DK" sz="1600" dirty="0" err="1">
                <a:solidFill>
                  <a:srgbClr val="1C1C1C"/>
                </a:solidFill>
                <a:latin typeface="Arial"/>
              </a:rPr>
              <a:t>Viced</a:t>
            </a:r>
            <a:r>
              <a:rPr kumimoji="0" lang="da-DK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irektør</a:t>
            </a: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</a:t>
            </a:r>
            <a:r>
              <a:rPr kumimoji="0" lang="da-DK" sz="1600" b="1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Kristina Thomsen</a:t>
            </a: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Region Sjælland siden 2001</a:t>
            </a: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Seneste stilling: Sygehusapoteker</a:t>
            </a: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a-DK" sz="1200" dirty="0">
                <a:solidFill>
                  <a:srgbClr val="1C1C1C"/>
                </a:solidFill>
                <a:latin typeface="Arial"/>
              </a:rPr>
              <a:t>Tidligere bl.a.: Farmaceutisk chef for Produktion,</a:t>
            </a: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a-DK" sz="1200" dirty="0">
                <a:solidFill>
                  <a:srgbClr val="1C1C1C"/>
                </a:solidFill>
                <a:latin typeface="Arial"/>
              </a:rPr>
              <a:t>Uddannelse: Cand.pharm. fra Københavns Universitet</a:t>
            </a:r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FE2F8017-D177-18BF-33AA-5B5FBF39D195}"/>
              </a:ext>
            </a:extLst>
          </p:cNvPr>
          <p:cNvSpPr txBox="1"/>
          <p:nvPr/>
        </p:nvSpPr>
        <p:spPr>
          <a:xfrm>
            <a:off x="8139382" y="5166838"/>
            <a:ext cx="3776097" cy="141511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defRPr/>
            </a:pPr>
            <a:r>
              <a:rPr lang="da-DK" sz="1600" dirty="0" err="1">
                <a:solidFill>
                  <a:srgbClr val="1C1C1C"/>
                </a:solidFill>
                <a:latin typeface="Arial"/>
              </a:rPr>
              <a:t>Viced</a:t>
            </a:r>
            <a:r>
              <a:rPr kumimoji="0" lang="da-DK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irektør</a:t>
            </a: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</a:t>
            </a:r>
            <a:r>
              <a:rPr lang="da-DK" sz="1600" b="1" dirty="0"/>
              <a:t>Dorte Kromann </a:t>
            </a:r>
            <a:r>
              <a:rPr lang="da-DK" sz="1600" b="1" dirty="0" err="1"/>
              <a:t>Krydsfeldt</a:t>
            </a:r>
            <a:endParaRPr kumimoji="0" lang="da-DK" sz="1600" b="1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Region </a:t>
            </a:r>
            <a:r>
              <a:rPr kumimoji="0" lang="da-DK" sz="1200" b="0" i="0" u="none" strike="noStrike" kern="1200" cap="none" spc="0" normalizeH="0" baseline="0" noProof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Hovedstaden </a:t>
            </a:r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highlight>
                <a:srgbClr val="FFFF00"/>
              </a:highlight>
              <a:uLnTx/>
              <a:uFillTx/>
              <a:latin typeface="Arial"/>
              <a:ea typeface="+mn-ea"/>
              <a:cs typeface="+mn-cs"/>
            </a:endParaRPr>
          </a:p>
          <a:p>
            <a:pPr marL="180000" lvl="0" indent="-180000" defTabSz="360000">
              <a:buFont typeface="Arial" panose="020B0604020202020204" pitchFamily="34" charset="0"/>
              <a:buChar char="•"/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Seneste stilling: Vicedirektør for Region Hovedstadens Apotek </a:t>
            </a:r>
          </a:p>
          <a:p>
            <a:pPr marL="180000" marR="0" lvl="0" indent="-180000" algn="l" defTabSz="36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a-DK" sz="1200" dirty="0">
                <a:solidFill>
                  <a:srgbClr val="1C1C1C"/>
                </a:solidFill>
                <a:latin typeface="Arial"/>
              </a:rPr>
              <a:t>Tidligere bl.a.: Farmaceutisk chef ii Hovedstadens Apotek</a:t>
            </a:r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lvl="0" indent="-180000" defTabSz="360000">
              <a:buFont typeface="Arial" panose="020B0604020202020204" pitchFamily="34" charset="0"/>
              <a:buChar char="•"/>
              <a:defRPr/>
            </a:pPr>
            <a:r>
              <a:rPr lang="da-DK" sz="1200" dirty="0">
                <a:solidFill>
                  <a:srgbClr val="1C1C1C"/>
                </a:solidFill>
                <a:latin typeface="Arial"/>
              </a:rPr>
              <a:t>Uddannelse:</a:t>
            </a:r>
            <a:r>
              <a:rPr lang="da-DK" sz="1200" dirty="0">
                <a:solidFill>
                  <a:srgbClr val="1C1C1C"/>
                </a:solidFill>
              </a:rPr>
              <a:t> Cand.pharm. fra Danmarks Farmaceutiske Højskole</a:t>
            </a:r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ACB491CD-5DEA-DE93-BA60-F792A0621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885" y="3606335"/>
            <a:ext cx="1157958" cy="1157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Billede af vicedirektør Dorte Kromann">
            <a:extLst>
              <a:ext uri="{FF2B5EF4-FFF2-40B4-BE49-F238E27FC236}">
                <a16:creationId xmlns:a16="http://schemas.microsoft.com/office/drawing/2014/main" id="{12571D98-F923-8AF2-3C0B-BB7C36C052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8797" y="5166838"/>
            <a:ext cx="1713842" cy="917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9DFDE857-450B-B9DE-D9AB-3CFA7617E3E2}"/>
              </a:ext>
            </a:extLst>
          </p:cNvPr>
          <p:cNvSpPr/>
          <p:nvPr/>
        </p:nvSpPr>
        <p:spPr>
          <a:xfrm>
            <a:off x="4506335" y="5166838"/>
            <a:ext cx="2205550" cy="1157926"/>
          </a:xfrm>
          <a:prstGeom prst="rect">
            <a:avLst/>
          </a:prstGeom>
          <a:solidFill>
            <a:srgbClr val="F2F2F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a-DK" dirty="0" err="1"/>
          </a:p>
        </p:txBody>
      </p:sp>
      <p:cxnSp>
        <p:nvCxnSpPr>
          <p:cNvPr id="12" name="Lige forbindelse 11">
            <a:extLst>
              <a:ext uri="{FF2B5EF4-FFF2-40B4-BE49-F238E27FC236}">
                <a16:creationId xmlns:a16="http://schemas.microsoft.com/office/drawing/2014/main" id="{468FD94D-2A79-CD45-068E-A8A250DB9DC4}"/>
              </a:ext>
            </a:extLst>
          </p:cNvPr>
          <p:cNvCxnSpPr>
            <a:cxnSpLocks/>
          </p:cNvCxnSpPr>
          <p:nvPr/>
        </p:nvCxnSpPr>
        <p:spPr>
          <a:xfrm>
            <a:off x="6711885" y="3429000"/>
            <a:ext cx="5203594" cy="0"/>
          </a:xfrm>
          <a:prstGeom prst="line">
            <a:avLst/>
          </a:prstGeom>
          <a:ln w="34925" cmpd="sng"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42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Lige forbindelse 13">
            <a:extLst>
              <a:ext uri="{FF2B5EF4-FFF2-40B4-BE49-F238E27FC236}">
                <a16:creationId xmlns:a16="http://schemas.microsoft.com/office/drawing/2014/main" id="{19852AE8-7A4A-0D5E-DB46-7F3CB8E29F7F}"/>
              </a:ext>
            </a:extLst>
          </p:cNvPr>
          <p:cNvCxnSpPr>
            <a:cxnSpLocks/>
          </p:cNvCxnSpPr>
          <p:nvPr/>
        </p:nvCxnSpPr>
        <p:spPr>
          <a:xfrm>
            <a:off x="6695951" y="4976567"/>
            <a:ext cx="5203594" cy="0"/>
          </a:xfrm>
          <a:prstGeom prst="line">
            <a:avLst/>
          </a:prstGeom>
          <a:ln w="34925" cmpd="sng"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42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548771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Dannelse af Region Østdanmark - fælles">
  <a:themeElements>
    <a:clrScheme name="Dannelse af Region Østdanmark_fælles">
      <a:dk1>
        <a:srgbClr val="1C1C1C"/>
      </a:dk1>
      <a:lt1>
        <a:srgbClr val="FFFFFF"/>
      </a:lt1>
      <a:dk2>
        <a:srgbClr val="4A7384"/>
      </a:dk2>
      <a:lt2>
        <a:srgbClr val="F2F2F1"/>
      </a:lt2>
      <a:accent1>
        <a:srgbClr val="94BED1"/>
      </a:accent1>
      <a:accent2>
        <a:srgbClr val="E5BE90"/>
      </a:accent2>
      <a:accent3>
        <a:srgbClr val="EC671A"/>
      </a:accent3>
      <a:accent4>
        <a:srgbClr val="4A7384"/>
      </a:accent4>
      <a:accent5>
        <a:srgbClr val="666666"/>
      </a:accent5>
      <a:accent6>
        <a:srgbClr val="133659"/>
      </a:accent6>
      <a:hlink>
        <a:srgbClr val="4A7384"/>
      </a:hlink>
      <a:folHlink>
        <a:srgbClr val="808080"/>
      </a:folHlink>
    </a:clrScheme>
    <a:fontScheme name="Region Hovedstade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F4A60"/>
        </a:solidFill>
        <a:ln w="9525">
          <a:solidFill>
            <a:srgbClr val="1F4A60"/>
          </a:solidFill>
        </a:ln>
      </a:spPr>
      <a:bodyPr lIns="0" tIns="0" rIns="0" bIns="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rgbClr val="1F293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REGION H PowerPoint Skabelon_DK.potx" id="{26986A75-4BB5-4C20-9DD6-E823FDD01161}" vid="{1F3D9A04-036F-41B4-8EF4-D6B3C5EA408C}"/>
    </a:ext>
  </a:extLst>
</a:theme>
</file>

<file path=ppt/theme/theme2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Arial" panose="020B0604020202020204"/>
        <a:ea typeface=""/>
        <a:cs typeface=""/>
        <a:font script="Jpan" typeface="Arial"/>
        <a:font script="Hang" typeface="Arial"/>
        <a:font script="Hans" typeface="Arial"/>
        <a:font script="Hant" typeface="Arial"/>
        <a:font script="Arab" typeface="Arial"/>
        <a:font script="Hebr" typeface="Arial"/>
        <a:font script="Thai" typeface="Arial"/>
        <a:font script="Ethi" typeface="Arial"/>
        <a:font script="Beng" typeface="Arial"/>
        <a:font script="Gujr" typeface="Arial"/>
        <a:font script="Khmr" typeface="Arial"/>
        <a:font script="Knda" typeface="Arial"/>
        <a:font script="Guru" typeface="Arial"/>
        <a:font script="Cans" typeface="Arial"/>
        <a:font script="Cher" typeface="Arial"/>
        <a:font script="Yiii" typeface="Arial"/>
        <a:font script="Tibt" typeface="Arial"/>
        <a:font script="Thaa" typeface="Arial"/>
        <a:font script="Deva" typeface="Arial"/>
        <a:font script="Telu" typeface="Arial"/>
        <a:font script="Taml" typeface="Arial"/>
        <a:font script="Syrc" typeface="Arial"/>
        <a:font script="Orya" typeface="Arial"/>
        <a:font script="Mlym" typeface="Arial"/>
        <a:font script="Laoo" typeface="Arial"/>
        <a:font script="Sinh" typeface="Arial"/>
        <a:font script="Mong" typeface="Arial"/>
        <a:font script="Viet" typeface="Arial"/>
        <a:font script="Uigh" typeface="Arial"/>
        <a:font script="Geor" typeface="Arial"/>
      </a:majorFont>
      <a:minorFont>
        <a:latin typeface="Arial" panose="020B0604020202020204"/>
        <a:ea typeface=""/>
        <a:cs typeface=""/>
        <a:font script="Jpan" typeface="Arial"/>
        <a:font script="Hang" typeface="Arial"/>
        <a:font script="Hans" typeface="Arial"/>
        <a:font script="Hant" typeface="Arial"/>
        <a:font script="Arab" typeface="Arial"/>
        <a:font script="Hebr" typeface="Arial"/>
        <a:font script="Thai" typeface="Arial"/>
        <a:font script="Ethi" typeface="Arial"/>
        <a:font script="Beng" typeface="Arial"/>
        <a:font script="Gujr" typeface="Arial"/>
        <a:font script="Khmr" typeface="Arial"/>
        <a:font script="Knda" typeface="Arial"/>
        <a:font script="Guru" typeface="Arial"/>
        <a:font script="Cans" typeface="Arial"/>
        <a:font script="Cher" typeface="Arial"/>
        <a:font script="Yiii" typeface="Arial"/>
        <a:font script="Tibt" typeface="Arial"/>
        <a:font script="Thaa" typeface="Arial"/>
        <a:font script="Deva" typeface="Arial"/>
        <a:font script="Telu" typeface="Arial"/>
        <a:font script="Taml" typeface="Arial"/>
        <a:font script="Syrc" typeface="Arial"/>
        <a:font script="Orya" typeface="Arial"/>
        <a:font script="Mlym" typeface="Arial"/>
        <a:font script="Laoo" typeface="Arial"/>
        <a:font script="Sinh" typeface="Arial"/>
        <a:font script="Mong" typeface="Arial"/>
        <a:font script="Viet" typeface="Arial"/>
        <a:font script="Uigh" typeface="Arial"/>
        <a:font script="Geor" typeface="Arial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.xml"/></Relationships>
</file>

<file path=customXml/_rels/item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.xml"/></Relationships>
</file>

<file path=customXml/_rels/item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.xml"/></Relationships>
</file>

<file path=customXml/_rels/item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TemplafySlideTemplateConfiguration><![CDATA[{"slideVersion":1,"isValidatorEnabled":false,"isLocked":false,"elementsMetadata":[],"slideId":"1210082726952042564","enableDocumentContentUpdater":false,"version":"2.0"}]]></TemplafySlideTemplateConfiguration>
</file>

<file path=customXml/item10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9d24e3a-a7ce-4ef9-8273-df59227efcd2" xsi:nil="true"/>
  </documentManagement>
</p:properties>
</file>

<file path=customXml/item11.xml><?xml version="1.0" encoding="utf-8"?>
<TemplafySlideTemplateConfiguration><![CDATA[{"slideVersion":1,"isValidatorEnabled":false,"isLocked":false,"elementsMetadata":[],"slideId":"1210082726952042566","enableDocumentContentUpdater":false,"version":"2.0"}]]></TemplafySlideTemplateConfiguration>
</file>

<file path=customXml/item12.xml><?xml version="1.0" encoding="utf-8"?>
<TemplafyFormConfiguration><![CDATA[{"formFields":[],"formDataEntries":[]}]]></TemplafyFormConfiguration>
</file>

<file path=customXml/item13.xml><?xml version="1.0" encoding="utf-8"?>
<TemplafySlideTemplateConfiguration><![CDATA[{"slideVersion":1,"isValidatorEnabled":false,"isLocked":false,"elementsMetadata":[],"slideId":"1210082726952042571","enableDocumentContentUpdater":false,"version":"2.0"}]]></TemplafySlideTemplateConfiguration>
</file>

<file path=customXml/item14.xml><?xml version="1.0" encoding="utf-8"?>
<TemplafySlideTemplateConfiguration><![CDATA[{"slideVersion":1,"isValidatorEnabled":false,"isLocked":false,"elementsMetadata":[],"slideId":"1210082726952042563","enableDocumentContentUpdater":false,"version":"2.0"}]]></TemplafySlideTemplateConfiguration>
</file>

<file path=customXml/item15.xml><?xml version="1.0" encoding="utf-8"?>
<TemplafySlideFormConfiguration><![CDATA[{"formFields":[],"formDataEntries":[]}]]></TemplafySlideFormConfiguration>
</file>

<file path=customXml/item16.xml><?xml version="1.0" encoding="utf-8"?>
<TemplafySlideTemplateConfiguration><![CDATA[{"slideVersion":1,"isValidatorEnabled":false,"isLocked":false,"elementsMetadata":[],"slideId":"1210082726952042565","enableDocumentContentUpdater":false,"version":"2.0"}]]></TemplafySlideTemplateConfiguration>
</file>

<file path=customXml/item17.xml><?xml version="1.0" encoding="utf-8"?>
<TemplafySlideTemplateConfiguration><![CDATA[{"slideVersion":1,"isValidatorEnabled":false,"isLocked":false,"elementsMetadata":[],"slideId":"1210082726952042567","enableDocumentContentUpdater":false,"version":"2.0"}]]></TemplafySlideTemplateConfiguration>
</file>

<file path=customXml/item18.xml><?xml version="1.0" encoding="utf-8"?>
<TemplafySlideFormConfiguration><![CDATA[{"formFields":[],"formDataEntries":[]}]]></TemplafySlideFormConfiguration>
</file>

<file path=customXml/item19.xml><?xml version="1.0" encoding="utf-8"?>
<TemplafyTemplateConfiguration><![CDATA[{"elementsMetadata":[],"transformationConfigurations":[],"templateName":"Dannelse af Region Østdanmark (afsender: Region Østdanmark)","templateDescription":"Kun til brug for Sundhedsreformens delprogram \"Dannelse af Region Østdanmark\"","enableDocumentContentUpdater":false,"version":"2.0"}]]></TemplafyTemplateConfiguration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3219C5B930DD42AE1525FEEBC7C604" ma:contentTypeVersion="10" ma:contentTypeDescription="Create a new document." ma:contentTypeScope="" ma:versionID="ede91e2655e4eecc4d61150fbf896f72">
  <xsd:schema xmlns:xsd="http://www.w3.org/2001/XMLSchema" xmlns:xs="http://www.w3.org/2001/XMLSchema" xmlns:p="http://schemas.microsoft.com/office/2006/metadata/properties" xmlns:ns3="69d24e3a-a7ce-4ef9-8273-df59227efcd2" targetNamespace="http://schemas.microsoft.com/office/2006/metadata/properties" ma:root="true" ma:fieldsID="1688af08bfc2c64f045190114cc06e44" ns3:_="">
    <xsd:import namespace="69d24e3a-a7ce-4ef9-8273-df59227efcd2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_activity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d24e3a-a7ce-4ef9-8273-df59227efcd2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  <xsd:element name="MediaServiceSystemTags" ma:index="1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0.xml><?xml version="1.0" encoding="utf-8"?>
<TemplafySlideTemplateConfiguration><![CDATA[{"slideVersion":1,"isValidatorEnabled":false,"isLocked":false,"elementsMetadata":[],"slideId":"1210082726952042568","enableDocumentContentUpdater":false,"version":"2.0"}]]></TemplafySlideTemplateConfiguration>
</file>

<file path=customXml/item2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2.xml><?xml version="1.0" encoding="utf-8"?>
<TemplafySlideFormConfiguration><![CDATA[{"formFields":[],"formDataEntries":[]}]]></TemplafySlideFormConfiguration>
</file>

<file path=customXml/item23.xml><?xml version="1.0" encoding="utf-8"?>
<TemplafySlideFormConfiguration><![CDATA[{"formFields":[],"formDataEntries":[]}]]></TemplafySlideFormConfiguration>
</file>

<file path=customXml/item3.xml><?xml version="1.0" encoding="utf-8"?>
<TemplafySlideFormConfiguration><![CDATA[{"formFields":[],"formDataEntries":[]}]]></TemplafySlideFormConfiguration>
</file>

<file path=customXml/item4.xml><?xml version="1.0" encoding="utf-8"?>
<TemplafySlideTemplateConfiguration><![CDATA[{"slideVersion":1,"isValidatorEnabled":false,"isLocked":false,"elementsMetadata":[],"slideId":"1210082726952042569","enableDocumentContentUpdater":false,"version":"2.0"}]]></TemplafySlideTemplateConfiguration>
</file>

<file path=customXml/item5.xml><?xml version="1.0" encoding="utf-8"?>
<TemplafySlideFormConfiguration><![CDATA[{"formFields":[],"formDataEntries":[]}]]></TemplafySlideFormConfiguration>
</file>

<file path=customXml/item6.xml><?xml version="1.0" encoding="utf-8"?>
<TemplafySlideFormConfiguration><![CDATA[{"formFields":[],"formDataEntries":[]}]]></TemplafySlideFormConfiguration>
</file>

<file path=customXml/item7.xml><?xml version="1.0" encoding="utf-8"?>
<TemplafySlideTemplateConfiguration><![CDATA[{"slideVersion":1,"isValidatorEnabled":false,"isLocked":false,"elementsMetadata":[],"slideId":"1210082726952042570","enableDocumentContentUpdater":false,"version":"2.0"}]]></TemplafySlideTemplateConfiguration>
</file>

<file path=customXml/item8.xml><?xml version="1.0" encoding="utf-8"?>
<TemplafySlideFormConfiguration><![CDATA[{"formFields":[],"formDataEntries":[]}]]></TemplafySlideFormConfiguration>
</file>

<file path=customXml/item9.xml><?xml version="1.0" encoding="utf-8"?>
<TemplafySlideFormConfiguration><![CDATA[{"formFields":[],"formDataEntries":[]}]]></TemplafySlideFormConfiguration>
</file>

<file path=customXml/itemProps1.xml><?xml version="1.0" encoding="utf-8"?>
<ds:datastoreItem xmlns:ds="http://schemas.openxmlformats.org/officeDocument/2006/customXml" ds:itemID="{3AA02216-18DA-4B86-B428-90AC12B62D30}">
  <ds:schemaRefs/>
</ds:datastoreItem>
</file>

<file path=customXml/itemProps10.xml><?xml version="1.0" encoding="utf-8"?>
<ds:datastoreItem xmlns:ds="http://schemas.openxmlformats.org/officeDocument/2006/customXml" ds:itemID="{6005DB52-F094-413E-A0EB-3BC60FC12D72}">
  <ds:schemaRefs>
    <ds:schemaRef ds:uri="69d24e3a-a7ce-4ef9-8273-df59227efcd2"/>
    <ds:schemaRef ds:uri="http://schemas.microsoft.com/office/2006/documentManagement/types"/>
    <ds:schemaRef ds:uri="http://purl.org/dc/dcmitype/"/>
    <ds:schemaRef ds:uri="http://purl.org/dc/terms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11.xml><?xml version="1.0" encoding="utf-8"?>
<ds:datastoreItem xmlns:ds="http://schemas.openxmlformats.org/officeDocument/2006/customXml" ds:itemID="{A0A4EEEB-E0AE-41E8-B496-236221234B8A}">
  <ds:schemaRefs/>
</ds:datastoreItem>
</file>

<file path=customXml/itemProps12.xml><?xml version="1.0" encoding="utf-8"?>
<ds:datastoreItem xmlns:ds="http://schemas.openxmlformats.org/officeDocument/2006/customXml" ds:itemID="{6E824E8F-E459-494A-8D0B-3298281B320A}">
  <ds:schemaRefs/>
</ds:datastoreItem>
</file>

<file path=customXml/itemProps13.xml><?xml version="1.0" encoding="utf-8"?>
<ds:datastoreItem xmlns:ds="http://schemas.openxmlformats.org/officeDocument/2006/customXml" ds:itemID="{D2C72025-4206-405F-BCB8-CDD5A2C56435}">
  <ds:schemaRefs/>
</ds:datastoreItem>
</file>

<file path=customXml/itemProps14.xml><?xml version="1.0" encoding="utf-8"?>
<ds:datastoreItem xmlns:ds="http://schemas.openxmlformats.org/officeDocument/2006/customXml" ds:itemID="{2EC4FC25-951F-4D34-8ACE-59AD54789C7F}">
  <ds:schemaRefs/>
</ds:datastoreItem>
</file>

<file path=customXml/itemProps15.xml><?xml version="1.0" encoding="utf-8"?>
<ds:datastoreItem xmlns:ds="http://schemas.openxmlformats.org/officeDocument/2006/customXml" ds:itemID="{1D71BEF9-A1C5-43B0-BC8C-F7115D09751A}">
  <ds:schemaRefs/>
</ds:datastoreItem>
</file>

<file path=customXml/itemProps16.xml><?xml version="1.0" encoding="utf-8"?>
<ds:datastoreItem xmlns:ds="http://schemas.openxmlformats.org/officeDocument/2006/customXml" ds:itemID="{0B4CE18A-5FAB-4A52-B635-A3D4C54A46E2}">
  <ds:schemaRefs/>
</ds:datastoreItem>
</file>

<file path=customXml/itemProps17.xml><?xml version="1.0" encoding="utf-8"?>
<ds:datastoreItem xmlns:ds="http://schemas.openxmlformats.org/officeDocument/2006/customXml" ds:itemID="{65A393AB-88AF-4181-AE61-2F18FA676A77}">
  <ds:schemaRefs/>
</ds:datastoreItem>
</file>

<file path=customXml/itemProps18.xml><?xml version="1.0" encoding="utf-8"?>
<ds:datastoreItem xmlns:ds="http://schemas.openxmlformats.org/officeDocument/2006/customXml" ds:itemID="{4CE094D2-A385-410D-BA50-70B86C7025D3}">
  <ds:schemaRefs/>
</ds:datastoreItem>
</file>

<file path=customXml/itemProps19.xml><?xml version="1.0" encoding="utf-8"?>
<ds:datastoreItem xmlns:ds="http://schemas.openxmlformats.org/officeDocument/2006/customXml" ds:itemID="{9958834B-DF43-47AD-8822-8B48686B96DA}">
  <ds:schemaRefs/>
</ds:datastoreItem>
</file>

<file path=customXml/itemProps2.xml><?xml version="1.0" encoding="utf-8"?>
<ds:datastoreItem xmlns:ds="http://schemas.openxmlformats.org/officeDocument/2006/customXml" ds:itemID="{57367F06-2F82-4CA4-B991-33904903210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9d24e3a-a7ce-4ef9-8273-df59227efc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0.xml><?xml version="1.0" encoding="utf-8"?>
<ds:datastoreItem xmlns:ds="http://schemas.openxmlformats.org/officeDocument/2006/customXml" ds:itemID="{FBDF6777-3CAF-42B5-9B9E-78C9080D0FCB}">
  <ds:schemaRefs/>
</ds:datastoreItem>
</file>

<file path=customXml/itemProps21.xml><?xml version="1.0" encoding="utf-8"?>
<ds:datastoreItem xmlns:ds="http://schemas.openxmlformats.org/officeDocument/2006/customXml" ds:itemID="{8584EC10-753D-45ED-8FC7-1D7021D55775}">
  <ds:schemaRefs>
    <ds:schemaRef ds:uri="http://schemas.microsoft.com/sharepoint/v3/contenttype/forms"/>
  </ds:schemaRefs>
</ds:datastoreItem>
</file>

<file path=customXml/itemProps22.xml><?xml version="1.0" encoding="utf-8"?>
<ds:datastoreItem xmlns:ds="http://schemas.openxmlformats.org/officeDocument/2006/customXml" ds:itemID="{483F9413-7C80-45AF-9C22-6B743B4C77D9}">
  <ds:schemaRefs/>
</ds:datastoreItem>
</file>

<file path=customXml/itemProps23.xml><?xml version="1.0" encoding="utf-8"?>
<ds:datastoreItem xmlns:ds="http://schemas.openxmlformats.org/officeDocument/2006/customXml" ds:itemID="{87A95034-FCC3-4B25-A834-860C13157F67}">
  <ds:schemaRefs/>
</ds:datastoreItem>
</file>

<file path=customXml/itemProps3.xml><?xml version="1.0" encoding="utf-8"?>
<ds:datastoreItem xmlns:ds="http://schemas.openxmlformats.org/officeDocument/2006/customXml" ds:itemID="{F23A1234-BF88-4DAE-A8E8-AF2D089BF780}">
  <ds:schemaRefs/>
</ds:datastoreItem>
</file>

<file path=customXml/itemProps4.xml><?xml version="1.0" encoding="utf-8"?>
<ds:datastoreItem xmlns:ds="http://schemas.openxmlformats.org/officeDocument/2006/customXml" ds:itemID="{50A908F4-1887-4FF9-8BE3-14E42AFF5F2F}">
  <ds:schemaRefs/>
</ds:datastoreItem>
</file>

<file path=customXml/itemProps5.xml><?xml version="1.0" encoding="utf-8"?>
<ds:datastoreItem xmlns:ds="http://schemas.openxmlformats.org/officeDocument/2006/customXml" ds:itemID="{E5A3724B-56A2-491C-BB68-135A779B0922}">
  <ds:schemaRefs/>
</ds:datastoreItem>
</file>

<file path=customXml/itemProps6.xml><?xml version="1.0" encoding="utf-8"?>
<ds:datastoreItem xmlns:ds="http://schemas.openxmlformats.org/officeDocument/2006/customXml" ds:itemID="{36DB187A-DF03-4D9C-8921-4E471F56EBA4}">
  <ds:schemaRefs/>
</ds:datastoreItem>
</file>

<file path=customXml/itemProps7.xml><?xml version="1.0" encoding="utf-8"?>
<ds:datastoreItem xmlns:ds="http://schemas.openxmlformats.org/officeDocument/2006/customXml" ds:itemID="{7206DFC7-D6D3-4D69-912A-E593BA59D1C4}">
  <ds:schemaRefs/>
</ds:datastoreItem>
</file>

<file path=customXml/itemProps8.xml><?xml version="1.0" encoding="utf-8"?>
<ds:datastoreItem xmlns:ds="http://schemas.openxmlformats.org/officeDocument/2006/customXml" ds:itemID="{2CCEFDA9-943D-4B5B-8D0D-FD1FBBCF2D17}">
  <ds:schemaRefs/>
</ds:datastoreItem>
</file>

<file path=customXml/itemProps9.xml><?xml version="1.0" encoding="utf-8"?>
<ds:datastoreItem xmlns:ds="http://schemas.openxmlformats.org/officeDocument/2006/customXml" ds:itemID="{AC593652-871D-4FE1-B385-942ACBBE9696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1788</Words>
  <Application>Microsoft Office PowerPoint</Application>
  <PresentationFormat>Widescreen</PresentationFormat>
  <Paragraphs>290</Paragraphs>
  <Slides>13</Slides>
  <Notes>12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2</vt:i4>
      </vt:variant>
      <vt:variant>
        <vt:lpstr>Tema</vt:lpstr>
      </vt:variant>
      <vt:variant>
        <vt:i4>1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13</vt:i4>
      </vt:variant>
    </vt:vector>
  </HeadingPairs>
  <TitlesOfParts>
    <vt:vector size="17" baseType="lpstr">
      <vt:lpstr>Arial</vt:lpstr>
      <vt:lpstr>Calibri</vt:lpstr>
      <vt:lpstr>Dannelse af Region Østdanmark - fælles</vt:lpstr>
      <vt:lpstr>think-cell Slide</vt:lpstr>
      <vt:lpstr>Direktioner i koncerndriftsområder, koncernstabe og præhospitalet</vt:lpstr>
      <vt:lpstr>KONCERN SUNDHED</vt:lpstr>
      <vt:lpstr>PowerPoint-præsentation</vt:lpstr>
      <vt:lpstr>KONCERN ØKONOMI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2026-03-23T15:25:14Z</dcterms:created>
  <dcterms:modified xsi:type="dcterms:W3CDTF">2026-04-30T10:53:40Z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fyTimeStamp">
    <vt:lpwstr>2025-06-19T11:09:30</vt:lpwstr>
  </property>
  <property fmtid="{D5CDD505-2E9C-101B-9397-08002B2CF9AE}" pid="3" name="TemplafyTenantId">
    <vt:lpwstr>regionh</vt:lpwstr>
  </property>
  <property fmtid="{D5CDD505-2E9C-101B-9397-08002B2CF9AE}" pid="4" name="TemplafyTemplateId">
    <vt:lpwstr>1210082709242380609</vt:lpwstr>
  </property>
  <property fmtid="{D5CDD505-2E9C-101B-9397-08002B2CF9AE}" pid="5" name="TemplafyUserProfileId">
    <vt:lpwstr>981350627334422928</vt:lpwstr>
  </property>
  <property fmtid="{D5CDD505-2E9C-101B-9397-08002B2CF9AE}" pid="6" name="TemplafyLanguageCode">
    <vt:lpwstr>da-DK</vt:lpwstr>
  </property>
  <property fmtid="{D5CDD505-2E9C-101B-9397-08002B2CF9AE}" pid="7" name="TemplafyFromBlank">
    <vt:bool>false</vt:bool>
  </property>
  <property fmtid="{D5CDD505-2E9C-101B-9397-08002B2CF9AE}" pid="8" name="ContentTypeId">
    <vt:lpwstr>0x0101002F3219C5B930DD42AE1525FEEBC7C604</vt:lpwstr>
  </property>
  <property fmtid="{D5CDD505-2E9C-101B-9397-08002B2CF9AE}" pid="9" name="_dlc_DocIdItemGuid">
    <vt:lpwstr>13119c45-08da-4132-9ecd-fa80a0c66dc9</vt:lpwstr>
  </property>
</Properties>
</file>