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4"/>
  </p:sldMasterIdLst>
  <p:notesMasterIdLst>
    <p:notesMasterId r:id="rId38"/>
  </p:notesMasterIdLst>
  <p:sldIdLst>
    <p:sldId id="2147483647" r:id="rId25"/>
    <p:sldId id="270" r:id="rId26"/>
    <p:sldId id="272" r:id="rId27"/>
    <p:sldId id="271" r:id="rId28"/>
    <p:sldId id="273" r:id="rId29"/>
    <p:sldId id="274" r:id="rId30"/>
    <p:sldId id="276" r:id="rId31"/>
    <p:sldId id="277" r:id="rId32"/>
    <p:sldId id="279" r:id="rId33"/>
    <p:sldId id="280" r:id="rId34"/>
    <p:sldId id="278" r:id="rId35"/>
    <p:sldId id="275" r:id="rId36"/>
    <p:sldId id="281" r:id="rId3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orfatte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1"/>
    <a:srgbClr val="EC671A"/>
    <a:srgbClr val="EA5B1B"/>
    <a:srgbClr val="E8441F"/>
    <a:srgbClr val="DFF2FD"/>
    <a:srgbClr val="B3B3B3"/>
    <a:srgbClr val="999999"/>
    <a:srgbClr val="E8DED4"/>
    <a:srgbClr val="E8C9BF"/>
    <a:srgbClr val="E9E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2373" autoAdjust="0"/>
  </p:normalViewPr>
  <p:slideViewPr>
    <p:cSldViewPr snapToGrid="0" showGuides="1">
      <p:cViewPr varScale="1">
        <p:scale>
          <a:sx n="64" d="100"/>
          <a:sy n="64" d="100"/>
        </p:scale>
        <p:origin x="672" y="6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687600" cy="687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presProps" Target="presProps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microsoft.com/office/2018/10/relationships/authors" Target="author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30-04-2026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419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+mj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49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555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211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+mj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15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90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34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379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+mj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355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+mj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65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+mj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09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806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E4B8088-1730-0403-0534-692D4D891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4" y="-307"/>
            <a:ext cx="12177215" cy="685830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40640" y="2000498"/>
            <a:ext cx="5441135" cy="2160000"/>
          </a:xfrm>
        </p:spPr>
        <p:txBody>
          <a:bodyPr anchor="t" anchorCtr="0"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 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52000" y="4498521"/>
            <a:ext cx="5441135" cy="1110343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6" name="CenterFreeText" descr="{&quot;templafy&quot;:{&quot;id&quot;:&quot;9e5a978d-fb99-444a-a726-3dac7f6239fd&quot;}}" hidden="1">
            <a:extLst>
              <a:ext uri="{FF2B5EF4-FFF2-40B4-BE49-F238E27FC236}">
                <a16:creationId xmlns:a16="http://schemas.microsoft.com/office/drawing/2014/main" id="{C5580BBD-56AE-7634-00FF-CB437CE38F35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Patientkommunikation og digitale medier</a:t>
            </a:r>
          </a:p>
        </p:txBody>
      </p:sp>
      <p:sp>
        <p:nvSpPr>
          <p:cNvPr id="12" name="Navn" descr="{&quot;templafy&quot;:{&quot;id&quot;:&quot;02df90ff-7083-49d2-8f0f-be3828244895&quot;}}" hidden="1">
            <a:extLst>
              <a:ext uri="{FF2B5EF4-FFF2-40B4-BE49-F238E27FC236}">
                <a16:creationId xmlns:a16="http://schemas.microsoft.com/office/drawing/2014/main" id="{5673107C-0DDB-F05C-E189-CC1B7AC30FE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52013E4-12C3-DAF0-FC42-9DBB31525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accent3"/>
              </a:solidFill>
            </a:endParaRPr>
          </a:p>
        </p:txBody>
      </p:sp>
      <p:sp>
        <p:nvSpPr>
          <p:cNvPr id="34" name="Pladsholder til slidenummer 33">
            <a:extLst>
              <a:ext uri="{FF2B5EF4-FFF2-40B4-BE49-F238E27FC236}">
                <a16:creationId xmlns:a16="http://schemas.microsoft.com/office/drawing/2014/main" id="{1B18C41D-E82E-87DD-924E-0DBD53D9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438B5A3-B898-4060-2C18-0863252962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736" y="179850"/>
            <a:ext cx="3326668" cy="106928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325C361-88AA-B2DB-004C-1105135A8EDF}"/>
              </a:ext>
            </a:extLst>
          </p:cNvPr>
          <p:cNvSpPr txBox="1"/>
          <p:nvPr userDrawn="1"/>
        </p:nvSpPr>
        <p:spPr>
          <a:xfrm>
            <a:off x="1140641" y="6284534"/>
            <a:ext cx="23447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Dannelse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Region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Østdanmark</a:t>
            </a:r>
            <a:endParaRPr lang="en-GB" sz="10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vn" descr="{&quot;templafy&quot;:{&quot;id&quot;:&quot;3dc4b4b9-05e1-4417-858e-be1838b67a3a&quot;}}" hidden="1">
            <a:extLst>
              <a:ext uri="{FF2B5EF4-FFF2-40B4-BE49-F238E27FC236}">
                <a16:creationId xmlns:a16="http://schemas.microsoft.com/office/drawing/2014/main" id="{00617ADF-C1D2-1B95-D51C-4DB7A2A7431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6311B862-C8C5-2075-BE61-3A0D776D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19605D-6134-B261-733A-61C9BE06B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966" y="179850"/>
            <a:ext cx="1792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_Gradi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2C62664-ABE0-BAD3-DECB-3A2E55D5E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2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/>
          </a:p>
        </p:txBody>
      </p:sp>
      <p:sp>
        <p:nvSpPr>
          <p:cNvPr id="11" name="Navn" descr="{&quot;templafy&quot;:{&quot;id&quot;:&quot;3dc4b4b9-05e1-4417-858e-be1838b67a3a&quot;}}" hidden="1">
            <a:extLst>
              <a:ext uri="{FF2B5EF4-FFF2-40B4-BE49-F238E27FC236}">
                <a16:creationId xmlns:a16="http://schemas.microsoft.com/office/drawing/2014/main" id="{00617ADF-C1D2-1B95-D51C-4DB7A2A7431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6311B862-C8C5-2075-BE61-3A0D776D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93DB1E-E2B8-64DA-7F93-A5EBCA606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966" y="179850"/>
            <a:ext cx="1792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2017495-364A-2DFB-24EA-654BB0111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4" y="-307"/>
            <a:ext cx="12177215" cy="6858307"/>
          </a:xfrm>
          <a:prstGeom prst="rect">
            <a:avLst/>
          </a:prstGeom>
        </p:spPr>
      </p:pic>
      <p:sp>
        <p:nvSpPr>
          <p:cNvPr id="6" name="CenterFreeText" descr="{&quot;templafy&quot;:{&quot;id&quot;:&quot;9e5a978d-fb99-444a-a726-3dac7f6239fd&quot;}}" hidden="1">
            <a:extLst>
              <a:ext uri="{FF2B5EF4-FFF2-40B4-BE49-F238E27FC236}">
                <a16:creationId xmlns:a16="http://schemas.microsoft.com/office/drawing/2014/main" id="{C5580BBD-56AE-7634-00FF-CB437CE38F35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Patientkommunikation og digitale medier</a:t>
            </a:r>
          </a:p>
        </p:txBody>
      </p:sp>
      <p:sp>
        <p:nvSpPr>
          <p:cNvPr id="12" name="Navn" descr="{&quot;templafy&quot;:{&quot;id&quot;:&quot;02df90ff-7083-49d2-8f0f-be3828244895&quot;}}" hidden="1">
            <a:extLst>
              <a:ext uri="{FF2B5EF4-FFF2-40B4-BE49-F238E27FC236}">
                <a16:creationId xmlns:a16="http://schemas.microsoft.com/office/drawing/2014/main" id="{5673107C-0DDB-F05C-E189-CC1B7AC30FE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52013E4-12C3-DAF0-FC42-9DBB31525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accent3"/>
              </a:solidFill>
            </a:endParaRPr>
          </a:p>
        </p:txBody>
      </p:sp>
      <p:sp>
        <p:nvSpPr>
          <p:cNvPr id="34" name="Pladsholder til slidenummer 33">
            <a:extLst>
              <a:ext uri="{FF2B5EF4-FFF2-40B4-BE49-F238E27FC236}">
                <a16:creationId xmlns:a16="http://schemas.microsoft.com/office/drawing/2014/main" id="{1B18C41D-E82E-87DD-924E-0DBD53D9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B34AFA2-99E6-D344-2338-9F33A7721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0640" y="2000498"/>
            <a:ext cx="5441135" cy="2160000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 i to eller flere linjer</a:t>
            </a: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EAF73D5D-E35C-6B0B-6030-341F4A1B8E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2000" y="4498521"/>
            <a:ext cx="5441135" cy="1110343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0A7FAA-8BBC-725C-43AC-7A10922DF6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736" y="179850"/>
            <a:ext cx="3326668" cy="106928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84C2F65-ACAB-D876-AFBC-AB1006135408}"/>
              </a:ext>
            </a:extLst>
          </p:cNvPr>
          <p:cNvSpPr txBox="1"/>
          <p:nvPr userDrawn="1"/>
        </p:nvSpPr>
        <p:spPr>
          <a:xfrm>
            <a:off x="1140641" y="6284534"/>
            <a:ext cx="23447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 err="1">
                <a:solidFill>
                  <a:schemeClr val="bg1"/>
                </a:solidFill>
              </a:rPr>
              <a:t>Dannelse</a:t>
            </a:r>
            <a:r>
              <a:rPr lang="en-GB" sz="1000" b="0" dirty="0">
                <a:solidFill>
                  <a:schemeClr val="bg1"/>
                </a:solidFill>
              </a:rPr>
              <a:t> </a:t>
            </a:r>
            <a:r>
              <a:rPr lang="en-GB" sz="1000" b="0" dirty="0" err="1">
                <a:solidFill>
                  <a:schemeClr val="bg1"/>
                </a:solidFill>
              </a:rPr>
              <a:t>af</a:t>
            </a:r>
            <a:r>
              <a:rPr lang="en-GB" sz="1000" b="0" dirty="0">
                <a:solidFill>
                  <a:schemeClr val="bg1"/>
                </a:solidFill>
              </a:rPr>
              <a:t> Region </a:t>
            </a:r>
            <a:r>
              <a:rPr lang="en-GB" sz="1000" b="0" dirty="0" err="1">
                <a:solidFill>
                  <a:schemeClr val="bg1"/>
                </a:solidFill>
              </a:rPr>
              <a:t>Østdanmark</a:t>
            </a:r>
            <a:endParaRPr lang="en-GB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1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1E04E646-6EB9-EC2A-3474-086331FAB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" y="0"/>
            <a:ext cx="12177215" cy="6857998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FE491970-C3E5-4ACC-B2C7-ED91F96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6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872716"/>
            <a:ext cx="10346400" cy="8274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152000" y="1989137"/>
            <a:ext cx="10346400" cy="37080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Navn" descr="{&quot;templafy&quot;:{&quot;id&quot;:&quot;72e3f451-ab24-4e70-a78f-92bc3340986d&quot;}}" hidden="1">
            <a:extLst>
              <a:ext uri="{FF2B5EF4-FFF2-40B4-BE49-F238E27FC236}">
                <a16:creationId xmlns:a16="http://schemas.microsoft.com/office/drawing/2014/main" id="{530754C7-7382-2C4B-DBA5-28B1789A694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7" name="CenterFreeText" descr="{&quot;templafy&quot;:{&quot;id&quot;:&quot;501fa6cf-9431-474f-8fe8-ceaa7bec83b0&quot;}}" hidden="1">
            <a:extLst>
              <a:ext uri="{FF2B5EF4-FFF2-40B4-BE49-F238E27FC236}">
                <a16:creationId xmlns:a16="http://schemas.microsoft.com/office/drawing/2014/main" id="{3ECD29F8-90E2-D6ED-5E55-66EEF559748D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Patientkommunikation og digitale medier</a:t>
            </a:r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31F525CD-E169-236C-FF79-CE25215BD3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A487A2-9723-7F29-16AD-FB7A6CD5F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966" y="179850"/>
            <a:ext cx="1792000" cy="576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3EC3C78-8D2E-4115-4FFA-67DAEE969720}"/>
              </a:ext>
            </a:extLst>
          </p:cNvPr>
          <p:cNvSpPr txBox="1"/>
          <p:nvPr userDrawn="1"/>
        </p:nvSpPr>
        <p:spPr>
          <a:xfrm>
            <a:off x="1140641" y="6284534"/>
            <a:ext cx="23447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Dannelse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Region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Østdanmark</a:t>
            </a:r>
            <a:endParaRPr lang="en-GB" sz="10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9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871199"/>
            <a:ext cx="103464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152000" y="1989137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01600" y="1989137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4" name="Navn" descr="{&quot;templafy&quot;:{&quot;id&quot;:&quot;818f627c-a483-4067-a6de-f605dbc56c1f&quot;}}" hidden="1">
            <a:extLst>
              <a:ext uri="{FF2B5EF4-FFF2-40B4-BE49-F238E27FC236}">
                <a16:creationId xmlns:a16="http://schemas.microsoft.com/office/drawing/2014/main" id="{8921EA11-4BE7-ACD7-E1DF-415FB777F6C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11" name="CenterFreeText" descr="{&quot;templafy&quot;:{&quot;id&quot;:&quot;741b9ee3-1a60-4bdf-b8e0-c1d2fc305dee&quot;}}" hidden="1">
            <a:extLst>
              <a:ext uri="{FF2B5EF4-FFF2-40B4-BE49-F238E27FC236}">
                <a16:creationId xmlns:a16="http://schemas.microsoft.com/office/drawing/2014/main" id="{029D1C94-E9A0-055F-FC60-5357C133711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Patientkommunikation og digitale medier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DE98E51-3F5F-62E1-0863-124D93DFA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5" name="Pladsholder til slidenummer 44">
            <a:extLst>
              <a:ext uri="{FF2B5EF4-FFF2-40B4-BE49-F238E27FC236}">
                <a16:creationId xmlns:a16="http://schemas.microsoft.com/office/drawing/2014/main" id="{4C9A0552-4C64-AB59-F604-2849EAF62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2EFF00-79B7-2B72-ABEB-C4BEF5E1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966" y="179850"/>
            <a:ext cx="1792000" cy="57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5801B3D-2B10-E27F-923E-C0C687A000D8}"/>
              </a:ext>
            </a:extLst>
          </p:cNvPr>
          <p:cNvSpPr txBox="1"/>
          <p:nvPr userDrawn="1"/>
        </p:nvSpPr>
        <p:spPr>
          <a:xfrm>
            <a:off x="1140641" y="6284534"/>
            <a:ext cx="23447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Dannelse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Region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Østdanmark</a:t>
            </a:r>
            <a:endParaRPr lang="en-GB" sz="10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5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foto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1">
            <a:extLst>
              <a:ext uri="{FF2B5EF4-FFF2-40B4-BE49-F238E27FC236}">
                <a16:creationId xmlns:a16="http://schemas.microsoft.com/office/drawing/2014/main" id="{939893EA-43B4-43AB-A2B1-5287FEB4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1700213"/>
            <a:ext cx="50040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teksten vokser opad</a:t>
            </a:r>
          </a:p>
        </p:txBody>
      </p:sp>
      <p:sp>
        <p:nvSpPr>
          <p:cNvPr id="45" name="Pladsholder til indhold 3">
            <a:extLst>
              <a:ext uri="{FF2B5EF4-FFF2-40B4-BE49-F238E27FC236}">
                <a16:creationId xmlns:a16="http://schemas.microsoft.com/office/drawing/2014/main" id="{43C927C7-BB40-4957-B24E-6E831BCE2C0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52000" y="2818800"/>
            <a:ext cx="5004000" cy="2880000"/>
          </a:xfrm>
        </p:spPr>
        <p:txBody>
          <a:bodyPr/>
          <a:lstStyle>
            <a:lvl1pPr marL="0" indent="0">
              <a:buNone/>
              <a:defRPr sz="1800"/>
            </a:lvl1pPr>
            <a:lvl2pPr marL="627750" indent="-285750">
              <a:buFont typeface="Arial" panose="020B0604020202020204" pitchFamily="34" charset="0"/>
              <a:buChar char="•"/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0307BEAD-FDC0-4FB2-B49D-C1D92AB62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Pladsholder til billede 2">
            <a:extLst>
              <a:ext uri="{FF2B5EF4-FFF2-40B4-BE49-F238E27FC236}">
                <a16:creationId xmlns:a16="http://schemas.microsoft.com/office/drawing/2014/main" id="{9D1524E1-A0B6-4A31-98B3-230C59DD9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01600" y="819053"/>
            <a:ext cx="4995075" cy="527641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 eller grafik</a:t>
            </a:r>
          </a:p>
        </p:txBody>
      </p:sp>
      <p:sp>
        <p:nvSpPr>
          <p:cNvPr id="11" name="Navn" descr="{&quot;templafy&quot;:{&quot;id&quot;:&quot;574488df-12a4-40a6-89c3-ff2ec1d96417&quot;}}" hidden="1">
            <a:extLst>
              <a:ext uri="{FF2B5EF4-FFF2-40B4-BE49-F238E27FC236}">
                <a16:creationId xmlns:a16="http://schemas.microsoft.com/office/drawing/2014/main" id="{31CB95FC-BC8A-D17B-B5A3-4093AA03C1A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13" name="CenterFreeText" descr="{&quot;templafy&quot;:{&quot;id&quot;:&quot;d21b66e3-5a8f-4cfe-939b-7d90b998b89e&quot;}}" hidden="1">
            <a:extLst>
              <a:ext uri="{FF2B5EF4-FFF2-40B4-BE49-F238E27FC236}">
                <a16:creationId xmlns:a16="http://schemas.microsoft.com/office/drawing/2014/main" id="{08B3095F-CB4F-0FC6-E258-E25EA00F174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Patientkommunikation og digitale medier</a:t>
            </a:r>
          </a:p>
        </p:txBody>
      </p:sp>
      <p:sp>
        <p:nvSpPr>
          <p:cNvPr id="22" name="Pladsholder til slidenummer 21">
            <a:extLst>
              <a:ext uri="{FF2B5EF4-FFF2-40B4-BE49-F238E27FC236}">
                <a16:creationId xmlns:a16="http://schemas.microsoft.com/office/drawing/2014/main" id="{68F331CD-337D-1AC4-C216-081033AF68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48A66F-90E7-9ADE-D851-5E53C6686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966" y="179850"/>
            <a:ext cx="1792000" cy="576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74E755B-C8F3-C53A-7509-B6B02E462343}"/>
              </a:ext>
            </a:extLst>
          </p:cNvPr>
          <p:cNvSpPr txBox="1"/>
          <p:nvPr userDrawn="1"/>
        </p:nvSpPr>
        <p:spPr>
          <a:xfrm>
            <a:off x="1140641" y="6284534"/>
            <a:ext cx="23447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Dannelse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Region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Østdanmark</a:t>
            </a:r>
            <a:endParaRPr lang="en-GB" sz="10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-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990800"/>
            <a:ext cx="10346400" cy="3708000"/>
          </a:xfrm>
        </p:spPr>
        <p:txBody>
          <a:bodyPr anchor="t" anchorCtr="0"/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12" name="Navn" descr="{&quot;templafy&quot;:{&quot;id&quot;:&quot;f681537b-965c-42c5-b2a4-cf778736df7b&quot;}}" hidden="1">
            <a:extLst>
              <a:ext uri="{FF2B5EF4-FFF2-40B4-BE49-F238E27FC236}">
                <a16:creationId xmlns:a16="http://schemas.microsoft.com/office/drawing/2014/main" id="{BC3409DC-AF70-C674-C7AC-87B2EFBB5FD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14" name="CenterFreeText" descr="{&quot;templafy&quot;:{&quot;id&quot;:&quot;0c65c953-093b-48e1-b5ab-dc85a9532b43&quot;}}" hidden="1">
            <a:extLst>
              <a:ext uri="{FF2B5EF4-FFF2-40B4-BE49-F238E27FC236}">
                <a16:creationId xmlns:a16="http://schemas.microsoft.com/office/drawing/2014/main" id="{97D6EBDB-D75D-D78D-8228-03EA9D94DBB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Patientkommunikation og digitale medier</a:t>
            </a:r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AACE3D7B-5CBA-5C41-9344-E1E9D854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B37E4CF-2B06-250A-2A77-39FA399A4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93C827-1208-3734-CBCD-AF2B087C4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966" y="179850"/>
            <a:ext cx="1792000" cy="576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C8C99B2-6DA9-0772-9D3F-576F9A6E6D4A}"/>
              </a:ext>
            </a:extLst>
          </p:cNvPr>
          <p:cNvSpPr txBox="1"/>
          <p:nvPr userDrawn="1"/>
        </p:nvSpPr>
        <p:spPr>
          <a:xfrm>
            <a:off x="1140641" y="6284534"/>
            <a:ext cx="23447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Dannelse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Region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Østdanmark</a:t>
            </a:r>
            <a:endParaRPr lang="en-GB" sz="10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Èn tekstspalte - farvet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E005D95-5BE7-44A6-9245-79D170D3E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872716"/>
            <a:ext cx="10346400" cy="8274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4DB57367-B34F-4F3D-9CB4-5407F22CD5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52000" y="1989137"/>
            <a:ext cx="10346400" cy="37080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24" name="Navn" descr="{&quot;templafy&quot;:{&quot;id&quot;:&quot;030e2405-cca8-45d3-8857-9bc2e432f2c3&quot;}}" hidden="1">
            <a:extLst>
              <a:ext uri="{FF2B5EF4-FFF2-40B4-BE49-F238E27FC236}">
                <a16:creationId xmlns:a16="http://schemas.microsoft.com/office/drawing/2014/main" id="{C17B2358-47B8-DC9E-82CB-0042E1B89A0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12" name="CenterFreeText" descr="{&quot;templafy&quot;:{&quot;id&quot;:&quot;896869f5-be97-4154-b33c-44c6358c127c&quot;}}" hidden="1">
            <a:extLst>
              <a:ext uri="{FF2B5EF4-FFF2-40B4-BE49-F238E27FC236}">
                <a16:creationId xmlns:a16="http://schemas.microsoft.com/office/drawing/2014/main" id="{75808C1F-B29E-DCAE-F288-DEDEA777B21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Patientkommunikation og digitale medier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BF2E6622-6158-81BA-50EF-C548724591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126D01-88A1-1DE5-EAD5-BF5519DBB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966" y="179850"/>
            <a:ext cx="1792000" cy="576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E61A16B-186D-EFAE-41C6-F4DEB6978388}"/>
              </a:ext>
            </a:extLst>
          </p:cNvPr>
          <p:cNvSpPr txBox="1"/>
          <p:nvPr userDrawn="1"/>
        </p:nvSpPr>
        <p:spPr>
          <a:xfrm>
            <a:off x="1140641" y="6284534"/>
            <a:ext cx="23447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Dannelse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Region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Østdanmark</a:t>
            </a:r>
            <a:endParaRPr lang="en-GB" sz="10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872078"/>
            <a:ext cx="5004000" cy="8269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52000" y="2006070"/>
            <a:ext cx="5004000" cy="3708000"/>
          </a:xfrm>
        </p:spPr>
        <p:txBody>
          <a:bodyPr/>
          <a:lstStyle>
            <a:lvl1pPr marL="270000" indent="-270000">
              <a:defRPr baseline="0">
                <a:solidFill>
                  <a:schemeClr val="tx1"/>
                </a:solidFill>
              </a:defRPr>
            </a:lvl1pPr>
            <a:lvl2pPr marL="630000" indent="-270000">
              <a:defRPr>
                <a:solidFill>
                  <a:schemeClr val="tx1"/>
                </a:solidFill>
              </a:defRPr>
            </a:lvl2pPr>
            <a:lvl3pPr marL="936000" indent="-234000">
              <a:defRPr>
                <a:solidFill>
                  <a:schemeClr val="tx1"/>
                </a:solidFill>
              </a:defRPr>
            </a:lvl3pPr>
            <a:lvl4pPr marL="1296000" indent="-216000">
              <a:defRPr>
                <a:solidFill>
                  <a:schemeClr val="tx1"/>
                </a:solidFill>
              </a:defRPr>
            </a:lvl4pPr>
            <a:lvl5pPr marL="1656000" indent="-216000">
              <a:defRPr>
                <a:solidFill>
                  <a:schemeClr val="tx1"/>
                </a:solidFill>
              </a:defRPr>
            </a:lvl5pPr>
            <a:lvl6pPr marL="1818000" indent="0">
              <a:buNone/>
              <a:defRPr>
                <a:solidFill>
                  <a:schemeClr val="tx1"/>
                </a:solidFill>
              </a:defRPr>
            </a:lvl6pPr>
            <a:lvl7pPr marL="2178000" indent="0">
              <a:buNone/>
              <a:defRPr>
                <a:solidFill>
                  <a:schemeClr val="tx1"/>
                </a:solidFill>
              </a:defRPr>
            </a:lvl7pPr>
            <a:lvl8pPr marL="2538000" indent="0">
              <a:buNone/>
              <a:defRPr>
                <a:solidFill>
                  <a:schemeClr val="tx1"/>
                </a:solidFill>
              </a:defRPr>
            </a:lvl8pPr>
            <a:lvl9pPr marL="2538000" indent="0"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8"/>
            <a:endParaRPr lang="da-DK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96073" y="0"/>
            <a:ext cx="5695927" cy="6857447"/>
          </a:xfrm>
        </p:spPr>
        <p:txBody>
          <a:bodyPr tIns="900000" bIns="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0" name="text" descr="{&quot;templafy&quot;:{&quot;id&quot;:&quot;27296a5e-f5d1-45f8-b432-a51b22434a18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1" name="Navn" descr="{&quot;templafy&quot;:{&quot;id&quot;:&quot;6fac419d-1d6d-4b2f-8ca9-5feda149283b&quot;}}" hidden="1">
            <a:extLst>
              <a:ext uri="{FF2B5EF4-FFF2-40B4-BE49-F238E27FC236}">
                <a16:creationId xmlns:a16="http://schemas.microsoft.com/office/drawing/2014/main" id="{19597770-8C61-6EDD-1A3F-60F7871D65F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13" name="CenterFreeText" descr="{&quot;templafy&quot;:{&quot;id&quot;:&quot;36a8f030-9079-4f12-9a73-b3aa08247e09&quot;}}" hidden="1">
            <a:extLst>
              <a:ext uri="{FF2B5EF4-FFF2-40B4-BE49-F238E27FC236}">
                <a16:creationId xmlns:a16="http://schemas.microsoft.com/office/drawing/2014/main" id="{20904CD1-6F68-5B4E-E10A-CB381C30BFD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Patientkommunikation og digitale medier</a:t>
            </a:r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A08D3ECD-E2E5-48D9-8FCD-2C715345A30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0195CB-844F-000C-32C3-744D7041F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966" y="179850"/>
            <a:ext cx="1792000" cy="576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18A4BDC-CF43-5E30-AC3A-4B81AA19F520}"/>
              </a:ext>
            </a:extLst>
          </p:cNvPr>
          <p:cNvSpPr txBox="1"/>
          <p:nvPr userDrawn="1"/>
        </p:nvSpPr>
        <p:spPr>
          <a:xfrm>
            <a:off x="1140641" y="6284534"/>
            <a:ext cx="23447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Dannelse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Region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Østdanmark</a:t>
            </a:r>
            <a:endParaRPr lang="en-GB" sz="10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1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699200"/>
            <a:ext cx="10346400" cy="828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152000" y="28188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152000" y="37476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501600" y="28188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37476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3" name="Navn" descr="{&quot;templafy&quot;:{&quot;id&quot;:&quot;f6975faa-9fb5-4807-8fbf-da1f47ceb75a&quot;}}" hidden="1">
            <a:extLst>
              <a:ext uri="{FF2B5EF4-FFF2-40B4-BE49-F238E27FC236}">
                <a16:creationId xmlns:a16="http://schemas.microsoft.com/office/drawing/2014/main" id="{2339CBE2-F71F-132D-7F48-32D3BF8CAA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Flemming Dyhr Krog</a:t>
            </a:r>
          </a:p>
        </p:txBody>
      </p:sp>
      <p:sp>
        <p:nvSpPr>
          <p:cNvPr id="15" name="CenterFreeText" descr="{&quot;templafy&quot;:{&quot;id&quot;:&quot;4658c1d9-d511-4e35-b1b7-9b815ba139b4&quot;}}" hidden="1">
            <a:extLst>
              <a:ext uri="{FF2B5EF4-FFF2-40B4-BE49-F238E27FC236}">
                <a16:creationId xmlns:a16="http://schemas.microsoft.com/office/drawing/2014/main" id="{E0B57D99-E147-D482-C490-B5FEAD622B1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Patientkommunikation og digitale medier</a:t>
            </a:r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007B430-40DA-08FA-92F6-7DBE4AFE84F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CCB4C4-FABC-E30B-EC41-4D647CBC5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966" y="179850"/>
            <a:ext cx="1792000" cy="576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92E0A38-21B3-4536-3B15-3D4623549265}"/>
              </a:ext>
            </a:extLst>
          </p:cNvPr>
          <p:cNvSpPr txBox="1"/>
          <p:nvPr userDrawn="1"/>
        </p:nvSpPr>
        <p:spPr>
          <a:xfrm>
            <a:off x="1140641" y="6284534"/>
            <a:ext cx="23447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Dannelse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af</a:t>
            </a:r>
            <a:r>
              <a:rPr lang="en-GB" sz="1000" b="0" dirty="0">
                <a:solidFill>
                  <a:schemeClr val="accent5">
                    <a:lumMod val="75000"/>
                  </a:schemeClr>
                </a:solidFill>
              </a:rPr>
              <a:t> Region </a:t>
            </a:r>
            <a:r>
              <a:rPr lang="en-GB" sz="1000" b="0" dirty="0" err="1">
                <a:solidFill>
                  <a:schemeClr val="accent5">
                    <a:lumMod val="75000"/>
                  </a:schemeClr>
                </a:solidFill>
              </a:rPr>
              <a:t>Østdanmark</a:t>
            </a:r>
            <a:endParaRPr lang="en-GB" sz="10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0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0FE2738-0D21-615E-BD90-1432AB551E88}"/>
              </a:ext>
            </a:extLst>
          </p:cNvPr>
          <p:cNvGraphicFramePr>
            <a:graphicFrameLocks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36721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53" imgH="353" progId="TCLayout.ActiveDocument.1">
                  <p:embed/>
                </p:oleObj>
              </mc:Choice>
              <mc:Fallback>
                <p:oleObj name="think-cell Slide" r:id="rId14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FE2738-0D21-615E-BD90-1432AB551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51999" y="872078"/>
            <a:ext cx="10344675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52000" y="1993524"/>
            <a:ext cx="10344674" cy="3704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9200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4" r:id="rId2"/>
    <p:sldLayoutId id="2147483677" r:id="rId3"/>
    <p:sldLayoutId id="2147483678" r:id="rId4"/>
    <p:sldLayoutId id="2147483679" r:id="rId5"/>
    <p:sldLayoutId id="2147483658" r:id="rId6"/>
    <p:sldLayoutId id="2147483692" r:id="rId7"/>
    <p:sldLayoutId id="2147483682" r:id="rId8"/>
    <p:sldLayoutId id="2147483683" r:id="rId9"/>
    <p:sldLayoutId id="2147483686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589" userDrawn="1">
          <p15:clr>
            <a:srgbClr val="F26B43"/>
          </p15:clr>
        </p15:guide>
        <p15:guide id="10" pos="710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pos="3863" userDrawn="1">
          <p15:clr>
            <a:srgbClr val="F26B43"/>
          </p15:clr>
        </p15:guide>
        <p15:guide id="13" pos="40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2944EC9-8182-B900-F1F8-DF04F31C27D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2944EC9-8182-B900-F1F8-DF04F31C2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8CD273FB-ED05-0EB0-FC24-67138EFE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15" y="2666868"/>
            <a:ext cx="5441135" cy="2160000"/>
          </a:xfrm>
        </p:spPr>
        <p:txBody>
          <a:bodyPr vert="horz" rIns="0"/>
          <a:lstStyle/>
          <a:p>
            <a:r>
              <a:rPr lang="da-DK" dirty="0"/>
              <a:t>Direktioner i koncerndriftsområder, koncernstabe og præhospitalet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E11AED1-FEA8-2088-F9FA-E7F6DD76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07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5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Socialområdet rummer regionens højt specialiserede sociale tilbud, hvilket omfatter bo-, dag- og rehabiliteringstilbud, specialundervisning, herberger, krisecenter, kommunikationscenter og sikrede afdelinger for unge.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05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Socialområdet løser opgaven for kommunerne, der også betaler for driften af tilbuddene.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a-DK" sz="105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Reference i direktionen: Martin Magelund Rasmussen</a:t>
            </a:r>
            <a:endParaRPr lang="da-DK" sz="105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17B709-CED6-F5A4-0F3A-40917DBC95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206C12BE-26EE-EFB4-0751-615640D76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9395" y="-447105"/>
            <a:ext cx="1865468" cy="263660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09FC93D-A18D-68B5-D5F2-8DC7799D43A3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51A6F17-B8FF-8DCB-F2A1-5A0B0A1AFD63}"/>
              </a:ext>
            </a:extLst>
          </p:cNvPr>
          <p:cNvSpPr txBox="1">
            <a:spLocks/>
          </p:cNvSpPr>
          <p:nvPr/>
        </p:nvSpPr>
        <p:spPr>
          <a:xfrm>
            <a:off x="1152000" y="871199"/>
            <a:ext cx="103464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SOCIALOMRÅDET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C1B91D6-7018-7964-E5DC-9075E920B822}"/>
              </a:ext>
            </a:extLst>
          </p:cNvPr>
          <p:cNvSpPr txBox="1"/>
          <p:nvPr/>
        </p:nvSpPr>
        <p:spPr>
          <a:xfrm>
            <a:off x="8139383" y="2067717"/>
            <a:ext cx="3452018" cy="288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Pia Bille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Sjælland siden 2007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Direktør for Socialområdet</a:t>
            </a: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</a:t>
            </a:r>
            <a:r>
              <a:rPr lang="da-DK" sz="1100" dirty="0">
                <a:solidFill>
                  <a:srgbClr val="1C1C1C"/>
                </a:solidFill>
              </a:rPr>
              <a:t> Socialchef i Region Sjælland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C</a:t>
            </a:r>
            <a:r>
              <a:rPr lang="da-DK" sz="1100" dirty="0">
                <a:solidFill>
                  <a:srgbClr val="1C1C1C"/>
                </a:solidFill>
              </a:rPr>
              <a:t>and.techn.soc., fra Roskilde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C16E937-E20A-4CBB-6C00-5AE72DB73234}"/>
              </a:ext>
            </a:extLst>
          </p:cNvPr>
          <p:cNvSpPr txBox="1"/>
          <p:nvPr/>
        </p:nvSpPr>
        <p:spPr>
          <a:xfrm>
            <a:off x="8139383" y="3586900"/>
            <a:ext cx="3452018" cy="1177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da-DK" sz="1600" dirty="0" err="1">
                <a:solidFill>
                  <a:srgbClr val="1C1C1C"/>
                </a:solidFill>
                <a:latin typeface="Arial"/>
              </a:rPr>
              <a:t>Viced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irektør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da-DK" sz="1600" b="1" dirty="0"/>
              <a:t>Charlotte Kruse Lange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2023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Vicedirektør i Den Sociale Virksomhed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Centerchef for Børn og Ungeområdet i Furesø Kommune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Cand.jur. fra Københavns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4616437-67F3-1B21-479B-1AD3E8EA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18" y="2092204"/>
            <a:ext cx="1037094" cy="10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C8261E6-7566-207C-2AC5-E3AF3791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87" y="3620396"/>
            <a:ext cx="1037094" cy="10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207DE976-5B93-B020-88EA-09409908DC43}"/>
              </a:ext>
            </a:extLst>
          </p:cNvPr>
          <p:cNvCxnSpPr>
            <a:cxnSpLocks/>
          </p:cNvCxnSpPr>
          <p:nvPr/>
        </p:nvCxnSpPr>
        <p:spPr>
          <a:xfrm>
            <a:off x="6916348" y="3429000"/>
            <a:ext cx="4814155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5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EA654391-4B6A-199D-9700-46F5F68CB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4070" y="-400700"/>
            <a:ext cx="1897930" cy="2682488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Sterilområdet 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Vaskeri 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Arealpleje 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Køkken, kantine- og cafédrift 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Transport 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Lager og logistik.</a:t>
            </a:r>
          </a:p>
          <a:p>
            <a:pPr marL="0" marR="71755" indent="0">
              <a:lnSpc>
                <a:spcPts val="1400"/>
              </a:lnSpc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endParaRPr lang="da-DK" sz="105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1755" indent="0">
              <a:lnSpc>
                <a:spcPts val="1400"/>
              </a:lnSpc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Opgaverne er organiseret forskelligt i de to eksisterende regioner, og af hensyn til sikker drift etableres de koncerntekniske områder som overgangsløsning. Koncerndriftsområdet samler ovenstående opgaver i Region Sjælland samt centralvaskeriet på Bispebjerg og Frederiksberg Hospital og Den Fælles Sterilcentral i Region Hovedstaden. De øvrige opgaver forbliver i deres nuværende organisation i Region Hovedstaden. </a:t>
            </a:r>
          </a:p>
          <a:p>
            <a:pPr marL="0" marR="71755" indent="0">
              <a:lnSpc>
                <a:spcPts val="1400"/>
              </a:lnSpc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igangsættes snarest en analyse mhp. fremtidig styring og organisering af det koncerntekniske driftsområde.</a:t>
            </a:r>
          </a:p>
          <a:p>
            <a:pPr marL="0" marR="71755" indent="0">
              <a:lnSpc>
                <a:spcPts val="1400"/>
              </a:lnSpc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endParaRPr lang="da-DK" sz="1050" b="0" kern="12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1755" indent="0">
              <a:lnSpc>
                <a:spcPts val="1400"/>
              </a:lnSpc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Reference i direktionen: Martin Magelund Rasmussen</a:t>
            </a:r>
          </a:p>
          <a:p>
            <a:pPr marL="0" marR="71755" indent="0">
              <a:lnSpc>
                <a:spcPts val="1400"/>
              </a:lnSpc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endParaRPr lang="da-DK" sz="1050" b="0" kern="12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17B709-CED6-F5A4-0F3A-40917DBC95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7783E32-5D7B-5015-EBCB-052FE8A61EA0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F336CB7-B1F3-B0D9-55CD-73847F5B432C}"/>
              </a:ext>
            </a:extLst>
          </p:cNvPr>
          <p:cNvSpPr txBox="1">
            <a:spLocks/>
          </p:cNvSpPr>
          <p:nvPr/>
        </p:nvSpPr>
        <p:spPr>
          <a:xfrm>
            <a:off x="1152000" y="738849"/>
            <a:ext cx="103464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KONCERNTEKNISKE OMRÅDER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0ED4C5B-106B-D5A5-3309-E887F079F166}"/>
              </a:ext>
            </a:extLst>
          </p:cNvPr>
          <p:cNvSpPr txBox="1"/>
          <p:nvPr/>
        </p:nvSpPr>
        <p:spPr>
          <a:xfrm>
            <a:off x="8139383" y="1988910"/>
            <a:ext cx="3452018" cy="288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Jan Kold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Sjælland siden 2023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Digitaliseringsdirektør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Partner i VENZO, </a:t>
            </a:r>
            <a:r>
              <a:rPr lang="en-US" sz="1100" dirty="0">
                <a:solidFill>
                  <a:srgbClr val="1C1C1C"/>
                </a:solidFill>
                <a:latin typeface="Arial"/>
              </a:rPr>
              <a:t>Vice President </a:t>
            </a:r>
            <a:r>
              <a:rPr lang="en-US" sz="1100" dirty="0" err="1">
                <a:solidFill>
                  <a:srgbClr val="1C1C1C"/>
                </a:solidFill>
                <a:latin typeface="Arial"/>
              </a:rPr>
              <a:t>i</a:t>
            </a:r>
            <a:r>
              <a:rPr lang="en-US" sz="1100" dirty="0">
                <a:solidFill>
                  <a:srgbClr val="1C1C1C"/>
                </a:solidFill>
                <a:latin typeface="Arial"/>
              </a:rPr>
              <a:t> NNIT A/S og IT-</a:t>
            </a:r>
            <a:r>
              <a:rPr lang="en-US" sz="1100" dirty="0" err="1">
                <a:solidFill>
                  <a:srgbClr val="1C1C1C"/>
                </a:solidFill>
                <a:latin typeface="Arial"/>
              </a:rPr>
              <a:t>direktør</a:t>
            </a:r>
            <a:r>
              <a:rPr lang="en-US" sz="1100" dirty="0">
                <a:solidFill>
                  <a:srgbClr val="1C1C1C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1C1C1C"/>
                </a:solidFill>
                <a:latin typeface="Arial"/>
              </a:rPr>
              <a:t>i</a:t>
            </a:r>
            <a:r>
              <a:rPr lang="en-US" sz="1100" dirty="0">
                <a:solidFill>
                  <a:srgbClr val="1C1C1C"/>
                </a:solidFill>
                <a:latin typeface="Arial"/>
              </a:rPr>
              <a:t> Region </a:t>
            </a:r>
            <a:r>
              <a:rPr lang="en-US" sz="1100" dirty="0" err="1">
                <a:solidFill>
                  <a:srgbClr val="1C1C1C"/>
                </a:solidFill>
                <a:latin typeface="Arial"/>
              </a:rPr>
              <a:t>Hovedstaden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</a:t>
            </a:r>
            <a:r>
              <a:rPr lang="da-DK" sz="1100" dirty="0">
                <a:solidFill>
                  <a:srgbClr val="1C1C1C"/>
                </a:solidFill>
              </a:rPr>
              <a:t>Civilingeniør fra Aalborg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B837A22-1C18-40CD-3CAB-9E73D06E1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50" y="2021916"/>
            <a:ext cx="1128467" cy="11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2EA1BF5-2C9A-5F14-6592-D7C67EADA1BA}"/>
              </a:ext>
            </a:extLst>
          </p:cNvPr>
          <p:cNvCxnSpPr>
            <a:cxnSpLocks/>
          </p:cNvCxnSpPr>
          <p:nvPr/>
        </p:nvCxnSpPr>
        <p:spPr>
          <a:xfrm>
            <a:off x="6658825" y="1862904"/>
            <a:ext cx="5046020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FE526B0E-0772-BD90-26B4-291EFDEBD777}"/>
              </a:ext>
            </a:extLst>
          </p:cNvPr>
          <p:cNvCxnSpPr>
            <a:cxnSpLocks/>
          </p:cNvCxnSpPr>
          <p:nvPr/>
        </p:nvCxnSpPr>
        <p:spPr>
          <a:xfrm>
            <a:off x="6791450" y="3346733"/>
            <a:ext cx="5015062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8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9712E377-47B1-A003-90EE-20C134483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0344" y="0"/>
            <a:ext cx="1467803" cy="207455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Forebyggelse, behandling og forskning inden for diabetes 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Regional funktion i forhold til at udvikle og løfte den samlede diabetesindsats i regionen, både på hospitaler, hos praktiserende læger og i kommuner.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da-DK" sz="105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1755" inden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chemeClr val="dk1"/>
                </a:solidFill>
              </a:rPr>
              <a:t>Reference i direktionen: Jesper Gyllenborg.</a:t>
            </a:r>
            <a:endParaRPr lang="da-DK" sz="105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1755" lvl="0" inden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endParaRPr lang="da-DK" sz="105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17B709-CED6-F5A4-0F3A-40917DBC95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13CC955-BA3E-67DA-C86B-BEC25B4E28BE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54AA3A9-C309-00CF-A712-8703368D8C34}"/>
              </a:ext>
            </a:extLst>
          </p:cNvPr>
          <p:cNvSpPr txBox="1">
            <a:spLocks/>
          </p:cNvSpPr>
          <p:nvPr/>
        </p:nvSpPr>
        <p:spPr>
          <a:xfrm>
            <a:off x="1152000" y="871199"/>
            <a:ext cx="103464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STENO DIABETES CENTER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13862BB-F112-BA6E-FFBB-E960E3E671E0}"/>
              </a:ext>
            </a:extLst>
          </p:cNvPr>
          <p:cNvSpPr txBox="1"/>
          <p:nvPr/>
        </p:nvSpPr>
        <p:spPr>
          <a:xfrm>
            <a:off x="8139383" y="1988910"/>
            <a:ext cx="3452018" cy="288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Andreas Rudkjøbing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Sjælland siden </a:t>
            </a:r>
            <a:r>
              <a:rPr lang="da-DK" sz="1100" dirty="0">
                <a:solidFill>
                  <a:srgbClr val="1C1C1C"/>
                </a:solidFill>
                <a:latin typeface="Arial"/>
              </a:rPr>
              <a:t>2023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Direktør i Steno Diabetes Center Sjælland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Overlæge i Sundhedsstyrelsens Enhed for Sygehusplanlægning og formand for Lægeforeningen.</a:t>
            </a:r>
          </a:p>
          <a:p>
            <a:pPr marL="171450" marR="0" lvl="0" indent="-17145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</a:t>
            </a:r>
            <a:r>
              <a:rPr lang="da-DK" sz="1100" dirty="0">
                <a:solidFill>
                  <a:srgbClr val="1C1C1C"/>
                </a:solidFill>
              </a:rPr>
              <a:t>Cand.med. fra Københavns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F6000E8-896D-0FC1-FAC5-272414440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44" y="1988910"/>
            <a:ext cx="1194455" cy="11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A2096281-E22F-8F9C-EB0B-08BD41C1C813}"/>
              </a:ext>
            </a:extLst>
          </p:cNvPr>
          <p:cNvCxnSpPr>
            <a:cxnSpLocks/>
          </p:cNvCxnSpPr>
          <p:nvPr/>
        </p:nvCxnSpPr>
        <p:spPr>
          <a:xfrm>
            <a:off x="6720293" y="1804539"/>
            <a:ext cx="5046020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D37155E8-CAEA-BC00-220A-5FC855A56222}"/>
              </a:ext>
            </a:extLst>
          </p:cNvPr>
          <p:cNvCxnSpPr>
            <a:cxnSpLocks/>
          </p:cNvCxnSpPr>
          <p:nvPr/>
        </p:nvCxnSpPr>
        <p:spPr>
          <a:xfrm>
            <a:off x="6756144" y="3667747"/>
            <a:ext cx="5015062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62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CA09FCFF-7EBC-31F1-2196-0A24B41C5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1470" y="-325938"/>
            <a:ext cx="1694009" cy="239427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primære </a:t>
            </a:r>
            <a:r>
              <a:rPr lang="da-DK" sz="105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præhospitale</a:t>
            </a: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kerneopgaver er sundhedsfaglig visitation og konsultation samt sundhedsfaglige </a:t>
            </a:r>
            <a:r>
              <a:rPr lang="da-DK" sz="105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udkørende</a:t>
            </a: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funktioner og mere differentierede, borgernære indsatser som fx sæson-vaccination, blodprøvetagning etc. 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Ambulancer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Akutlægebiler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Akutbiler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Akutlægehelikopter 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Liggende sygetransporter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Siddende patienttransporter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Vagtcentral, herunder 1-1-2 og planlagt og akutdisponering samt akuttelefon/lægevagten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Operativt sundhedsberedskab. </a:t>
            </a:r>
          </a:p>
          <a:p>
            <a:pPr marL="171450" marR="71755" lvl="0" indent="-1714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da-DK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1755" inden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chemeClr val="dk1"/>
                </a:solidFill>
              </a:rPr>
              <a:t>Reference i direktionen: Erik Jylling</a:t>
            </a:r>
            <a:endParaRPr lang="da-DK" sz="1050" kern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17B709-CED6-F5A4-0F3A-40917DBC95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04BE8F2-C595-E150-4EFE-248C7A7F3C22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B07656C-2F01-6A77-49EF-74607E5ACC03}"/>
              </a:ext>
            </a:extLst>
          </p:cNvPr>
          <p:cNvSpPr txBox="1">
            <a:spLocks/>
          </p:cNvSpPr>
          <p:nvPr/>
        </p:nvSpPr>
        <p:spPr>
          <a:xfrm>
            <a:off x="1152000" y="871199"/>
            <a:ext cx="103464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PRÆHOSPITALET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2627359-CD1C-40B6-4062-2B6C0908E0B3}"/>
              </a:ext>
            </a:extLst>
          </p:cNvPr>
          <p:cNvSpPr txBox="1"/>
          <p:nvPr/>
        </p:nvSpPr>
        <p:spPr>
          <a:xfrm>
            <a:off x="8139383" y="1988910"/>
            <a:ext cx="3452018" cy="288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Thomas Reimann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2022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Direktør for Akutberedskabet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arbejdsplads: Hamad Medical Corporation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</a:t>
            </a:r>
            <a:r>
              <a:rPr lang="da-DK" sz="1100" dirty="0" err="1">
                <a:solidFill>
                  <a:srgbClr val="1C1C1C"/>
                </a:solidFill>
              </a:rPr>
              <a:t>Ph.D.</a:t>
            </a:r>
            <a:r>
              <a:rPr lang="da-DK" sz="1100" dirty="0">
                <a:solidFill>
                  <a:srgbClr val="1C1C1C"/>
                </a:solidFill>
              </a:rPr>
              <a:t> Emergency Management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47E905F-BCCE-4ED3-2210-14966A8345AF}"/>
              </a:ext>
            </a:extLst>
          </p:cNvPr>
          <p:cNvSpPr txBox="1"/>
          <p:nvPr/>
        </p:nvSpPr>
        <p:spPr>
          <a:xfrm>
            <a:off x="8139383" y="3404819"/>
            <a:ext cx="3672403" cy="1177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da-DK" sz="1600" dirty="0" err="1">
                <a:solidFill>
                  <a:srgbClr val="1C1C1C"/>
                </a:solidFill>
                <a:latin typeface="Arial"/>
              </a:rPr>
              <a:t>Viced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irektør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da-DK" sz="1600" b="1" dirty="0"/>
              <a:t>Lotte Klitfod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2021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Vicedirektør i Akutberedskabet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Cheflæge i akutmodtagelsen på Herlev/Gentofte og stabslæge i Sundhedsstrategisk planlægning i </a:t>
            </a:r>
            <a:r>
              <a:rPr lang="da-DK" sz="1100" dirty="0" err="1">
                <a:solidFill>
                  <a:srgbClr val="1C1C1C"/>
                </a:solidFill>
                <a:latin typeface="Arial"/>
              </a:rPr>
              <a:t>Reg</a:t>
            </a:r>
            <a:r>
              <a:rPr lang="da-DK" sz="1100" dirty="0">
                <a:solidFill>
                  <a:srgbClr val="1C1C1C"/>
                </a:solidFill>
                <a:latin typeface="Arial"/>
              </a:rPr>
              <a:t>. Sjælland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</a:t>
            </a:r>
            <a:r>
              <a:rPr lang="da-DK" sz="1100" dirty="0">
                <a:solidFill>
                  <a:srgbClr val="1C1C1C"/>
                </a:solidFill>
              </a:rPr>
              <a:t>Cand.med. fra Københavns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C243C4A-97D4-CEB2-7F04-291129260DF2}"/>
              </a:ext>
            </a:extLst>
          </p:cNvPr>
          <p:cNvSpPr txBox="1"/>
          <p:nvPr/>
        </p:nvSpPr>
        <p:spPr>
          <a:xfrm>
            <a:off x="8139382" y="5072568"/>
            <a:ext cx="3776097" cy="1415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da-DK" sz="1600" dirty="0" err="1">
                <a:solidFill>
                  <a:srgbClr val="1C1C1C"/>
                </a:solidFill>
                <a:latin typeface="Arial"/>
              </a:rPr>
              <a:t>Viced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irektør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da-DK" sz="1600" b="1" dirty="0"/>
              <a:t>Lars Bredevang Andersen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Sjælland siden 2014</a:t>
            </a: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Lægefaglig Vicedirektør i Præhospital Center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Beredskabskoordinator på NSR og Akut læge i Præhospital Center i Region Sjælland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</a:t>
            </a:r>
            <a:r>
              <a:rPr lang="da-DK" sz="1100" dirty="0">
                <a:solidFill>
                  <a:srgbClr val="1C1C1C"/>
                </a:solidFill>
              </a:rPr>
              <a:t>Cand.med. fra Københavns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Altinget | Nyheder, analyser og debat om dansk politik">
            <a:extLst>
              <a:ext uri="{FF2B5EF4-FFF2-40B4-BE49-F238E27FC236}">
                <a16:creationId xmlns:a16="http://schemas.microsoft.com/office/drawing/2014/main" id="{375F8CE3-F9B8-0285-B19E-4E9615ED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61" y="3429000"/>
            <a:ext cx="1153212" cy="11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m os">
            <a:extLst>
              <a:ext uri="{FF2B5EF4-FFF2-40B4-BE49-F238E27FC236}">
                <a16:creationId xmlns:a16="http://schemas.microsoft.com/office/drawing/2014/main" id="{ECDC16F5-1A16-5F76-980D-0A93F814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61" y="5072568"/>
            <a:ext cx="1153212" cy="11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C4CFA81-3C8C-62D1-C52A-8FC36AABDF97}"/>
              </a:ext>
            </a:extLst>
          </p:cNvPr>
          <p:cNvCxnSpPr>
            <a:cxnSpLocks/>
          </p:cNvCxnSpPr>
          <p:nvPr/>
        </p:nvCxnSpPr>
        <p:spPr>
          <a:xfrm>
            <a:off x="6826112" y="3292410"/>
            <a:ext cx="4985674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60A48BE-2503-13D9-A7F4-4B5C0E007DC7}"/>
              </a:ext>
            </a:extLst>
          </p:cNvPr>
          <p:cNvCxnSpPr>
            <a:cxnSpLocks/>
          </p:cNvCxnSpPr>
          <p:nvPr/>
        </p:nvCxnSpPr>
        <p:spPr>
          <a:xfrm>
            <a:off x="6826112" y="4863690"/>
            <a:ext cx="4985674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91FD4339-56FC-0F98-AE18-7C687F60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46" y="1988910"/>
            <a:ext cx="1153211" cy="11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1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9C853-489C-038E-F06C-D1875A95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/>
              <a:t>KONCERN</a:t>
            </a:r>
            <a:r>
              <a:rPr lang="da-DK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da-DK" sz="2800" b="1" dirty="0"/>
              <a:t>SUNDHED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Hospitalsplanlægning samt specialenheden for livstruende sygdomme (national opgave)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Praksisadministration, overenskomster samt praksisplanlægning (herunder a</a:t>
            </a:r>
            <a:r>
              <a:rPr lang="da-DK" sz="1050" kern="1200" dirty="0">
                <a:effectLst/>
                <a:ea typeface="+mn-ea"/>
                <a:cs typeface="+mn-cs"/>
              </a:rPr>
              <a:t>fregning/</a:t>
            </a:r>
            <a:r>
              <a:rPr lang="da-DK" sz="1050" kern="1200" dirty="0" err="1">
                <a:effectLst/>
                <a:ea typeface="+mn-ea"/>
                <a:cs typeface="+mn-cs"/>
              </a:rPr>
              <a:t>controlling</a:t>
            </a:r>
            <a:r>
              <a:rPr lang="da-DK" sz="1050" kern="1200" dirty="0">
                <a:effectLst/>
                <a:ea typeface="+mn-ea"/>
                <a:cs typeface="+mn-cs"/>
              </a:rPr>
              <a:t> fra praksissektor og tilskudsmedicin</a:t>
            </a: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8600">
              <a:spcAft>
                <a:spcPts val="400"/>
              </a:spcAft>
              <a:buClrTx/>
              <a:tabLst>
                <a:tab pos="228600" algn="l"/>
                <a:tab pos="457200" algn="l"/>
              </a:tabLst>
              <a:defRPr/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Patientvejledning</a:t>
            </a: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 (herunder patientrettigheder) </a:t>
            </a:r>
            <a:endParaRPr lang="da-DK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Opgaver i relation til det </a:t>
            </a: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ære sundhedsvæsen: Sundhedsinnovation (fremtidens ambulatorium), </a:t>
            </a:r>
            <a:r>
              <a:rPr lang="da-DK" sz="1050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telemedicin,</a:t>
            </a: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forebyggelse, socialt udsatte, tværsektorielt samarbejde</a:t>
            </a:r>
          </a:p>
          <a:p>
            <a:pPr marL="228600" indent="-228600">
              <a:spcAft>
                <a:spcPts val="400"/>
              </a:spcAft>
              <a:buClrTx/>
              <a:tabLst>
                <a:tab pos="228600" algn="l"/>
                <a:tab pos="457200" algn="l"/>
              </a:tabLst>
              <a:defRPr/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Kliniske funktioner i form af e-hospitalet og drift af nærklinikker</a:t>
            </a:r>
            <a:endParaRPr lang="da-DK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Sundhedsjura</a:t>
            </a:r>
          </a:p>
          <a:p>
            <a:pPr marL="228600" lvl="0" indent="-228600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Udvalgsbetjening af de seks sundhedsråd samt følgende politiske underudvalg: Hospitalsplanlægning, Psykiatri, Forebyggelse.</a:t>
            </a:r>
          </a:p>
          <a:p>
            <a:pPr marL="228600" lvl="0" indent="-228600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Patientinddragelse </a:t>
            </a:r>
          </a:p>
          <a:p>
            <a:pPr marL="228600" lvl="0" indent="-228600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Patientsikkerhed (både på sygehusene og i praksissektoren)</a:t>
            </a:r>
          </a:p>
          <a:p>
            <a:pPr marL="228600" lvl="0" indent="-228600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Kvalitetsudvikling (almen praksis og hospitaler)</a:t>
            </a:r>
          </a:p>
          <a:p>
            <a:pPr marL="228600" lvl="0" indent="-228600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Sygehusvalg</a:t>
            </a:r>
            <a:endParaRPr lang="da-DK" sz="1050" strike="sng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Medicinområdet (eksklusiv medicinpuljen)</a:t>
            </a:r>
            <a:endParaRPr lang="da-DK" sz="1050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da-DK" sz="1050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Forskning </a:t>
            </a: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Videnskabsetiske Komitéer.</a:t>
            </a:r>
          </a:p>
          <a:p>
            <a:pPr marL="0" indent="0">
              <a:buNone/>
            </a:pPr>
            <a:endParaRPr lang="da-DK" sz="1050" dirty="0"/>
          </a:p>
          <a:p>
            <a:pPr marL="0" indent="0">
              <a:buNone/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Reference i direktionen: Jesper Gyllenborg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17B709-CED6-F5A4-0F3A-40917DBC95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8487D58-8A72-B05F-397C-3528C3722A89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7EF46F85-8075-BB41-7CF2-FCCD85177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030" y="-346883"/>
            <a:ext cx="1819376" cy="2571463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D2AA5FB0-EFB2-EC9F-42C1-C349C650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06" y="1988910"/>
            <a:ext cx="1086932" cy="13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D006DAE-53D1-4D4D-1A92-C765D2034160}"/>
              </a:ext>
            </a:extLst>
          </p:cNvPr>
          <p:cNvSpPr txBox="1"/>
          <p:nvPr/>
        </p:nvSpPr>
        <p:spPr>
          <a:xfrm>
            <a:off x="8139383" y="1988910"/>
            <a:ext cx="3452018" cy="288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Charlotte Hosbond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2015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Direktør for Center for Sundhed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Tidligere bl.a.: Enhedschef for sygehusplanlægning i Sundhedsstyrelsen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Uddannelse: Kandidat i Politik og Administration fra Aalborg Universitet 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7F8E7E9-3085-420C-5409-D5007274BEE9}"/>
              </a:ext>
            </a:extLst>
          </p:cNvPr>
          <p:cNvCxnSpPr>
            <a:cxnSpLocks/>
          </p:cNvCxnSpPr>
          <p:nvPr/>
        </p:nvCxnSpPr>
        <p:spPr>
          <a:xfrm>
            <a:off x="6743974" y="1834144"/>
            <a:ext cx="5046020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0531F542-A9B2-C916-ED46-1F78B7A58779}"/>
              </a:ext>
            </a:extLst>
          </p:cNvPr>
          <p:cNvCxnSpPr>
            <a:cxnSpLocks/>
          </p:cNvCxnSpPr>
          <p:nvPr/>
        </p:nvCxnSpPr>
        <p:spPr>
          <a:xfrm>
            <a:off x="6774932" y="3589925"/>
            <a:ext cx="5015062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40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F86ED342-67B8-1114-D720-7982B7816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9966" y="-178749"/>
            <a:ext cx="1690956" cy="2389395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000" y="1990834"/>
            <a:ext cx="5004000" cy="3708000"/>
          </a:xfrm>
        </p:spPr>
        <p:txBody>
          <a:bodyPr/>
          <a:lstStyle/>
          <a:p>
            <a:pPr marL="228600" lvl="0" indent="-228600" algn="l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Formands-, politiker- og udvalgsbetjening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Topledelsesbetjening og koncernfora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Presse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Forvaltningsjura og juridisk specialfunktion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DPO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Digitale medier og videoproduktion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Journaliserings- og dagsordensystemer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Indtægtsdækket designvirksomhed og designmanager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Borger- og patientkommunikation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 kommunikation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Kommunikationsunderstøttende systemer 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Koordinering af beredskab. </a:t>
            </a:r>
            <a:endParaRPr lang="da-DK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050" dirty="0"/>
          </a:p>
          <a:p>
            <a:pPr marL="0" indent="0">
              <a:buNone/>
            </a:pPr>
            <a:r>
              <a:rPr lang="da-DK" sz="1050" dirty="0"/>
              <a:t>Reference i direktionen: Jens Gordon Clausen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17B709-CED6-F5A4-0F3A-40917DBC95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403C17-2E4C-C077-9B4D-117218C30453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DA0CA22-A64A-C62B-7800-3DF4D779FF10}"/>
              </a:ext>
            </a:extLst>
          </p:cNvPr>
          <p:cNvSpPr txBox="1"/>
          <p:nvPr/>
        </p:nvSpPr>
        <p:spPr>
          <a:xfrm>
            <a:off x="8139383" y="1988910"/>
            <a:ext cx="3452018" cy="288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Marie Kruse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2018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Direktør for Center for Politik og Kommunikation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Tidligere bl.a.: Stabschef og sekretariatschef i Københavns Kommune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Uddannelse: Retorik fra Københavns Universitet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5C932C9-1592-B90C-7871-7D9B07714E3B}"/>
              </a:ext>
            </a:extLst>
          </p:cNvPr>
          <p:cNvSpPr txBox="1">
            <a:spLocks/>
          </p:cNvSpPr>
          <p:nvPr/>
        </p:nvSpPr>
        <p:spPr>
          <a:xfrm>
            <a:off x="1152000" y="871199"/>
            <a:ext cx="103464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POLITIK OG KOMMUNIKATION</a:t>
            </a:r>
          </a:p>
        </p:txBody>
      </p:sp>
      <p:pic>
        <p:nvPicPr>
          <p:cNvPr id="4" name="Billede 3" descr="Et billede, der indeholder Ansigt, smil, person, tøj&#10;&#10;Indhold genereret af kunstig intelligens kan være forkert.">
            <a:extLst>
              <a:ext uri="{FF2B5EF4-FFF2-40B4-BE49-F238E27FC236}">
                <a16:creationId xmlns:a16="http://schemas.microsoft.com/office/drawing/2014/main" id="{B0A7C18D-C8DD-9B38-0647-388628B51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97" y="1988910"/>
            <a:ext cx="1269544" cy="1492127"/>
          </a:xfrm>
          <a:prstGeom prst="rect">
            <a:avLst/>
          </a:prstGeom>
        </p:spPr>
      </p:pic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74F0FE77-018B-DD0C-8232-1417A75F9C74}"/>
              </a:ext>
            </a:extLst>
          </p:cNvPr>
          <p:cNvCxnSpPr>
            <a:cxnSpLocks/>
          </p:cNvCxnSpPr>
          <p:nvPr/>
        </p:nvCxnSpPr>
        <p:spPr>
          <a:xfrm>
            <a:off x="6624706" y="1834144"/>
            <a:ext cx="5046020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53B85D8E-4540-1966-C259-AF254813284E}"/>
              </a:ext>
            </a:extLst>
          </p:cNvPr>
          <p:cNvCxnSpPr>
            <a:cxnSpLocks/>
          </p:cNvCxnSpPr>
          <p:nvPr/>
        </p:nvCxnSpPr>
        <p:spPr>
          <a:xfrm>
            <a:off x="6655664" y="3589925"/>
            <a:ext cx="5015062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4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F184980B-138F-AC51-8038-5AD259C138F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41" y="-578991"/>
            <a:ext cx="1902518" cy="268897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B9C853-489C-038E-F06C-D1875A95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kern="1200" dirty="0">
                <a:latin typeface="+mn-lt"/>
                <a:ea typeface="+mn-ea"/>
                <a:cs typeface="+mn-cs"/>
              </a:rPr>
              <a:t>KONCERN </a:t>
            </a:r>
            <a:r>
              <a:rPr lang="da-DK" sz="2800" b="1" dirty="0"/>
              <a:t>ØKONOMI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Finans og regnskab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Økonomistyring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Indkøb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Sundhedsdata og ledelsesinformation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IT-drift og -udvikling af ERP (SAP og Oracle)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Budgettering og økonomistyring i forbindelse med større byggerier.</a:t>
            </a:r>
          </a:p>
          <a:p>
            <a:pPr marL="0" indent="0">
              <a:buNone/>
            </a:pPr>
            <a:endParaRPr lang="da-DK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Reference i direktionen: Jens Gordon Clausen</a:t>
            </a:r>
            <a:endParaRPr lang="da-DK" sz="105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F01D8C3-AB2F-CD49-DB52-365236E7CE2B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73625C-8982-10D7-7D49-C1F816735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72" y="1731734"/>
            <a:ext cx="1010337" cy="101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659693E-B37A-2244-BA48-F3D7C206358A}"/>
              </a:ext>
            </a:extLst>
          </p:cNvPr>
          <p:cNvSpPr txBox="1"/>
          <p:nvPr/>
        </p:nvSpPr>
        <p:spPr>
          <a:xfrm>
            <a:off x="8139382" y="1698747"/>
            <a:ext cx="3794951" cy="9199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Jens Buch Nielsen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2018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Direktør for Center for Økonomi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Stabschef på SUH, </a:t>
            </a:r>
            <a:r>
              <a:rPr lang="da-DK" sz="1100" dirty="0" err="1">
                <a:solidFill>
                  <a:srgbClr val="1C1C1C"/>
                </a:solidFill>
                <a:latin typeface="Arial"/>
              </a:rPr>
              <a:t>Reg</a:t>
            </a:r>
            <a:r>
              <a:rPr lang="da-DK" sz="1100" dirty="0">
                <a:solidFill>
                  <a:srgbClr val="1C1C1C"/>
                </a:solidFill>
                <a:latin typeface="Arial"/>
              </a:rPr>
              <a:t>. Sjælland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</a:t>
            </a:r>
            <a:r>
              <a:rPr lang="da-DK" sz="1100" dirty="0" err="1">
                <a:solidFill>
                  <a:srgbClr val="1C1C1C"/>
                </a:solidFill>
                <a:latin typeface="Arial"/>
              </a:rPr>
              <a:t>Cand.polit.økonomi</a:t>
            </a:r>
            <a:r>
              <a:rPr lang="da-DK" sz="1100" dirty="0">
                <a:solidFill>
                  <a:srgbClr val="1C1C1C"/>
                </a:solidFill>
                <a:latin typeface="Arial"/>
              </a:rPr>
              <a:t> fra Københavns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0F6BA0C-766A-681A-A7CE-6656943FFA62}"/>
              </a:ext>
            </a:extLst>
          </p:cNvPr>
          <p:cNvSpPr txBox="1"/>
          <p:nvPr/>
        </p:nvSpPr>
        <p:spPr>
          <a:xfrm>
            <a:off x="8139382" y="2958967"/>
            <a:ext cx="3578135" cy="909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Konstitueret vicedirektør: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Ulrik </a:t>
            </a: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Edelbo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Sjælland siden 2024</a:t>
            </a: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</a:t>
            </a:r>
            <a:r>
              <a:rPr lang="da-DK" sz="1100" dirty="0">
                <a:solidFill>
                  <a:srgbClr val="1C1C1C"/>
                </a:solidFill>
              </a:rPr>
              <a:t> Konstitueret økonomidirektør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</a:t>
            </a:r>
            <a:r>
              <a:rPr lang="da-DK" sz="1100" dirty="0">
                <a:solidFill>
                  <a:srgbClr val="1C1C1C"/>
                </a:solidFill>
              </a:rPr>
              <a:t> Økonomichef i Zealand Business College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</a:t>
            </a:r>
            <a:r>
              <a:rPr lang="da-DK" sz="1100" dirty="0">
                <a:solidFill>
                  <a:srgbClr val="1C1C1C"/>
                </a:solidFill>
              </a:rPr>
              <a:t> Cand.scient.adm. fra Aalborg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281A318-CF48-639F-B2D6-206A9BC5BED4}"/>
              </a:ext>
            </a:extLst>
          </p:cNvPr>
          <p:cNvSpPr txBox="1"/>
          <p:nvPr/>
        </p:nvSpPr>
        <p:spPr>
          <a:xfrm>
            <a:off x="8139383" y="4171214"/>
            <a:ext cx="3851876" cy="980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da-DK" sz="1600" dirty="0">
                <a:solidFill>
                  <a:srgbClr val="1C1C1C"/>
                </a:solidFill>
              </a:rPr>
              <a:t>Konstitueret vicedirektør:</a:t>
            </a:r>
            <a:br>
              <a:rPr lang="da-DK" sz="1600" b="1" dirty="0"/>
            </a:b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(med ansvar for bl.a. økonomistyring af store byggerier)</a:t>
            </a:r>
          </a:p>
          <a:p>
            <a:pPr>
              <a:defRPr/>
            </a:pPr>
            <a:r>
              <a:rPr lang="da-DK" sz="1600" b="1" dirty="0"/>
              <a:t>Mads Nørgaard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2023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Budgetchef 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arbejdsplads: Vejdirektoratet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</a:t>
            </a:r>
            <a:r>
              <a:rPr lang="da-DK" sz="1100" dirty="0">
                <a:solidFill>
                  <a:srgbClr val="1C1C1C"/>
                </a:solidFill>
              </a:rPr>
              <a:t> Cand.scient.pol. fra Aarhus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DF2C210-12AE-728C-CB58-CC6AAF1D5CA4}"/>
              </a:ext>
            </a:extLst>
          </p:cNvPr>
          <p:cNvSpPr txBox="1"/>
          <p:nvPr/>
        </p:nvSpPr>
        <p:spPr>
          <a:xfrm>
            <a:off x="8139382" y="5622091"/>
            <a:ext cx="3794952" cy="11894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da-DK" sz="1600" dirty="0">
                <a:solidFill>
                  <a:srgbClr val="1C1C1C"/>
                </a:solidFill>
                <a:latin typeface="Arial"/>
              </a:rPr>
              <a:t>Vicedirektør for transformations-programmet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Marie Hauerslev Müller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Sjælland siden 2016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Vicedirektør i Koncern Digitalisering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sekretariatsleder i Digitaliseringsstyrelsen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Cand.scient.pol. fra Københavns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Ulrik Edelbo - Konstitueret økonomidirektør i Region Sjælland. Ledelse af  strategisk økonomistyring, udvikling og stærkt samarbejde på tværs af  fagområder. | LinkedIn">
            <a:extLst>
              <a:ext uri="{FF2B5EF4-FFF2-40B4-BE49-F238E27FC236}">
                <a16:creationId xmlns:a16="http://schemas.microsoft.com/office/drawing/2014/main" id="{492A7EC7-07FF-1742-CA82-E664CF0E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72" y="2947884"/>
            <a:ext cx="994163" cy="9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C86FAA-2547-B312-44B2-EC568337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19" y="4188221"/>
            <a:ext cx="808041" cy="10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273BA35-9468-A862-A61A-21FACA31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98" y="5666929"/>
            <a:ext cx="922553" cy="9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F881266-BFED-42AE-F3C7-E557D4C3A2D8}"/>
              </a:ext>
            </a:extLst>
          </p:cNvPr>
          <p:cNvCxnSpPr>
            <a:cxnSpLocks/>
          </p:cNvCxnSpPr>
          <p:nvPr/>
        </p:nvCxnSpPr>
        <p:spPr>
          <a:xfrm>
            <a:off x="6884939" y="2855126"/>
            <a:ext cx="5046020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2D91154-CA85-AA34-71F9-453FB4690F5C}"/>
              </a:ext>
            </a:extLst>
          </p:cNvPr>
          <p:cNvCxnSpPr>
            <a:cxnSpLocks/>
          </p:cNvCxnSpPr>
          <p:nvPr/>
        </p:nvCxnSpPr>
        <p:spPr>
          <a:xfrm>
            <a:off x="6900418" y="4086036"/>
            <a:ext cx="5015062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02E68595-E214-326A-1C1D-8FD5B2BB7505}"/>
              </a:ext>
            </a:extLst>
          </p:cNvPr>
          <p:cNvCxnSpPr>
            <a:cxnSpLocks/>
          </p:cNvCxnSpPr>
          <p:nvPr/>
        </p:nvCxnSpPr>
        <p:spPr>
          <a:xfrm>
            <a:off x="6888313" y="5564744"/>
            <a:ext cx="5046020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0EED6C4C-881E-F9F8-ED3A-EA0B5C2CBA98}"/>
              </a:ext>
            </a:extLst>
          </p:cNvPr>
          <p:cNvCxnSpPr>
            <a:cxnSpLocks/>
          </p:cNvCxnSpPr>
          <p:nvPr/>
        </p:nvCxnSpPr>
        <p:spPr>
          <a:xfrm>
            <a:off x="6872834" y="2855126"/>
            <a:ext cx="5046020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BB62ECE-0979-139A-CE0A-25967EF0167B}"/>
              </a:ext>
            </a:extLst>
          </p:cNvPr>
          <p:cNvCxnSpPr>
            <a:cxnSpLocks/>
          </p:cNvCxnSpPr>
          <p:nvPr/>
        </p:nvCxnSpPr>
        <p:spPr>
          <a:xfrm>
            <a:off x="6888313" y="4086036"/>
            <a:ext cx="5015062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0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E332BA44-4489-295F-6F19-61EA4CAF8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9818" y="-149175"/>
            <a:ext cx="1512750" cy="2138085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algn="l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Ledelses- og organisationsudvikling</a:t>
            </a:r>
          </a:p>
          <a:p>
            <a:pPr marL="228600" marR="0" lvl="0" indent="-2286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Arbejdsmiljø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Løn og personaleadministration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HR-systemer og support af disse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Uddannelse og simulationstræning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Lægelig videreuddannelse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MED-betjening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Rekruttering og fastholdelse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Personalejura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HR-analyse, data og ledelsesinformation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Systemejerskab og understøttelse af vagtplanlægning.</a:t>
            </a:r>
          </a:p>
          <a:p>
            <a:pPr marL="228600" lvl="0" indent="-228600" algn="l" defTabSz="914400" rtl="0" eaLnBrk="1" latinLnBrk="0" hangingPunct="1">
              <a:lnSpc>
                <a:spcPts val="14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da-DK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00"/>
              </a:lnSpc>
              <a:spcAft>
                <a:spcPts val="10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chemeClr val="dk1"/>
                </a:solidFill>
              </a:rPr>
              <a:t>Reference i direktionen: Anne Skriver Andersen</a:t>
            </a:r>
            <a:endParaRPr lang="da-DK" sz="105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17B709-CED6-F5A4-0F3A-40917DBC95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C9EE4D3-BF18-7CFF-7AE8-14908EDB1F9E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73C3E13-838C-75FF-3D89-034D5A206A6B}"/>
              </a:ext>
            </a:extLst>
          </p:cNvPr>
          <p:cNvSpPr txBox="1">
            <a:spLocks/>
          </p:cNvSpPr>
          <p:nvPr/>
        </p:nvSpPr>
        <p:spPr>
          <a:xfrm>
            <a:off x="1152000" y="871199"/>
            <a:ext cx="103464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HR OG UDDANNELSE</a:t>
            </a:r>
          </a:p>
        </p:txBody>
      </p:sp>
      <p:pic>
        <p:nvPicPr>
          <p:cNvPr id="11268" name="Picture 4" descr="Om Center for HR og Uddannelse">
            <a:extLst>
              <a:ext uri="{FF2B5EF4-FFF2-40B4-BE49-F238E27FC236}">
                <a16:creationId xmlns:a16="http://schemas.microsoft.com/office/drawing/2014/main" id="{0FECCFEE-7AF1-8CE1-C1A8-C1B8C6EE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52" y="1988911"/>
            <a:ext cx="960060" cy="14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60E055D-8CBD-6335-39E2-54BDBC542CDE}"/>
              </a:ext>
            </a:extLst>
          </p:cNvPr>
          <p:cNvSpPr txBox="1"/>
          <p:nvPr/>
        </p:nvSpPr>
        <p:spPr>
          <a:xfrm>
            <a:off x="8139382" y="1988910"/>
            <a:ext cx="3559281" cy="288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Kirstine Vestergård Nielsen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2008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Direktør for Center for HR og Uddannelse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Tidligere bl.a.: Konstitueret vicedirektør i Region Hovedstadens Akutberedskab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Uddannelse: Kandidat i historie ved Københavns Universitet 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096DDE89-B05D-986B-7C3D-6DA72F952B61}"/>
              </a:ext>
            </a:extLst>
          </p:cNvPr>
          <p:cNvCxnSpPr>
            <a:cxnSpLocks/>
          </p:cNvCxnSpPr>
          <p:nvPr/>
        </p:nvCxnSpPr>
        <p:spPr>
          <a:xfrm>
            <a:off x="6820182" y="1833722"/>
            <a:ext cx="5046020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FE3DB5D-0BF1-E1ED-9ADB-4897C474E61B}"/>
              </a:ext>
            </a:extLst>
          </p:cNvPr>
          <p:cNvCxnSpPr>
            <a:cxnSpLocks/>
          </p:cNvCxnSpPr>
          <p:nvPr/>
        </p:nvCxnSpPr>
        <p:spPr>
          <a:xfrm>
            <a:off x="6851140" y="3628836"/>
            <a:ext cx="5015062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51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2B4466C1-03EA-4C6E-80D6-D79C3A085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5099" y="-224070"/>
            <a:ext cx="1845175" cy="2607927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Jordforurening og grundvand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Råstof og tilsyn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Mobilitet og kollektiv trafik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Gymnasiefordeling og ungdomsuddannelser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Interregionalt arbejde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Internationale område/grænseregionalt samarbejde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Koordinering af grøn omstilling 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Koordinering af forskning og innovation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ea typeface="Calibri" panose="020F0502020204030204" pitchFamily="34" charset="0"/>
                <a:cs typeface="Times New Roman" panose="02020603050405020304" pitchFamily="18" charset="0"/>
              </a:rPr>
              <a:t>Politisk betjening af §17.4-udvalg om klima og sundhed og det stående udvalg for regional udvikling.</a:t>
            </a:r>
          </a:p>
          <a:p>
            <a:endParaRPr lang="da-DK" sz="1050" dirty="0"/>
          </a:p>
          <a:p>
            <a:pPr marL="0" indent="0">
              <a:buNone/>
            </a:pPr>
            <a:r>
              <a:rPr lang="da-DK" sz="1050" dirty="0">
                <a:solidFill>
                  <a:schemeClr val="dk1"/>
                </a:solidFill>
              </a:rPr>
              <a:t>Reference i direktionen: Martin Magelund Rasmussen</a:t>
            </a:r>
            <a:endParaRPr lang="da-DK" sz="105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17B709-CED6-F5A4-0F3A-40917DBC95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2C3E965-5929-109B-5605-F86E472F5C0D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5194087-F331-35D1-7B07-C785FC9A4378}"/>
              </a:ext>
            </a:extLst>
          </p:cNvPr>
          <p:cNvSpPr txBox="1">
            <a:spLocks/>
          </p:cNvSpPr>
          <p:nvPr/>
        </p:nvSpPr>
        <p:spPr>
          <a:xfrm>
            <a:off x="1152000" y="871199"/>
            <a:ext cx="103464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REGIONSUDVIKLING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7137750-2462-930D-BAF5-F86B7D296A5E}"/>
              </a:ext>
            </a:extLst>
          </p:cNvPr>
          <p:cNvSpPr txBox="1"/>
          <p:nvPr/>
        </p:nvSpPr>
        <p:spPr>
          <a:xfrm>
            <a:off x="8139382" y="1988910"/>
            <a:ext cx="3806183" cy="288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Lisbeth Iversen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Sjælland siden 2007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Udviklingsdirektør, Regional Udvikling</a:t>
            </a: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Tidligere bl.a.: Sekretariatschef i Regional udvikling i Region Sjælland og</a:t>
            </a:r>
            <a:r>
              <a:rPr lang="da-DK" sz="1200" dirty="0">
                <a:solidFill>
                  <a:srgbClr val="1C1C1C"/>
                </a:solidFill>
              </a:rPr>
              <a:t> Danske Gymnastik- og Idrætsforeninger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Uddannelse: Cand.scient., Kulturgeografi fra Københavns Universitet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882416-B2C9-46A3-4912-2C97D92F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86" y="2018240"/>
            <a:ext cx="1187501" cy="118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BD0F40E4-4318-18A9-3082-76CDFE9BAE8D}"/>
              </a:ext>
            </a:extLst>
          </p:cNvPr>
          <p:cNvCxnSpPr>
            <a:cxnSpLocks/>
          </p:cNvCxnSpPr>
          <p:nvPr/>
        </p:nvCxnSpPr>
        <p:spPr>
          <a:xfrm>
            <a:off x="6717333" y="1736445"/>
            <a:ext cx="5046020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0D76B705-5636-8DB0-73ED-8FA43399D24F}"/>
              </a:ext>
            </a:extLst>
          </p:cNvPr>
          <p:cNvCxnSpPr>
            <a:cxnSpLocks/>
          </p:cNvCxnSpPr>
          <p:nvPr/>
        </p:nvCxnSpPr>
        <p:spPr>
          <a:xfrm>
            <a:off x="6748291" y="3910938"/>
            <a:ext cx="5015062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5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35666E34-E3CF-CBD3-C50A-82022FE86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95" y="-599043"/>
            <a:ext cx="2080468" cy="2940484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marR="71755" lvl="0" indent="-22860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IT-drift inkl. </a:t>
            </a:r>
            <a:r>
              <a:rPr lang="da-DK" sz="105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servicedesk</a:t>
            </a:r>
            <a:r>
              <a:rPr lang="da-DK" sz="105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/IT-support og driftsstyring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Vedligehold og udvikling af regionens </a:t>
            </a: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-infrastruktur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Drift, vedligehold og udvikling af systemer, herunder SP, billeddiagnostik, laboratorieområdet, hospitalsdrift m.m.</a:t>
            </a:r>
          </a:p>
          <a:p>
            <a:pPr marL="228600" marR="71755" indent="-228600">
              <a:lnSpc>
                <a:spcPts val="1400"/>
              </a:lnSpc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Støtte ifm. implementering af systemer</a:t>
            </a: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/ændringer, inkl. AI-løsninger</a:t>
            </a:r>
            <a:endParaRPr lang="da-DK" sz="1050" kern="12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IT-understøttelse i det nære sundhedsvæsen herunder telemedicin og præhospital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IT-arkitektur og integrationer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Informationssikkerhed og digital compliance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Medicinsk udstyr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IT-kontrakter inkl. udbud, indkøb og licensstyring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Porteføljestyring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Drift og support af medicotekniske apparater samt hardware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Indkøb, vedligehold og reparation af medicoteknisk udstyr.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da-DK" sz="105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1755" indent="0">
              <a:lnSpc>
                <a:spcPts val="1400"/>
              </a:lnSpc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chemeClr val="dk1"/>
                </a:solidFill>
              </a:rPr>
              <a:t>Reference i direktionen: Erik Jylling</a:t>
            </a:r>
            <a:endParaRPr lang="da-DK" sz="1050" dirty="0">
              <a:solidFill>
                <a:srgbClr val="333333"/>
              </a:solidFill>
              <a:effectLst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17B709-CED6-F5A4-0F3A-40917DBC95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BE30390-2DFA-131D-E431-7AFA7C579B23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8120CD8-0C7E-EEE1-DBB0-59F61855D1C6}"/>
              </a:ext>
            </a:extLst>
          </p:cNvPr>
          <p:cNvSpPr txBox="1">
            <a:spLocks/>
          </p:cNvSpPr>
          <p:nvPr/>
        </p:nvSpPr>
        <p:spPr>
          <a:xfrm>
            <a:off x="1152000" y="871199"/>
            <a:ext cx="103464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DIGITALISERING OG TEKNOLOGI</a:t>
            </a:r>
          </a:p>
        </p:txBody>
      </p:sp>
      <p:pic>
        <p:nvPicPr>
          <p:cNvPr id="9220" name="Picture 4" descr="Direktion">
            <a:extLst>
              <a:ext uri="{FF2B5EF4-FFF2-40B4-BE49-F238E27FC236}">
                <a16:creationId xmlns:a16="http://schemas.microsoft.com/office/drawing/2014/main" id="{ACCBBD89-7B81-2052-21A7-1FC794FC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63" y="1918099"/>
            <a:ext cx="1004820" cy="13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8D00ACC-6D91-8669-1503-B064E7790A80}"/>
              </a:ext>
            </a:extLst>
          </p:cNvPr>
          <p:cNvSpPr txBox="1"/>
          <p:nvPr/>
        </p:nvSpPr>
        <p:spPr>
          <a:xfrm>
            <a:off x="8139383" y="1858244"/>
            <a:ext cx="3452018" cy="12821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Mette Harbo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2021</a:t>
            </a: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</a:t>
            </a:r>
            <a:r>
              <a:rPr lang="da-DK" sz="1100" dirty="0">
                <a:solidFill>
                  <a:srgbClr val="1C1C1C"/>
                </a:solidFill>
              </a:rPr>
              <a:t> Direktør i Center for IT og </a:t>
            </a:r>
            <a:r>
              <a:rPr lang="da-DK" sz="1100" dirty="0" err="1">
                <a:solidFill>
                  <a:srgbClr val="1C1C1C"/>
                </a:solidFill>
              </a:rPr>
              <a:t>Medikoteknologi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Vicedirektør i CIMT og digitaliseringschef i Københavns Kommune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Cand.scient.soc., Kulturgeografi og Kommunikation fra Roskilde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6000078-767B-3917-4CD5-B6E4DBC0814D}"/>
              </a:ext>
            </a:extLst>
          </p:cNvPr>
          <p:cNvSpPr txBox="1"/>
          <p:nvPr/>
        </p:nvSpPr>
        <p:spPr>
          <a:xfrm>
            <a:off x="8139383" y="3529462"/>
            <a:ext cx="3644300" cy="1177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da-DK" sz="1600" dirty="0" err="1">
                <a:solidFill>
                  <a:srgbClr val="1C1C1C"/>
                </a:solidFill>
                <a:latin typeface="Arial"/>
              </a:rPr>
              <a:t>Viced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irektør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Anna Olga Aaskilde Laursen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2009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Vicedirektør i Center for IT og </a:t>
            </a: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Medikoteknologi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Enheds- og sektionschef i CIMT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</a:t>
            </a:r>
            <a:r>
              <a:rPr lang="da-DK" sz="1100" dirty="0">
                <a:solidFill>
                  <a:srgbClr val="1C1C1C"/>
                </a:solidFill>
              </a:rPr>
              <a:t>Cand.mag., Filosofi fra RUC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396D6AF-948B-B761-5550-EF9C5D178D8F}"/>
              </a:ext>
            </a:extLst>
          </p:cNvPr>
          <p:cNvSpPr txBox="1"/>
          <p:nvPr/>
        </p:nvSpPr>
        <p:spPr>
          <a:xfrm>
            <a:off x="8139383" y="5166838"/>
            <a:ext cx="3452018" cy="1415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da-DK" sz="1600" dirty="0" err="1">
                <a:solidFill>
                  <a:srgbClr val="1C1C1C"/>
                </a:solidFill>
                <a:latin typeface="Arial"/>
              </a:rPr>
              <a:t>Viced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irektør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Charlotte Hougaard Clifford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2021</a:t>
            </a: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</a:t>
            </a:r>
            <a:r>
              <a:rPr lang="da-DK" sz="1100" dirty="0">
                <a:solidFill>
                  <a:srgbClr val="1C1C1C"/>
                </a:solidFill>
              </a:rPr>
              <a:t> Vicedirektør i Center for IT og </a:t>
            </a:r>
            <a:r>
              <a:rPr lang="da-DK" sz="1100" dirty="0" err="1">
                <a:solidFill>
                  <a:srgbClr val="1C1C1C"/>
                </a:solidFill>
              </a:rPr>
              <a:t>Medikoteknologi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kontorchef i KL og enhedschef i CIMT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Kandidat i Økonomi fra Aarhus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BFB35B-731F-A638-B0DA-1D86AC932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86" y="3633556"/>
            <a:ext cx="1004820" cy="100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A8A9969-4D46-6214-4FE0-E53A2D104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63" y="5179391"/>
            <a:ext cx="1039866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62A9418-4E68-1567-B162-903173127437}"/>
              </a:ext>
            </a:extLst>
          </p:cNvPr>
          <p:cNvCxnSpPr>
            <a:cxnSpLocks/>
          </p:cNvCxnSpPr>
          <p:nvPr/>
        </p:nvCxnSpPr>
        <p:spPr>
          <a:xfrm>
            <a:off x="6900163" y="3429000"/>
            <a:ext cx="4770221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A761813-207D-D78A-950D-00B1E061459E}"/>
              </a:ext>
            </a:extLst>
          </p:cNvPr>
          <p:cNvCxnSpPr>
            <a:cxnSpLocks/>
          </p:cNvCxnSpPr>
          <p:nvPr/>
        </p:nvCxnSpPr>
        <p:spPr>
          <a:xfrm>
            <a:off x="6900163" y="4995421"/>
            <a:ext cx="4770221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1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0DB1C704-316C-F765-4D0F-A065851C6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3591" y="-543410"/>
            <a:ext cx="1875265" cy="2650455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marR="71755" lvl="0" indent="-2286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Byggeri og renovering 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Bygningsdrift (inkl. bygningssyn + bygningsvedligehold)*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Logistik og forsyning*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Fysisk planlægning (herunder generalplanlægning og </a:t>
            </a:r>
            <a:r>
              <a:rPr lang="da-DK" sz="1050" kern="1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management) (inkl. ejendomsadministration)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Energi og miljø</a:t>
            </a:r>
          </a:p>
          <a:p>
            <a:pPr marL="228600" marR="71755" lvl="0" indent="-2286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Større byggerier. </a:t>
            </a:r>
          </a:p>
          <a:p>
            <a:pPr marL="0" marR="71755" inden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endParaRPr lang="da-DK" sz="1050" i="1" dirty="0"/>
          </a:p>
          <a:p>
            <a:pPr marL="0" marR="71755" inden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i="1" dirty="0"/>
              <a:t>*Disse områder ønsker koncerndirektionen at analysere nærmere blandt andet med henblik på at fastlægge arbejdsdelingen mellem hospitalerne og koncerndriftsområdet. Indtil andet besluttes, opretholdes nuværende arbejdsdeling.</a:t>
            </a:r>
            <a:endParaRPr lang="da-DK" sz="1050" i="1" kern="12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1755" lvl="0" indent="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i="1" kern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Region Hovedstaden videreføres opgaverne med logistik og forsyning  i et koncerndriftsområde for Ejendomme og Byggerier, mens de for Region Sjælland samles i et koncerndriftsområde for de koncerntekniske områder. Der igangsættes snarest en analyse mhp. fremtidig styring og organisering. </a:t>
            </a:r>
          </a:p>
          <a:p>
            <a:pPr marL="0" marR="71755" lvl="0" indent="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endParaRPr lang="da-DK" sz="1050" i="1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1755" inden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chemeClr val="dk1"/>
                </a:solidFill>
              </a:rPr>
              <a:t>Reference i direktionen: Anne Skriver Andersen</a:t>
            </a:r>
            <a:endParaRPr lang="da-DK" sz="1050" i="1" kern="12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C0C820E-A425-05BD-A2C7-94678ADB80D6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6F9EA4B-56BF-9140-91D5-43EFA45FD296}"/>
              </a:ext>
            </a:extLst>
          </p:cNvPr>
          <p:cNvSpPr txBox="1">
            <a:spLocks/>
          </p:cNvSpPr>
          <p:nvPr/>
        </p:nvSpPr>
        <p:spPr>
          <a:xfrm>
            <a:off x="1152000" y="871199"/>
            <a:ext cx="103464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EJENDOMME OG BYGGERIER</a:t>
            </a:r>
          </a:p>
        </p:txBody>
      </p:sp>
      <p:pic>
        <p:nvPicPr>
          <p:cNvPr id="8196" name="Picture 4" descr="Mogens Kornbo vender tilbage som direktør i Center for Ejendomme | Region  Hovedstaden">
            <a:extLst>
              <a:ext uri="{FF2B5EF4-FFF2-40B4-BE49-F238E27FC236}">
                <a16:creationId xmlns:a16="http://schemas.microsoft.com/office/drawing/2014/main" id="{2D3E1744-29A4-D625-7D73-92B886D6E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57" y="348954"/>
            <a:ext cx="851871" cy="109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AC813E4-E9B8-6716-116F-03E773C4494F}"/>
              </a:ext>
            </a:extLst>
          </p:cNvPr>
          <p:cNvSpPr txBox="1"/>
          <p:nvPr/>
        </p:nvSpPr>
        <p:spPr>
          <a:xfrm>
            <a:off x="8139383" y="348954"/>
            <a:ext cx="3578134" cy="288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Mogens Kornbo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2016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Direktør for Center for Ejendomme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</a:t>
            </a:r>
            <a:r>
              <a:rPr lang="da-DK" sz="1100" dirty="0" err="1">
                <a:solidFill>
                  <a:srgbClr val="1C1C1C"/>
                </a:solidFill>
                <a:latin typeface="Arial"/>
              </a:rPr>
              <a:t>bl.a</a:t>
            </a:r>
            <a:r>
              <a:rPr lang="da-DK" sz="1100" dirty="0">
                <a:solidFill>
                  <a:srgbClr val="1C1C1C"/>
                </a:solidFill>
                <a:latin typeface="Arial"/>
              </a:rPr>
              <a:t>: Direktør i Siemens Real </a:t>
            </a:r>
            <a:r>
              <a:rPr lang="da-DK" sz="1100" dirty="0" err="1">
                <a:solidFill>
                  <a:srgbClr val="1C1C1C"/>
                </a:solidFill>
                <a:latin typeface="Arial"/>
              </a:rPr>
              <a:t>Estate</a:t>
            </a:r>
            <a:r>
              <a:rPr lang="da-DK" sz="1100" dirty="0">
                <a:solidFill>
                  <a:srgbClr val="1C1C1C"/>
                </a:solidFill>
                <a:latin typeface="Arial"/>
              </a:rPr>
              <a:t>, DK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 </a:t>
            </a:r>
            <a:r>
              <a:rPr lang="da-DK" sz="1100" dirty="0">
                <a:solidFill>
                  <a:srgbClr val="1C1C1C"/>
                </a:solidFill>
              </a:rPr>
              <a:t>Ingeniør, bygningsretningen fra Københavns Teknikum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15AF793-4FE5-F360-E18F-180A01016E19}"/>
              </a:ext>
            </a:extLst>
          </p:cNvPr>
          <p:cNvSpPr txBox="1"/>
          <p:nvPr/>
        </p:nvSpPr>
        <p:spPr>
          <a:xfrm>
            <a:off x="8139382" y="1617344"/>
            <a:ext cx="3578135" cy="909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da-DK" sz="1600" dirty="0">
                <a:solidFill>
                  <a:srgbClr val="1C1C1C"/>
                </a:solidFill>
                <a:latin typeface="Arial"/>
              </a:rPr>
              <a:t>V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icedirektør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da-DK" sz="1600" b="1" dirty="0"/>
              <a:t>Lillian Rasch Madsen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2024</a:t>
            </a: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Vicedirektør i Center for Ejendomme</a:t>
            </a:r>
            <a:r>
              <a:rPr lang="da-DK" sz="1100" dirty="0">
                <a:solidFill>
                  <a:srgbClr val="1C1C1C"/>
                </a:solidFill>
              </a:rPr>
              <a:t> 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</a:t>
            </a:r>
            <a:r>
              <a:rPr lang="da-DK" sz="1100" dirty="0">
                <a:solidFill>
                  <a:srgbClr val="1C1C1C"/>
                </a:solidFill>
              </a:rPr>
              <a:t> Direktør i Bornholms Regionskommune.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</a:t>
            </a:r>
            <a:r>
              <a:rPr lang="da-DK" sz="1100" dirty="0">
                <a:solidFill>
                  <a:srgbClr val="1C1C1C"/>
                </a:solidFill>
              </a:rPr>
              <a:t> Civilingeniør, Bygningsretningen fra Danmarks Tekniske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89D05D0-1CE4-60EF-331F-D4C0C16B8606}"/>
              </a:ext>
            </a:extLst>
          </p:cNvPr>
          <p:cNvSpPr txBox="1"/>
          <p:nvPr/>
        </p:nvSpPr>
        <p:spPr>
          <a:xfrm>
            <a:off x="8139383" y="2907763"/>
            <a:ext cx="3794951" cy="980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da-DK" sz="1600" dirty="0">
                <a:solidFill>
                  <a:srgbClr val="1C1C1C"/>
                </a:solidFill>
              </a:rPr>
              <a:t>Vicedirektør: </a:t>
            </a:r>
            <a:r>
              <a:rPr lang="da-DK" sz="1600" b="1" dirty="0">
                <a:solidFill>
                  <a:srgbClr val="1C1C1C"/>
                </a:solidFill>
              </a:rPr>
              <a:t>Henrik Als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2019</a:t>
            </a: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</a:t>
            </a:r>
            <a:r>
              <a:rPr lang="da-DK" sz="1100" dirty="0">
                <a:solidFill>
                  <a:srgbClr val="1C1C1C"/>
                </a:solidFill>
              </a:rPr>
              <a:t> Vicedirektør i Center for Ejendomme  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</a:t>
            </a:r>
            <a:r>
              <a:rPr lang="da-DK" sz="1100" dirty="0" err="1">
                <a:solidFill>
                  <a:srgbClr val="1C1C1C"/>
                </a:solidFill>
                <a:latin typeface="Arial"/>
              </a:rPr>
              <a:t>bl.a</a:t>
            </a:r>
            <a:r>
              <a:rPr lang="da-DK" sz="1100" dirty="0">
                <a:solidFill>
                  <a:srgbClr val="1C1C1C"/>
                </a:solidFill>
                <a:latin typeface="Arial"/>
              </a:rPr>
              <a:t>: logistikchef på Herlev-Gentofte Hospital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</a:t>
            </a:r>
            <a:r>
              <a:rPr lang="da-DK" sz="1100" dirty="0">
                <a:solidFill>
                  <a:srgbClr val="1C1C1C"/>
                </a:solidFill>
              </a:rPr>
              <a:t> Civilingeniør, virksomhedssystemer fra Aalborg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7CC23D6-C2DB-B007-5B48-4E7438003D45}"/>
              </a:ext>
            </a:extLst>
          </p:cNvPr>
          <p:cNvSpPr txBox="1"/>
          <p:nvPr/>
        </p:nvSpPr>
        <p:spPr>
          <a:xfrm>
            <a:off x="8139383" y="4173522"/>
            <a:ext cx="3794951" cy="11894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da-DK" sz="1600" dirty="0">
                <a:solidFill>
                  <a:srgbClr val="1C1C1C"/>
                </a:solidFill>
                <a:latin typeface="Arial"/>
              </a:rPr>
              <a:t>Vicedirektør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Kristian </a:t>
            </a: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Lyk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-Jensen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2026</a:t>
            </a: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</a:t>
            </a:r>
            <a:r>
              <a:rPr lang="da-DK" sz="1100" dirty="0">
                <a:solidFill>
                  <a:srgbClr val="1C1C1C"/>
                </a:solidFill>
              </a:rPr>
              <a:t>Vicedirektør i Center for Ejendomme 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</a:t>
            </a:r>
            <a:r>
              <a:rPr lang="da-DK" sz="1100" dirty="0" err="1">
                <a:solidFill>
                  <a:srgbClr val="1C1C1C"/>
                </a:solidFill>
                <a:latin typeface="Arial"/>
              </a:rPr>
              <a:t>bl.a</a:t>
            </a:r>
            <a:r>
              <a:rPr lang="da-DK" sz="1100" dirty="0">
                <a:solidFill>
                  <a:srgbClr val="1C1C1C"/>
                </a:solidFill>
                <a:latin typeface="Arial"/>
              </a:rPr>
              <a:t>: Ejendomsdirektør i Danmarks Fængsler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Uddannelse:</a:t>
            </a:r>
            <a:r>
              <a:rPr lang="da-DK" sz="1100" dirty="0">
                <a:solidFill>
                  <a:srgbClr val="1C1C1C"/>
                </a:solidFill>
              </a:rPr>
              <a:t> Cand.scient.pol. fra Københavns Universitet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A5575EF-7FE9-B433-2648-709E22C86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57" y="1617344"/>
            <a:ext cx="909348" cy="9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2E52A80-2A6B-DF53-0D57-01A07FAE4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81" y="29077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F2EF5EA-C0C1-B450-455D-16E15FAD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57" y="4169666"/>
            <a:ext cx="980811" cy="98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C124146-44D4-D32D-238D-7C35030B6F8B}"/>
              </a:ext>
            </a:extLst>
          </p:cNvPr>
          <p:cNvCxnSpPr>
            <a:cxnSpLocks/>
          </p:cNvCxnSpPr>
          <p:nvPr/>
        </p:nvCxnSpPr>
        <p:spPr>
          <a:xfrm>
            <a:off x="7088957" y="1534520"/>
            <a:ext cx="4845377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12FD124-8CD5-8FF3-EBC6-968BB980E5FC}"/>
              </a:ext>
            </a:extLst>
          </p:cNvPr>
          <p:cNvCxnSpPr>
            <a:cxnSpLocks/>
          </p:cNvCxnSpPr>
          <p:nvPr/>
        </p:nvCxnSpPr>
        <p:spPr>
          <a:xfrm>
            <a:off x="7067381" y="2742722"/>
            <a:ext cx="4845377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6B697C4-FCE7-28A6-721E-785F59D3A311}"/>
              </a:ext>
            </a:extLst>
          </p:cNvPr>
          <p:cNvCxnSpPr>
            <a:cxnSpLocks/>
          </p:cNvCxnSpPr>
          <p:nvPr/>
        </p:nvCxnSpPr>
        <p:spPr>
          <a:xfrm>
            <a:off x="7043394" y="4057181"/>
            <a:ext cx="4845377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64A608FF-7084-6CF2-510E-83FF637F3B22}"/>
              </a:ext>
            </a:extLst>
          </p:cNvPr>
          <p:cNvSpPr txBox="1"/>
          <p:nvPr/>
        </p:nvSpPr>
        <p:spPr>
          <a:xfrm>
            <a:off x="8139383" y="5479309"/>
            <a:ext cx="3794951" cy="11894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rgbClr val="1C1C1C"/>
                </a:solidFill>
                <a:latin typeface="Arial"/>
              </a:rPr>
              <a:t>Projektdirektør </a:t>
            </a:r>
            <a:r>
              <a:rPr lang="da-DK" sz="1600" dirty="0"/>
              <a:t>for Projekt Universitetshospital Køge: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Helle Gaub</a:t>
            </a:r>
            <a:endParaRPr lang="da-DK" sz="1600" b="1" dirty="0">
              <a:solidFill>
                <a:srgbClr val="1C1C1C"/>
              </a:solidFill>
              <a:latin typeface="Arial"/>
            </a:endParaRPr>
          </a:p>
          <a:p>
            <a:pPr marL="171450" lvl="0" indent="-17145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Fortsætter som projektdirektør</a:t>
            </a:r>
          </a:p>
          <a:p>
            <a:pPr marL="171450" lvl="0" indent="-171450" defTabSz="360000">
              <a:buFont typeface="Arial" panose="020B0604020202020204" pitchFamily="34" charset="0"/>
              <a:buChar char="•"/>
              <a:defRPr/>
            </a:pPr>
            <a:r>
              <a:rPr lang="da-DK" sz="1100" dirty="0">
                <a:solidFill>
                  <a:srgbClr val="1C1C1C"/>
                </a:solidFill>
                <a:latin typeface="Arial"/>
              </a:rPr>
              <a:t>Tidligere bl.a.: Udviklingschef i Cowi</a:t>
            </a:r>
          </a:p>
          <a:p>
            <a:pPr marL="171450" lvl="0" indent="-171450" defTabSz="360000">
              <a:buFont typeface="Arial" panose="020B0604020202020204" pitchFamily="34" charset="0"/>
              <a:buChar char="•"/>
              <a:defRPr/>
            </a:pPr>
            <a:r>
              <a:rPr kumimoji="0" lang="da-DK" sz="110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Uddannelse: </a:t>
            </a:r>
            <a:r>
              <a:rPr kumimoji="0" lang="da-DK" sz="110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Sygepl</a:t>
            </a:r>
            <a:r>
              <a:rPr lang="da-DK" sz="1100" dirty="0">
                <a:solidFill>
                  <a:srgbClr val="1C1C1C"/>
                </a:solidFill>
                <a:latin typeface="Arial"/>
              </a:rPr>
              <a:t>ejerske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189E5DE-18DC-FB87-D84A-CA57B466D9E1}"/>
              </a:ext>
            </a:extLst>
          </p:cNvPr>
          <p:cNvCxnSpPr>
            <a:cxnSpLocks/>
          </p:cNvCxnSpPr>
          <p:nvPr/>
        </p:nvCxnSpPr>
        <p:spPr>
          <a:xfrm>
            <a:off x="7043394" y="5362968"/>
            <a:ext cx="4845377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>
            <a:extLst>
              <a:ext uri="{FF2B5EF4-FFF2-40B4-BE49-F238E27FC236}">
                <a16:creationId xmlns:a16="http://schemas.microsoft.com/office/drawing/2014/main" id="{265BCEB8-C752-39CC-7418-5D01FE62E9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8957" y="5521316"/>
            <a:ext cx="788641" cy="9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6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10">
            <a:extLst>
              <a:ext uri="{FF2B5EF4-FFF2-40B4-BE49-F238E27FC236}">
                <a16:creationId xmlns:a16="http://schemas.microsoft.com/office/drawing/2014/main" id="{79F9C964-E549-1338-A830-B4EE35A26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1865" y="-103159"/>
            <a:ext cx="1480193" cy="209207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9C9C9-8D7D-A188-FDFD-B9FF8AD34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R="71755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Apoteket varetager den samlede lægemiddelforsyning til hospitaler og sundheds- og omsorgspladser med følgende hovedopgaver:  </a:t>
            </a:r>
          </a:p>
          <a:p>
            <a:pPr marR="71755" lvl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Logistik - indkøb og distribution af lægemidler</a:t>
            </a:r>
          </a:p>
          <a:p>
            <a:pPr marR="71755" lvl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Produktion</a:t>
            </a:r>
          </a:p>
          <a:p>
            <a:pPr marR="71755" lvl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Klinisk Farmaceutisk Service</a:t>
            </a:r>
          </a:p>
          <a:p>
            <a:pPr marR="71755" lvl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Kvalitetssikring og kvalitetskontrol med lægemidler.</a:t>
            </a:r>
          </a:p>
          <a:p>
            <a:pPr marL="0" marR="71755" lvl="0" inden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endParaRPr lang="da-DK" sz="105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1755" lvl="0" inden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r>
              <a:rPr lang="da-DK" sz="105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Reference i direktionen: Martin Magelund Rasmussen</a:t>
            </a:r>
          </a:p>
          <a:p>
            <a:pPr marL="0" marR="71755" lvl="0" indent="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  <a:tab pos="457200" algn="l"/>
              </a:tabLst>
            </a:pPr>
            <a:endParaRPr lang="da-DK" sz="1050" b="0" kern="12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17B709-CED6-F5A4-0F3A-40917DBC95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C15E4FF-34D9-947E-DAB8-6F00F72DA1FE}"/>
              </a:ext>
            </a:extLst>
          </p:cNvPr>
          <p:cNvSpPr/>
          <p:nvPr/>
        </p:nvSpPr>
        <p:spPr>
          <a:xfrm>
            <a:off x="953575" y="6240098"/>
            <a:ext cx="2205550" cy="341857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A613917-1C2D-EE99-5834-1E8B53D02956}"/>
              </a:ext>
            </a:extLst>
          </p:cNvPr>
          <p:cNvSpPr txBox="1">
            <a:spLocks/>
          </p:cNvSpPr>
          <p:nvPr/>
        </p:nvSpPr>
        <p:spPr>
          <a:xfrm>
            <a:off x="1152000" y="871199"/>
            <a:ext cx="103464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APOTEKET</a:t>
            </a:r>
          </a:p>
        </p:txBody>
      </p:sp>
      <p:pic>
        <p:nvPicPr>
          <p:cNvPr id="15" name="Billede 14" descr="Et billede, der indeholder Ansigt, person, portræt, Hage&#10;&#10;Indhold genereret af kunstig intelligens kan være forkert.">
            <a:extLst>
              <a:ext uri="{FF2B5EF4-FFF2-40B4-BE49-F238E27FC236}">
                <a16:creationId xmlns:a16="http://schemas.microsoft.com/office/drawing/2014/main" id="{18D0836B-1B72-2829-FE9E-98A00CEC7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85" y="1988910"/>
            <a:ext cx="1157957" cy="115795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BB875BE-218D-2653-29FD-2321158314A9}"/>
              </a:ext>
            </a:extLst>
          </p:cNvPr>
          <p:cNvSpPr txBox="1"/>
          <p:nvPr/>
        </p:nvSpPr>
        <p:spPr>
          <a:xfrm>
            <a:off x="8139383" y="1988910"/>
            <a:ext cx="3452018" cy="288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Direktør: </a:t>
            </a:r>
            <a:r>
              <a:rPr lang="da-DK" sz="1600" b="1" dirty="0"/>
              <a:t>Rikke Løvig Simonsen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Hovedstaden siden 2008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Direktør for Region Hovedstadens Apotek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Tidligere </a:t>
            </a:r>
            <a:r>
              <a:rPr lang="da-DK" sz="1200" dirty="0" err="1">
                <a:solidFill>
                  <a:srgbClr val="1C1C1C"/>
                </a:solidFill>
                <a:latin typeface="Arial"/>
              </a:rPr>
              <a:t>bl.a</a:t>
            </a:r>
            <a:r>
              <a:rPr lang="da-DK" sz="1200" dirty="0">
                <a:solidFill>
                  <a:srgbClr val="1C1C1C"/>
                </a:solidFill>
                <a:latin typeface="Arial"/>
              </a:rPr>
              <a:t>: Sønderbro Apotek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Uddannelse: Cand.pharm. fra Danmarks Farmaceutiske Universitet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61FBDCC-7A4D-0849-B60D-CB225985DC7F}"/>
              </a:ext>
            </a:extLst>
          </p:cNvPr>
          <p:cNvSpPr txBox="1"/>
          <p:nvPr/>
        </p:nvSpPr>
        <p:spPr>
          <a:xfrm>
            <a:off x="8139383" y="3586900"/>
            <a:ext cx="3452018" cy="1177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da-DK" sz="1600" dirty="0" err="1">
                <a:solidFill>
                  <a:srgbClr val="1C1C1C"/>
                </a:solidFill>
                <a:latin typeface="Arial"/>
              </a:rPr>
              <a:t>Viced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irektør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Kristina Thomsen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Sjælland siden 2001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Sygehusapoteker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Tidligere bl.a.: Farmaceutisk chef for Produktion,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Uddannelse: Cand.pharm. fra Københavns Universitet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E2F8017-D177-18BF-33AA-5B5FBF39D195}"/>
              </a:ext>
            </a:extLst>
          </p:cNvPr>
          <p:cNvSpPr txBox="1"/>
          <p:nvPr/>
        </p:nvSpPr>
        <p:spPr>
          <a:xfrm>
            <a:off x="8139382" y="5166838"/>
            <a:ext cx="3776097" cy="1415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da-DK" sz="1600" dirty="0" err="1">
                <a:solidFill>
                  <a:srgbClr val="1C1C1C"/>
                </a:solidFill>
                <a:latin typeface="Arial"/>
              </a:rPr>
              <a:t>Viced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irektør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da-DK" sz="1600" b="1" dirty="0"/>
              <a:t>Dorte Kromann </a:t>
            </a:r>
            <a:r>
              <a:rPr lang="da-DK" sz="1600" b="1" dirty="0" err="1"/>
              <a:t>Krydsfeldt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</a:t>
            </a: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Hovedstaden 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Seneste stilling: Vicedirektør for Region Hovedstadens Apotek </a:t>
            </a:r>
          </a:p>
          <a:p>
            <a:pPr marL="180000" marR="0" lvl="0" indent="-180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Tidligere bl.a.: Farmaceutisk chef ii Hovedstadens Apotek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lvl="0" indent="-180000" defTabSz="360000">
              <a:buFont typeface="Arial" panose="020B0604020202020204" pitchFamily="34" charset="0"/>
              <a:buChar char="•"/>
              <a:defRPr/>
            </a:pPr>
            <a:r>
              <a:rPr lang="da-DK" sz="1200" dirty="0">
                <a:solidFill>
                  <a:srgbClr val="1C1C1C"/>
                </a:solidFill>
                <a:latin typeface="Arial"/>
              </a:rPr>
              <a:t>Uddannelse:</a:t>
            </a:r>
            <a:r>
              <a:rPr lang="da-DK" sz="1200" dirty="0">
                <a:solidFill>
                  <a:srgbClr val="1C1C1C"/>
                </a:solidFill>
              </a:rPr>
              <a:t> Cand.pharm. fra Danmarks Farmaceutiske Højskole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CB491CD-5DEA-DE93-BA60-F792A062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85" y="3606335"/>
            <a:ext cx="1157958" cy="11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illede af vicedirektør Dorte Kromann">
            <a:extLst>
              <a:ext uri="{FF2B5EF4-FFF2-40B4-BE49-F238E27FC236}">
                <a16:creationId xmlns:a16="http://schemas.microsoft.com/office/drawing/2014/main" id="{12571D98-F923-8AF2-3C0B-BB7C36C0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97" y="5166838"/>
            <a:ext cx="1713842" cy="91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DFDE857-450B-B9DE-D9AB-3CFA7617E3E2}"/>
              </a:ext>
            </a:extLst>
          </p:cNvPr>
          <p:cNvSpPr/>
          <p:nvPr/>
        </p:nvSpPr>
        <p:spPr>
          <a:xfrm>
            <a:off x="4506335" y="5166838"/>
            <a:ext cx="2205550" cy="1157926"/>
          </a:xfrm>
          <a:prstGeom prst="rect">
            <a:avLst/>
          </a:prstGeom>
          <a:solidFill>
            <a:srgbClr val="F2F2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68FD94D-2A79-CD45-068E-A8A250DB9DC4}"/>
              </a:ext>
            </a:extLst>
          </p:cNvPr>
          <p:cNvCxnSpPr>
            <a:cxnSpLocks/>
          </p:cNvCxnSpPr>
          <p:nvPr/>
        </p:nvCxnSpPr>
        <p:spPr>
          <a:xfrm>
            <a:off x="6711885" y="3429000"/>
            <a:ext cx="5203594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9852AE8-7A4A-0D5E-DB46-7F3CB8E29F7F}"/>
              </a:ext>
            </a:extLst>
          </p:cNvPr>
          <p:cNvCxnSpPr>
            <a:cxnSpLocks/>
          </p:cNvCxnSpPr>
          <p:nvPr/>
        </p:nvCxnSpPr>
        <p:spPr>
          <a:xfrm>
            <a:off x="6695951" y="4976567"/>
            <a:ext cx="5203594" cy="0"/>
          </a:xfrm>
          <a:prstGeom prst="line">
            <a:avLst/>
          </a:prstGeom>
          <a:ln w="34925" cmpd="sng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87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annelse af Region Østdanmark - fælles">
  <a:themeElements>
    <a:clrScheme name="Dannelse af Region Østdanmark_fælles">
      <a:dk1>
        <a:srgbClr val="1C1C1C"/>
      </a:dk1>
      <a:lt1>
        <a:srgbClr val="FFFFFF"/>
      </a:lt1>
      <a:dk2>
        <a:srgbClr val="4A7384"/>
      </a:dk2>
      <a:lt2>
        <a:srgbClr val="F2F2F1"/>
      </a:lt2>
      <a:accent1>
        <a:srgbClr val="94BED1"/>
      </a:accent1>
      <a:accent2>
        <a:srgbClr val="E5BE90"/>
      </a:accent2>
      <a:accent3>
        <a:srgbClr val="EC671A"/>
      </a:accent3>
      <a:accent4>
        <a:srgbClr val="4A7384"/>
      </a:accent4>
      <a:accent5>
        <a:srgbClr val="666666"/>
      </a:accent5>
      <a:accent6>
        <a:srgbClr val="133659"/>
      </a:accent6>
      <a:hlink>
        <a:srgbClr val="4A7384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1210082726952042564","enableDocumentContentUpdater":false,"version":"2.0"}]]></TemplafySlideTemplateConfiguration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9d24e3a-a7ce-4ef9-8273-df59227efcd2" xsi:nil="true"/>
  </documentManagement>
</p:properties>
</file>

<file path=customXml/item11.xml><?xml version="1.0" encoding="utf-8"?>
<TemplafySlideTemplateConfiguration><![CDATA[{"slideVersion":1,"isValidatorEnabled":false,"isLocked":false,"elementsMetadata":[],"slideId":"1210082726952042566","enableDocumentContentUpdater":false,"version":"2.0"}]]></TemplafySlideTemplateConfiguration>
</file>

<file path=customXml/item12.xml><?xml version="1.0" encoding="utf-8"?>
<TemplafyFormConfiguration><![CDATA[{"formFields":[],"formDataEntries":[]}]]></TemplafyFormConfiguration>
</file>

<file path=customXml/item13.xml><?xml version="1.0" encoding="utf-8"?>
<TemplafySlideTemplateConfiguration><![CDATA[{"slideVersion":1,"isValidatorEnabled":false,"isLocked":false,"elementsMetadata":[],"slideId":"1210082726952042571","enableDocumentContentUpdater":false,"version":"2.0"}]]></TemplafySlideTemplateConfiguration>
</file>

<file path=customXml/item14.xml><?xml version="1.0" encoding="utf-8"?>
<TemplafySlideTemplateConfiguration><![CDATA[{"slideVersion":1,"isValidatorEnabled":false,"isLocked":false,"elementsMetadata":[],"slideId":"1210082726952042563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1,"isValidatorEnabled":false,"isLocked":false,"elementsMetadata":[],"slideId":"1210082726952042565","enableDocumentContentUpdater":false,"version":"2.0"}]]></TemplafySlideTemplateConfiguration>
</file>

<file path=customXml/item17.xml><?xml version="1.0" encoding="utf-8"?>
<TemplafySlideTemplateConfiguration><![CDATA[{"slideVersion":1,"isValidatorEnabled":false,"isLocked":false,"elementsMetadata":[],"slideId":"1210082726952042567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TemplateConfiguration><![CDATA[{"elementsMetadata":[],"transformationConfigurations":[],"templateName":"Dannelse af Region Østdanmark (afsender: Region Østdanmark)","templateDescription":"Kun til brug for Sundhedsreformens delprogram \"Dannelse af Region Østdanmark\"","enableDocumentContentUpdater":false,"version":"2.0"}]]></Templafy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3219C5B930DD42AE1525FEEBC7C604" ma:contentTypeVersion="10" ma:contentTypeDescription="Create a new document." ma:contentTypeScope="" ma:versionID="ede91e2655e4eecc4d61150fbf896f72">
  <xsd:schema xmlns:xsd="http://www.w3.org/2001/XMLSchema" xmlns:xs="http://www.w3.org/2001/XMLSchema" xmlns:p="http://schemas.microsoft.com/office/2006/metadata/properties" xmlns:ns3="69d24e3a-a7ce-4ef9-8273-df59227efcd2" targetNamespace="http://schemas.microsoft.com/office/2006/metadata/properties" ma:root="true" ma:fieldsID="1688af08bfc2c64f045190114cc06e44" ns3:_="">
    <xsd:import namespace="69d24e3a-a7ce-4ef9-8273-df59227efcd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24e3a-a7ce-4ef9-8273-df59227efcd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0.xml><?xml version="1.0" encoding="utf-8"?>
<TemplafySlideTemplateConfiguration><![CDATA[{"slideVersion":1,"isValidatorEnabled":false,"isLocked":false,"elementsMetadata":[],"slideId":"1210082726952042568","enableDocumentContentUpdater":false,"version":"2.0"}]]></TemplafySlideTemplateConfiguration>
</file>

<file path=customXml/item2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1210082726952042569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1210082726952042570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3AA02216-18DA-4B86-B428-90AC12B62D30}">
  <ds:schemaRefs/>
</ds:datastoreItem>
</file>

<file path=customXml/itemProps10.xml><?xml version="1.0" encoding="utf-8"?>
<ds:datastoreItem xmlns:ds="http://schemas.openxmlformats.org/officeDocument/2006/customXml" ds:itemID="{6005DB52-F094-413E-A0EB-3BC60FC12D72}">
  <ds:schemaRefs>
    <ds:schemaRef ds:uri="69d24e3a-a7ce-4ef9-8273-df59227efcd2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11.xml><?xml version="1.0" encoding="utf-8"?>
<ds:datastoreItem xmlns:ds="http://schemas.openxmlformats.org/officeDocument/2006/customXml" ds:itemID="{A0A4EEEB-E0AE-41E8-B496-236221234B8A}">
  <ds:schemaRefs/>
</ds:datastoreItem>
</file>

<file path=customXml/itemProps12.xml><?xml version="1.0" encoding="utf-8"?>
<ds:datastoreItem xmlns:ds="http://schemas.openxmlformats.org/officeDocument/2006/customXml" ds:itemID="{6E824E8F-E459-494A-8D0B-3298281B320A}">
  <ds:schemaRefs/>
</ds:datastoreItem>
</file>

<file path=customXml/itemProps13.xml><?xml version="1.0" encoding="utf-8"?>
<ds:datastoreItem xmlns:ds="http://schemas.openxmlformats.org/officeDocument/2006/customXml" ds:itemID="{D2C72025-4206-405F-BCB8-CDD5A2C56435}">
  <ds:schemaRefs/>
</ds:datastoreItem>
</file>

<file path=customXml/itemProps14.xml><?xml version="1.0" encoding="utf-8"?>
<ds:datastoreItem xmlns:ds="http://schemas.openxmlformats.org/officeDocument/2006/customXml" ds:itemID="{2EC4FC25-951F-4D34-8ACE-59AD54789C7F}">
  <ds:schemaRefs/>
</ds:datastoreItem>
</file>

<file path=customXml/itemProps15.xml><?xml version="1.0" encoding="utf-8"?>
<ds:datastoreItem xmlns:ds="http://schemas.openxmlformats.org/officeDocument/2006/customXml" ds:itemID="{1D71BEF9-A1C5-43B0-BC8C-F7115D09751A}">
  <ds:schemaRefs/>
</ds:datastoreItem>
</file>

<file path=customXml/itemProps16.xml><?xml version="1.0" encoding="utf-8"?>
<ds:datastoreItem xmlns:ds="http://schemas.openxmlformats.org/officeDocument/2006/customXml" ds:itemID="{0B4CE18A-5FAB-4A52-B635-A3D4C54A46E2}">
  <ds:schemaRefs/>
</ds:datastoreItem>
</file>

<file path=customXml/itemProps17.xml><?xml version="1.0" encoding="utf-8"?>
<ds:datastoreItem xmlns:ds="http://schemas.openxmlformats.org/officeDocument/2006/customXml" ds:itemID="{65A393AB-88AF-4181-AE61-2F18FA676A77}">
  <ds:schemaRefs/>
</ds:datastoreItem>
</file>

<file path=customXml/itemProps18.xml><?xml version="1.0" encoding="utf-8"?>
<ds:datastoreItem xmlns:ds="http://schemas.openxmlformats.org/officeDocument/2006/customXml" ds:itemID="{4CE094D2-A385-410D-BA50-70B86C7025D3}">
  <ds:schemaRefs/>
</ds:datastoreItem>
</file>

<file path=customXml/itemProps19.xml><?xml version="1.0" encoding="utf-8"?>
<ds:datastoreItem xmlns:ds="http://schemas.openxmlformats.org/officeDocument/2006/customXml" ds:itemID="{9958834B-DF43-47AD-8822-8B48686B96DA}">
  <ds:schemaRefs/>
</ds:datastoreItem>
</file>

<file path=customXml/itemProps2.xml><?xml version="1.0" encoding="utf-8"?>
<ds:datastoreItem xmlns:ds="http://schemas.openxmlformats.org/officeDocument/2006/customXml" ds:itemID="{57367F06-2F82-4CA4-B991-3390490321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24e3a-a7ce-4ef9-8273-df59227efc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0.xml><?xml version="1.0" encoding="utf-8"?>
<ds:datastoreItem xmlns:ds="http://schemas.openxmlformats.org/officeDocument/2006/customXml" ds:itemID="{FBDF6777-3CAF-42B5-9B9E-78C9080D0FCB}">
  <ds:schemaRefs/>
</ds:datastoreItem>
</file>

<file path=customXml/itemProps21.xml><?xml version="1.0" encoding="utf-8"?>
<ds:datastoreItem xmlns:ds="http://schemas.openxmlformats.org/officeDocument/2006/customXml" ds:itemID="{8584EC10-753D-45ED-8FC7-1D7021D55775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483F9413-7C80-45AF-9C22-6B743B4C77D9}">
  <ds:schemaRefs/>
</ds:datastoreItem>
</file>

<file path=customXml/itemProps23.xml><?xml version="1.0" encoding="utf-8"?>
<ds:datastoreItem xmlns:ds="http://schemas.openxmlformats.org/officeDocument/2006/customXml" ds:itemID="{87A95034-FCC3-4B25-A834-860C13157F67}">
  <ds:schemaRefs/>
</ds:datastoreItem>
</file>

<file path=customXml/itemProps3.xml><?xml version="1.0" encoding="utf-8"?>
<ds:datastoreItem xmlns:ds="http://schemas.openxmlformats.org/officeDocument/2006/customXml" ds:itemID="{F23A1234-BF88-4DAE-A8E8-AF2D089BF780}">
  <ds:schemaRefs/>
</ds:datastoreItem>
</file>

<file path=customXml/itemProps4.xml><?xml version="1.0" encoding="utf-8"?>
<ds:datastoreItem xmlns:ds="http://schemas.openxmlformats.org/officeDocument/2006/customXml" ds:itemID="{50A908F4-1887-4FF9-8BE3-14E42AFF5F2F}">
  <ds:schemaRefs/>
</ds:datastoreItem>
</file>

<file path=customXml/itemProps5.xml><?xml version="1.0" encoding="utf-8"?>
<ds:datastoreItem xmlns:ds="http://schemas.openxmlformats.org/officeDocument/2006/customXml" ds:itemID="{E5A3724B-56A2-491C-BB68-135A779B0922}">
  <ds:schemaRefs/>
</ds:datastoreItem>
</file>

<file path=customXml/itemProps6.xml><?xml version="1.0" encoding="utf-8"?>
<ds:datastoreItem xmlns:ds="http://schemas.openxmlformats.org/officeDocument/2006/customXml" ds:itemID="{36DB187A-DF03-4D9C-8921-4E471F56EBA4}">
  <ds:schemaRefs/>
</ds:datastoreItem>
</file>

<file path=customXml/itemProps7.xml><?xml version="1.0" encoding="utf-8"?>
<ds:datastoreItem xmlns:ds="http://schemas.openxmlformats.org/officeDocument/2006/customXml" ds:itemID="{7206DFC7-D6D3-4D69-912A-E593BA59D1C4}">
  <ds:schemaRefs/>
</ds:datastoreItem>
</file>

<file path=customXml/itemProps8.xml><?xml version="1.0" encoding="utf-8"?>
<ds:datastoreItem xmlns:ds="http://schemas.openxmlformats.org/officeDocument/2006/customXml" ds:itemID="{2CCEFDA9-943D-4B5B-8D0D-FD1FBBCF2D17}">
  <ds:schemaRefs/>
</ds:datastoreItem>
</file>

<file path=customXml/itemProps9.xml><?xml version="1.0" encoding="utf-8"?>
<ds:datastoreItem xmlns:ds="http://schemas.openxmlformats.org/officeDocument/2006/customXml" ds:itemID="{AC593652-871D-4FE1-B385-942ACBBE969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1788</Words>
  <Application>Microsoft Office PowerPoint</Application>
  <PresentationFormat>Widescreen</PresentationFormat>
  <Paragraphs>290</Paragraphs>
  <Slides>13</Slides>
  <Notes>12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Dannelse af Region Østdanmark - fælles</vt:lpstr>
      <vt:lpstr>think-cell Slide</vt:lpstr>
      <vt:lpstr>Direktioner i koncerndriftsområder, koncernstabe og præhospitalet</vt:lpstr>
      <vt:lpstr>KONCERN SUNDHED</vt:lpstr>
      <vt:lpstr>PowerPoint-præsentation</vt:lpstr>
      <vt:lpstr>KONCERN ØKONOMI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2026-03-23T15:25:14Z</dcterms:created>
  <dcterms:modified xsi:type="dcterms:W3CDTF">2026-04-30T10:53:40Z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2025-06-19T11:09:30</vt:lpwstr>
  </property>
  <property fmtid="{D5CDD505-2E9C-101B-9397-08002B2CF9AE}" pid="3" name="TemplafyTenantId">
    <vt:lpwstr>regionh</vt:lpwstr>
  </property>
  <property fmtid="{D5CDD505-2E9C-101B-9397-08002B2CF9AE}" pid="4" name="TemplafyTemplateId">
    <vt:lpwstr>1210082709242380609</vt:lpwstr>
  </property>
  <property fmtid="{D5CDD505-2E9C-101B-9397-08002B2CF9AE}" pid="5" name="TemplafyUserProfileId">
    <vt:lpwstr>981350627334422928</vt:lpwstr>
  </property>
  <property fmtid="{D5CDD505-2E9C-101B-9397-08002B2CF9AE}" pid="6" name="TemplafyLanguageCode">
    <vt:lpwstr>da-DK</vt:lpwstr>
  </property>
  <property fmtid="{D5CDD505-2E9C-101B-9397-08002B2CF9AE}" pid="7" name="TemplafyFromBlank">
    <vt:bool>false</vt:bool>
  </property>
  <property fmtid="{D5CDD505-2E9C-101B-9397-08002B2CF9AE}" pid="8" name="ContentTypeId">
    <vt:lpwstr>0x0101002F3219C5B930DD42AE1525FEEBC7C604</vt:lpwstr>
  </property>
  <property fmtid="{D5CDD505-2E9C-101B-9397-08002B2CF9AE}" pid="9" name="_dlc_DocIdItemGuid">
    <vt:lpwstr>13119c45-08da-4132-9ecd-fa80a0c66dc9</vt:lpwstr>
  </property>
</Properties>
</file>