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4" r:id="rId6"/>
    <p:sldId id="272" r:id="rId7"/>
    <p:sldId id="325" r:id="rId8"/>
    <p:sldId id="336" r:id="rId9"/>
    <p:sldId id="331" r:id="rId10"/>
    <p:sldId id="332" r:id="rId11"/>
    <p:sldId id="334" r:id="rId12"/>
    <p:sldId id="333" r:id="rId13"/>
  </p:sldIdLst>
  <p:sldSz cx="12192000" cy="6858000"/>
  <p:notesSz cx="6858000" cy="9144000"/>
  <p:custDataLst>
    <p:tags r:id="rId1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6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540" y="96"/>
      </p:cViewPr>
      <p:guideLst>
        <p:guide orient="horz" pos="3589"/>
        <p:guide pos="7378"/>
        <p:guide orient="horz" pos="3974"/>
        <p:guide orient="horz" pos="595"/>
        <p:guide orient="horz" pos="142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47621712367094E-3"/>
          <c:y val="2.6503567787971458E-2"/>
          <c:w val="0.98545047565752653"/>
          <c:h val="0.9469928644240570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40F-49FB-A94C-222B18BC056D}"/>
                </c:ext>
              </c:extLst>
            </c:dLbl>
            <c:dLbl>
              <c:idx val="1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40F-49FB-A94C-222B18BC056D}"/>
                </c:ext>
              </c:extLst>
            </c:dLbl>
            <c:dLbl>
              <c:idx val="2"/>
              <c:layout>
                <c:manualLayout>
                  <c:x val="0"/>
                  <c:y val="-1.019367991845056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40F-49FB-A94C-222B18BC056D}"/>
                </c:ext>
              </c:extLst>
            </c:dLbl>
            <c:dLbl>
              <c:idx val="3"/>
              <c:layout>
                <c:manualLayout>
                  <c:x val="0"/>
                  <c:y val="-1.019367991845056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40F-49FB-A94C-222B18BC056D}"/>
                </c:ext>
              </c:extLst>
            </c:dLbl>
            <c:dLbl>
              <c:idx val="4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40F-49FB-A94C-222B18BC05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8.2387986777939997</c:v>
                </c:pt>
                <c:pt idx="1">
                  <c:v>9.0361102920010001</c:v>
                </c:pt>
                <c:pt idx="2">
                  <c:v>7.6056001033920007</c:v>
                </c:pt>
                <c:pt idx="3">
                  <c:v>9.7770799766769994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0F-49FB-A94C-222B18BC056D}"/>
            </c:ext>
          </c:extLst>
        </c:ser>
        <c:ser>
          <c:idx val="1"/>
          <c:order val="1"/>
          <c:spPr>
            <a:solidFill>
              <a:schemeClr val="accent5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19367991845056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40F-49FB-A94C-222B18BC056D}"/>
                </c:ext>
              </c:extLst>
            </c:dLbl>
            <c:dLbl>
              <c:idx val="1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40F-49FB-A94C-222B18BC056D}"/>
                </c:ext>
              </c:extLst>
            </c:dLbl>
            <c:dLbl>
              <c:idx val="2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40F-49FB-A94C-222B18BC056D}"/>
                </c:ext>
              </c:extLst>
            </c:dLbl>
            <c:dLbl>
              <c:idx val="3"/>
              <c:layout>
                <c:manualLayout>
                  <c:x val="0"/>
                  <c:y val="-1.019367991845056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40F-49FB-A94C-222B18BC056D}"/>
                </c:ext>
              </c:extLst>
            </c:dLbl>
            <c:dLbl>
              <c:idx val="4"/>
              <c:layout>
                <c:manualLayout>
                  <c:x val="0"/>
                  <c:y val="-1.529051987767584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40F-49FB-A94C-222B18BC05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0.5535420000000002</c:v>
                </c:pt>
                <c:pt idx="1">
                  <c:v>0.66996110000000009</c:v>
                </c:pt>
                <c:pt idx="2">
                  <c:v>0.717926168058999</c:v>
                </c:pt>
                <c:pt idx="3">
                  <c:v>1.1405277213809999</c:v>
                </c:pt>
                <c:pt idx="4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40F-49FB-A94C-222B18BC0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09185984"/>
        <c:axId val="1"/>
      </c:barChart>
      <c:catAx>
        <c:axId val="709185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09185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62243844906382E-3"/>
          <c:y val="5.7205720572057209E-2"/>
          <c:w val="0.98466755123101868"/>
          <c:h val="0.885588558855885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038-44CF-BD7B-F0E4ED867DEE}"/>
                </c:ext>
              </c:extLst>
            </c:dLbl>
            <c:dLbl>
              <c:idx val="1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038-44CF-BD7B-F0E4ED867DEE}"/>
                </c:ext>
              </c:extLst>
            </c:dLbl>
            <c:dLbl>
              <c:idx val="2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038-44CF-BD7B-F0E4ED867DEE}"/>
                </c:ext>
              </c:extLst>
            </c:dLbl>
            <c:dLbl>
              <c:idx val="3"/>
              <c:layout>
                <c:manualLayout>
                  <c:x val="0"/>
                  <c:y val="-3.300330033003300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038-44CF-BD7B-F0E4ED867DEE}"/>
                </c:ext>
              </c:extLst>
            </c:dLbl>
            <c:dLbl>
              <c:idx val="4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038-44CF-BD7B-F0E4ED867D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6.551781127808999</c:v>
                </c:pt>
                <c:pt idx="1">
                  <c:v>5.8862808977952277</c:v>
                </c:pt>
                <c:pt idx="2">
                  <c:v>7.9057994832329967</c:v>
                </c:pt>
                <c:pt idx="3">
                  <c:v>7.1558687747679954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38-44CF-BD7B-F0E4ED867DEE}"/>
            </c:ext>
          </c:extLst>
        </c:ser>
        <c:ser>
          <c:idx val="1"/>
          <c:order val="1"/>
          <c:spPr>
            <a:solidFill>
              <a:srgbClr val="44A675"/>
            </a:solidFill>
            <a:ln w="635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038-44CF-BD7B-F0E4ED867DEE}"/>
                </c:ext>
              </c:extLst>
            </c:dLbl>
            <c:dLbl>
              <c:idx val="1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038-44CF-BD7B-F0E4ED867DEE}"/>
                </c:ext>
              </c:extLst>
            </c:dLbl>
            <c:dLbl>
              <c:idx val="2"/>
              <c:layout>
                <c:manualLayout>
                  <c:x val="0"/>
                  <c:y val="-3.300330033003300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038-44CF-BD7B-F0E4ED867DEE}"/>
                </c:ext>
              </c:extLst>
            </c:dLbl>
            <c:dLbl>
              <c:idx val="3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038-44CF-BD7B-F0E4ED867DEE}"/>
                </c:ext>
              </c:extLst>
            </c:dLbl>
            <c:dLbl>
              <c:idx val="4"/>
              <c:layout>
                <c:manualLayout>
                  <c:x val="0"/>
                  <c:y val="-2.2002200220022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038-44CF-BD7B-F0E4ED867D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8.7923406777939999</c:v>
                </c:pt>
                <c:pt idx="1">
                  <c:v>9.7060713920010002</c:v>
                </c:pt>
                <c:pt idx="2">
                  <c:v>8.3235262714510014</c:v>
                </c:pt>
                <c:pt idx="3">
                  <c:v>10.917607698057999</c:v>
                </c:pt>
                <c:pt idx="4">
                  <c:v>11.399999999999999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38-44CF-BD7B-F0E4ED867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03600495"/>
        <c:axId val="1"/>
      </c:barChart>
      <c:catAx>
        <c:axId val="8036004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07347647282599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036004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94884183600965E-2"/>
          <c:y val="0.10544692737430168"/>
          <c:w val="0.94401023163279807"/>
          <c:h val="0.71578212290502796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86592178770949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A17-40EC-9EA5-150A8700DA23}"/>
                </c:ext>
              </c:extLst>
            </c:dLbl>
            <c:dLbl>
              <c:idx val="1"/>
              <c:layout>
                <c:manualLayout>
                  <c:x val="0"/>
                  <c:y val="-5.86592178770949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A17-40EC-9EA5-150A8700DA23}"/>
                </c:ext>
              </c:extLst>
            </c:dLbl>
            <c:dLbl>
              <c:idx val="2"/>
              <c:layout>
                <c:manualLayout>
                  <c:x val="0"/>
                  <c:y val="-5.86592178770949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A17-40EC-9EA5-150A8700DA23}"/>
                </c:ext>
              </c:extLst>
            </c:dLbl>
            <c:dLbl>
              <c:idx val="3"/>
              <c:layout>
                <c:manualLayout>
                  <c:x val="0"/>
                  <c:y val="-5.86592178770949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A17-40EC-9EA5-150A8700DA23}"/>
                </c:ext>
              </c:extLst>
            </c:dLbl>
            <c:dLbl>
              <c:idx val="4"/>
              <c:layout>
                <c:manualLayout>
                  <c:x val="0"/>
                  <c:y val="-5.86592178770949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A17-40EC-9EA5-150A8700DA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Sheet1!$A$1:$E$1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57.301035466125036</c:v>
                </c:pt>
                <c:pt idx="1">
                  <c:v>62.248923136201448</c:v>
                </c:pt>
                <c:pt idx="2">
                  <c:v>51.286950531809502</c:v>
                </c:pt>
                <c:pt idx="3">
                  <c:v>60.406793980521364</c:v>
                </c:pt>
                <c:pt idx="4">
                  <c:v>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A17-40EC-9EA5-150A8700D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3"/>
          <c:min val="2019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6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74707098552722E-3"/>
          <c:y val="1.9054598754122389E-2"/>
          <c:w val="0.98566505858028941"/>
          <c:h val="0.961890802491755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0000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3-42FF-80FA-B84BFDCBD336}"/>
            </c:ext>
          </c:extLst>
        </c:ser>
        <c:ser>
          <c:idx val="1"/>
          <c:order val="1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2.6</c:v>
                </c:pt>
                <c:pt idx="1">
                  <c:v>2.2000000000000002</c:v>
                </c:pt>
                <c:pt idx="2">
                  <c:v>3</c:v>
                </c:pt>
                <c:pt idx="3">
                  <c:v>3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3-42FF-80FA-B84BFDCBD336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1.5000000000000004</c:v>
                </c:pt>
                <c:pt idx="1">
                  <c:v>0.89999999999999991</c:v>
                </c:pt>
                <c:pt idx="2">
                  <c:v>1.6000000000000005</c:v>
                </c:pt>
                <c:pt idx="3">
                  <c:v>1.1000000000000005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03-42FF-80FA-B84BFDCBD336}"/>
            </c:ext>
          </c:extLst>
        </c:ser>
        <c:ser>
          <c:idx val="3"/>
          <c:order val="3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0.70000000000000018</c:v>
                </c:pt>
                <c:pt idx="1">
                  <c:v>0.60000000000000009</c:v>
                </c:pt>
                <c:pt idx="2">
                  <c:v>0.70000000000000018</c:v>
                </c:pt>
                <c:pt idx="3">
                  <c:v>0.70000000000000018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E03-42FF-80FA-B84BFDCBD336}"/>
            </c:ext>
          </c:extLst>
        </c:ser>
        <c:ser>
          <c:idx val="4"/>
          <c:order val="4"/>
          <c:spPr>
            <a:solidFill>
              <a:srgbClr val="AFE2B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2.1000000000000005</c:v>
                </c:pt>
                <c:pt idx="1">
                  <c:v>1.6999999999999997</c:v>
                </c:pt>
                <c:pt idx="2">
                  <c:v>2.8</c:v>
                </c:pt>
                <c:pt idx="3">
                  <c:v>2.2999999999999998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E03-42FF-80FA-B84BFDCBD336}"/>
            </c:ext>
          </c:extLst>
        </c:ser>
        <c:ser>
          <c:idx val="5"/>
          <c:order val="5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7.8000000000000007</c:v>
                </c:pt>
                <c:pt idx="1">
                  <c:v>9.1</c:v>
                </c:pt>
                <c:pt idx="2">
                  <c:v>7.6</c:v>
                </c:pt>
                <c:pt idx="3">
                  <c:v>9.6999999999999993</c:v>
                </c:pt>
                <c:pt idx="4">
                  <c:v>9.5999999999999979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E03-42FF-80FA-B84BFDCBD336}"/>
            </c:ext>
          </c:extLst>
        </c:ser>
        <c:ser>
          <c:idx val="6"/>
          <c:order val="6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1E03-42FF-80FA-B84BFDCBD336}"/>
                </c:ext>
              </c:extLst>
            </c:dLbl>
            <c:dLbl>
              <c:idx val="1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1E03-42FF-80FA-B84BFDCBD336}"/>
                </c:ext>
              </c:extLst>
            </c:dLbl>
            <c:dLbl>
              <c:idx val="2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1E03-42FF-80FA-B84BFDCBD336}"/>
                </c:ext>
              </c:extLst>
            </c:dLbl>
            <c:dLbl>
              <c:idx val="3"/>
              <c:layout>
                <c:manualLayout>
                  <c:x val="0"/>
                  <c:y val="-1.4657383657017222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1E03-42FF-80FA-B84BFDCBD336}"/>
                </c:ext>
              </c:extLst>
            </c:dLbl>
            <c:dLbl>
              <c:idx val="4"/>
              <c:layout>
                <c:manualLayout>
                  <c:x val="0"/>
                  <c:y val="-1.099303774276291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1E03-42FF-80FA-B84BFDCBD3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0.5</c:v>
                </c:pt>
                <c:pt idx="1">
                  <c:v>0.69999999999999929</c:v>
                </c:pt>
                <c:pt idx="2">
                  <c:v>0.79999999999999893</c:v>
                </c:pt>
                <c:pt idx="3">
                  <c:v>1.1999999999999993</c:v>
                </c:pt>
                <c:pt idx="4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E03-42FF-80FA-B84BFDCBD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1477520"/>
        <c:axId val="1"/>
      </c:barChart>
      <c:catAx>
        <c:axId val="1601477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1477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638241369135437E-2"/>
          <c:y val="3.8386212299255776E-2"/>
          <c:w val="0.95868987902035996"/>
          <c:h val="0.923227575401488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22248335291813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B58-4A26-AF53-8BA6600E062C}"/>
                </c:ext>
              </c:extLst>
            </c:dLbl>
            <c:dLbl>
              <c:idx val="1"/>
              <c:layout>
                <c:manualLayout>
                  <c:x val="0"/>
                  <c:y val="-0.4508421464943204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B58-4A26-AF53-8BA6600E062C}"/>
                </c:ext>
              </c:extLst>
            </c:dLbl>
            <c:dLbl>
              <c:idx val="2"/>
              <c:layout>
                <c:manualLayout>
                  <c:x val="0"/>
                  <c:y val="-0.4727771249510380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B58-4A26-AF53-8BA6600E062C}"/>
                </c:ext>
              </c:extLst>
            </c:dLbl>
            <c:dLbl>
              <c:idx val="3"/>
              <c:layout>
                <c:manualLayout>
                  <c:x val="0"/>
                  <c:y val="-0.4704269486878182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B58-4A26-AF53-8BA6600E062C}"/>
                </c:ext>
              </c:extLst>
            </c:dLbl>
            <c:dLbl>
              <c:idx val="4"/>
              <c:layout>
                <c:manualLayout>
                  <c:x val="0"/>
                  <c:y val="-0.4402663533098315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B58-4A26-AF53-8BA6600E06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17.2</c:v>
                </c:pt>
                <c:pt idx="1">
                  <c:v>17.559999999999999</c:v>
                </c:pt>
                <c:pt idx="2">
                  <c:v>18.46</c:v>
                </c:pt>
                <c:pt idx="3">
                  <c:v>18.36</c:v>
                </c:pt>
                <c:pt idx="4">
                  <c:v>17.12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58-4A26-AF53-8BA6600E062C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31805718762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B58-4A26-AF53-8BA6600E062C}"/>
                </c:ext>
              </c:extLst>
            </c:dLbl>
            <c:dLbl>
              <c:idx val="1"/>
              <c:layout>
                <c:manualLayout>
                  <c:x val="0"/>
                  <c:y val="-0.4030552291421856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B58-4A26-AF53-8BA6600E062C}"/>
                </c:ext>
              </c:extLst>
            </c:dLbl>
            <c:dLbl>
              <c:idx val="2"/>
              <c:layout>
                <c:manualLayout>
                  <c:x val="0"/>
                  <c:y val="-0.417156286721504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B58-4A26-AF53-8BA6600E062C}"/>
                </c:ext>
              </c:extLst>
            </c:dLbl>
            <c:dLbl>
              <c:idx val="3"/>
              <c:layout>
                <c:manualLayout>
                  <c:x val="0"/>
                  <c:y val="-0.4637681159420289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B58-4A26-AF53-8BA6600E062C}"/>
                </c:ext>
              </c:extLst>
            </c:dLbl>
            <c:dLbl>
              <c:idx val="4"/>
              <c:layout>
                <c:manualLayout>
                  <c:x val="0"/>
                  <c:y val="-0.430082256169212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B58-4A26-AF53-8BA6600E06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15.37</c:v>
                </c:pt>
                <c:pt idx="1">
                  <c:v>15.59</c:v>
                </c:pt>
                <c:pt idx="2">
                  <c:v>16.16</c:v>
                </c:pt>
                <c:pt idx="3">
                  <c:v>18.09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58-4A26-AF53-8BA6600E0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567400912"/>
        <c:axId val="1"/>
      </c:barChart>
      <c:catAx>
        <c:axId val="567400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7400912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07302613850714E-2"/>
          <c:y val="3.8143216984526808E-2"/>
          <c:w val="0.93438426300188626"/>
          <c:h val="0.86973731558114431"/>
        </c:manualLayout>
      </c:layout>
      <c:scatterChart>
        <c:scatterStyle val="lineMarker"/>
        <c:varyColors val="0"/>
        <c:ser>
          <c:idx val="0"/>
          <c:order val="0"/>
          <c:spPr>
            <a:ln w="19050" cmpd="sng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CE3-4097-ABE3-85A6830BB606}"/>
                </c:ext>
              </c:extLst>
            </c:dLbl>
            <c:dLbl>
              <c:idx val="10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CE3-4097-ABE3-85A6830BB606}"/>
                </c:ext>
              </c:extLst>
            </c:dLbl>
            <c:dLbl>
              <c:idx val="11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CE3-4097-ABE3-85A6830BB606}"/>
                </c:ext>
              </c:extLst>
            </c:dLbl>
            <c:dLbl>
              <c:idx val="12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CE3-4097-ABE3-85A6830BB606}"/>
                </c:ext>
              </c:extLst>
            </c:dLbl>
            <c:dLbl>
              <c:idx val="13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CE3-4097-ABE3-85A6830BB6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Sheet1!$A$1:$N$1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Sheet1!$A$2:$N$2</c:f>
              <c:numCache>
                <c:formatCode>General</c:formatCode>
                <c:ptCount val="14"/>
                <c:pt idx="9">
                  <c:v>162</c:v>
                </c:pt>
                <c:pt idx="10">
                  <c:v>129</c:v>
                </c:pt>
                <c:pt idx="11">
                  <c:v>153</c:v>
                </c:pt>
                <c:pt idx="12">
                  <c:v>150</c:v>
                </c:pt>
                <c:pt idx="13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CE3-4097-ABE3-85A6830BB606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742926434923201E-2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CE3-4097-ABE3-85A6830BB606}"/>
                </c:ext>
              </c:extLst>
            </c:dLbl>
            <c:dLbl>
              <c:idx val="3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CE3-4097-ABE3-85A6830BB606}"/>
                </c:ext>
              </c:extLst>
            </c:dLbl>
            <c:dLbl>
              <c:idx val="6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CE3-4097-ABE3-85A6830BB606}"/>
                </c:ext>
              </c:extLst>
            </c:dLbl>
            <c:dLbl>
              <c:idx val="7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CE3-4097-ABE3-85A6830BB606}"/>
                </c:ext>
              </c:extLst>
            </c:dLbl>
            <c:dLbl>
              <c:idx val="8"/>
              <c:layout>
                <c:manualLayout>
                  <c:x val="0"/>
                  <c:y val="-3.0226700251889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CE3-4097-ABE3-85A6830BB6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Sheet1!$A$1:$N$1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Sheet1!$A$3:$N$3</c:f>
              <c:numCache>
                <c:formatCode>General</c:formatCode>
                <c:ptCount val="14"/>
                <c:pt idx="0">
                  <c:v>426.07604021158505</c:v>
                </c:pt>
                <c:pt idx="1">
                  <c:v>359.16270634908085</c:v>
                </c:pt>
                <c:pt idx="2">
                  <c:v>287.55978998505896</c:v>
                </c:pt>
                <c:pt idx="3">
                  <c:v>357.91978573412615</c:v>
                </c:pt>
                <c:pt idx="4">
                  <c:v>288.49301899570628</c:v>
                </c:pt>
                <c:pt idx="5">
                  <c:v>191.81658189859067</c:v>
                </c:pt>
                <c:pt idx="6">
                  <c:v>243.33905612921612</c:v>
                </c:pt>
                <c:pt idx="7">
                  <c:v>180.71140992200949</c:v>
                </c:pt>
                <c:pt idx="8">
                  <c:v>198.59839601493215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CE3-4097-ABE3-85A6830B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3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4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"/>
        <c:crosses val="min"/>
        <c:crossBetween val="midCat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94884183600965E-2"/>
          <c:y val="1.9854906452844597E-2"/>
          <c:w val="0.94401023163279807"/>
          <c:h val="0.88239786177930513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30C3E"/>
                </a:solidFill>
                <a:ln w="9525" cmpd="sng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50-4947-A51B-14D8C810DC10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30C3E"/>
                </a:solidFill>
                <a:ln w="9525" cmpd="sng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050-4947-A51B-14D8C810DC1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30C3E"/>
                </a:solidFill>
                <a:ln w="9525" cmpd="sng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050-4947-A51B-14D8C810DC1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30C3E"/>
                </a:solidFill>
                <a:ln w="9525" cmpd="sng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050-4947-A51B-14D8C810DC1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30C3E"/>
                </a:solidFill>
                <a:ln w="9525" cmpd="sng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050-4947-A51B-14D8C810DC10}"/>
              </c:ext>
            </c:extLst>
          </c:dPt>
          <c:xVal>
            <c:numRef>
              <c:f>Sheet1!$A$1:$E$1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296.95999999999998</c:v>
                </c:pt>
                <c:pt idx="1">
                  <c:v>153.88</c:v>
                </c:pt>
                <c:pt idx="2">
                  <c:v>399.73</c:v>
                </c:pt>
                <c:pt idx="3">
                  <c:v>1242.29</c:v>
                </c:pt>
                <c:pt idx="4">
                  <c:v>702.95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050-4947-A51B-14D8C810D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3"/>
          <c:min val="2019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1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latin typeface="+mn-lt"/>
                <a:ea typeface="+mn-ea"/>
                <a:cs typeface="+mn-cs"/>
              </a:defRPr>
            </a:pPr>
            <a:endParaRPr lang="da-DK"/>
          </a:p>
        </c:txPr>
        <c:crossAx val="4"/>
        <c:crosses val="min"/>
        <c:crossBetween val="midCat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BA014FD-476D-43EC-B3A1-DBC56CA389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A6A0D1-74BA-4BF8-BE0A-1009E45B63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D6B-5948-4A22-AC29-4C801E06C945}" type="datetimeFigureOut">
              <a:rPr lang="da-DK" smtClean="0"/>
              <a:t>06-07-2023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E061EC-F113-41D8-ABFB-5B116D8A4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A606F0-B459-4861-8DAE-25F2FD8169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115EB-70FD-45EF-9FDB-32643EA307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99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05A86-CCEC-474F-8358-8CAF33C6E720}" type="datetimeFigureOut">
              <a:rPr lang="da-DK" smtClean="0"/>
              <a:t>06-07-2023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2260E-0D44-40AA-A149-F560E816A6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9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02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42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57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5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2260E-0D44-40AA-A149-F560E816A68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97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32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0237D6B1-D4E5-4871-A921-6BE3818BBC6B}"/>
              </a:ext>
            </a:extLst>
          </p:cNvPr>
          <p:cNvSpPr/>
          <p:nvPr userDrawn="1"/>
        </p:nvSpPr>
        <p:spPr>
          <a:xfrm>
            <a:off x="0" y="0"/>
            <a:ext cx="12192000" cy="52457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58376BA-CD76-4786-96E6-2576A57577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00000" y="2520001"/>
            <a:ext cx="10728759" cy="641840"/>
          </a:xfrm>
        </p:spPr>
        <p:txBody>
          <a:bodyPr vert="horz" lIns="0" tIns="0" rIns="0" bIns="0" anchor="t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for at indsætte titel</a:t>
            </a:r>
            <a:endParaRPr lang="da-DK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DC0EC755-7448-4B7B-9BFD-7293D16BA897}"/>
              </a:ext>
            </a:extLst>
          </p:cNvPr>
          <p:cNvSpPr txBox="1">
            <a:spLocks/>
          </p:cNvSpPr>
          <p:nvPr userDrawn="1"/>
        </p:nvSpPr>
        <p:spPr>
          <a:xfrm>
            <a:off x="900000" y="5604575"/>
            <a:ext cx="5831621" cy="8231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latin typeface="+mn-lt"/>
                <a:cs typeface="Calibri" panose="020F0502020204030204" pitchFamily="34" charset="0"/>
              </a:rPr>
              <a:t>Jonas Westphal Rasmussen, Konsulent</a:t>
            </a:r>
            <a:br>
              <a:rPr lang="da-DK" sz="1600" dirty="0">
                <a:latin typeface="+mn-lt"/>
                <a:cs typeface="Calibri" panose="020F0502020204030204" pitchFamily="34" charset="0"/>
              </a:rPr>
            </a:br>
            <a:fld id="{C6C0A19E-BA15-4F09-94DC-8EBACC426197}" type="datetime2">
              <a:rPr lang="da-DK" sz="1600" smtClean="0">
                <a:latin typeface="+mn-lt"/>
                <a:cs typeface="Calibri" panose="020F0502020204030204" pitchFamily="34" charset="0"/>
              </a:rPr>
              <a:t>6. juli 2023</a:t>
            </a:fld>
            <a:endParaRPr lang="da-DK" sz="16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AD9778B-88E4-4B23-A37C-51FB52CEC38A}"/>
              </a:ext>
            </a:extLst>
          </p:cNvPr>
          <p:cNvGrpSpPr/>
          <p:nvPr userDrawn="1"/>
        </p:nvGrpSpPr>
        <p:grpSpPr>
          <a:xfrm>
            <a:off x="939452" y="920662"/>
            <a:ext cx="889292" cy="144049"/>
            <a:chOff x="939452" y="920662"/>
            <a:chExt cx="889292" cy="14404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9866693-3E79-434F-BF7E-5EEA3F7597BA}"/>
                </a:ext>
              </a:extLst>
            </p:cNvPr>
            <p:cNvSpPr/>
            <p:nvPr/>
          </p:nvSpPr>
          <p:spPr>
            <a:xfrm>
              <a:off x="939452" y="920662"/>
              <a:ext cx="144049" cy="1440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ED51940-4B56-45F5-94DB-756B6EB497B3}"/>
                </a:ext>
              </a:extLst>
            </p:cNvPr>
            <p:cNvSpPr/>
            <p:nvPr/>
          </p:nvSpPr>
          <p:spPr>
            <a:xfrm>
              <a:off x="1187866" y="920662"/>
              <a:ext cx="144049" cy="1440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2451CA4-BC7B-4643-89B3-C52BDE74D335}"/>
                </a:ext>
              </a:extLst>
            </p:cNvPr>
            <p:cNvSpPr/>
            <p:nvPr/>
          </p:nvSpPr>
          <p:spPr>
            <a:xfrm>
              <a:off x="1436280" y="920662"/>
              <a:ext cx="144049" cy="1440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1522CE5-7634-4F7D-B885-0A4C016E568A}"/>
                </a:ext>
              </a:extLst>
            </p:cNvPr>
            <p:cNvSpPr/>
            <p:nvPr userDrawn="1"/>
          </p:nvSpPr>
          <p:spPr>
            <a:xfrm>
              <a:off x="1684695" y="920662"/>
              <a:ext cx="144049" cy="1440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4888E80F-3C78-419C-8A35-251E73AE49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2783" y="5604575"/>
            <a:ext cx="1899695" cy="8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880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EE80EB8C-953D-4E69-8553-C27927482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2160000"/>
            <a:ext cx="4680000" cy="2246747"/>
          </a:xfrm>
        </p:spPr>
        <p:txBody>
          <a:bodyPr vert="horz" lIns="0" tIns="0" rIns="0" bIns="0" anchor="t" anchorCtr="0">
            <a:normAutofit fontScale="90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for at indsætte titel</a:t>
            </a:r>
            <a:br>
              <a:rPr lang="da-DK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a-DK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lede 8" descr="Et billede, der indeholder himmel, udendørs&#10;&#10;Automatisk genereret beskrivelse">
            <a:extLst>
              <a:ext uri="{FF2B5EF4-FFF2-40B4-BE49-F238E27FC236}">
                <a16:creationId xmlns:a16="http://schemas.microsoft.com/office/drawing/2014/main" id="{2D95C0B5-4F76-44A2-B1BE-999A705C3C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0"/>
            <a:ext cx="6120033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2C8C452-437B-4913-9A42-246A47675500}"/>
              </a:ext>
            </a:extLst>
          </p:cNvPr>
          <p:cNvSpPr txBox="1">
            <a:spLocks/>
          </p:cNvSpPr>
          <p:nvPr userDrawn="1"/>
        </p:nvSpPr>
        <p:spPr>
          <a:xfrm>
            <a:off x="6840001" y="5503275"/>
            <a:ext cx="4680000" cy="8231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>
                <a:latin typeface="Calibri" panose="020F0502020204030204" pitchFamily="34" charset="0"/>
                <a:cs typeface="Calibri" panose="020F0502020204030204" pitchFamily="34" charset="0"/>
              </a:rPr>
              <a:t>Green Power Denmark</a:t>
            </a:r>
            <a:b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fld id="{C6C0A19E-BA15-4F09-94DC-8EBACC426197}" type="datetime2">
              <a:rPr lang="da-DK" sz="1600" smtClean="0">
                <a:latin typeface="Calibri" panose="020F0502020204030204" pitchFamily="34" charset="0"/>
                <a:cs typeface="Calibri" panose="020F0502020204030204" pitchFamily="34" charset="0"/>
              </a:rPr>
              <a:t>6. juli 2023</a:t>
            </a:fld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D9BF53C5-F60F-4005-92D3-D8A68196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174" y="6355967"/>
            <a:ext cx="55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CD6044-91AD-9F4D-959A-A4CF2357E5E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59319C3-4D74-475F-B7B5-0A5E7B2042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12783" y="5604575"/>
            <a:ext cx="1899695" cy="8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dholdsob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B10E0AC-D23F-4C60-B11E-ACDD90D8C1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0356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B10E0AC-D23F-4C60-B11E-ACDD90D8C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BD9C2A89-E264-43DC-9E57-E0129CBE8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0"/>
            <a:ext cx="10944721" cy="874800"/>
          </a:xfrm>
        </p:spPr>
        <p:txBody>
          <a:bodyPr vert="horz" anchor="b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901AD1E0-0378-48DC-B34E-274053EF20C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3391" y="888532"/>
            <a:ext cx="10944721" cy="288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26880B2-2356-4D67-95E7-6198C0C02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1" y="1475874"/>
            <a:ext cx="10944721" cy="428500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/>
            </a:lvl1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20" name="Pladsholder til slidenummer 5">
            <a:extLst>
              <a:ext uri="{FF2B5EF4-FFF2-40B4-BE49-F238E27FC236}">
                <a16:creationId xmlns:a16="http://schemas.microsoft.com/office/drawing/2014/main" id="{54A56FB1-2D62-4BF0-9806-ED1E0C055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174" y="6355967"/>
            <a:ext cx="55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CD6044-91AD-9F4D-959A-A4CF2357E5E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C0BFF14-94A9-4F89-8297-E0263A106516}"/>
              </a:ext>
            </a:extLst>
          </p:cNvPr>
          <p:cNvGrpSpPr/>
          <p:nvPr userDrawn="1"/>
        </p:nvGrpSpPr>
        <p:grpSpPr>
          <a:xfrm>
            <a:off x="623391" y="6300001"/>
            <a:ext cx="889292" cy="144049"/>
            <a:chOff x="939452" y="920662"/>
            <a:chExt cx="889292" cy="144049"/>
          </a:xfrm>
          <a:solidFill>
            <a:schemeClr val="tx2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E0371E4-B742-4047-A482-682A6B6ACDD4}"/>
                </a:ext>
              </a:extLst>
            </p:cNvPr>
            <p:cNvSpPr/>
            <p:nvPr/>
          </p:nvSpPr>
          <p:spPr>
            <a:xfrm>
              <a:off x="939452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C459799-FFBD-4018-8A52-46F83B737C79}"/>
                </a:ext>
              </a:extLst>
            </p:cNvPr>
            <p:cNvSpPr/>
            <p:nvPr/>
          </p:nvSpPr>
          <p:spPr>
            <a:xfrm>
              <a:off x="1187866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50A136A-57E1-41C8-8BCA-A5EA229F760A}"/>
                </a:ext>
              </a:extLst>
            </p:cNvPr>
            <p:cNvSpPr/>
            <p:nvPr/>
          </p:nvSpPr>
          <p:spPr>
            <a:xfrm>
              <a:off x="1436280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8F9E5EB-FFD3-4AE9-83CD-7181C7D3C4C4}"/>
                </a:ext>
              </a:extLst>
            </p:cNvPr>
            <p:cNvSpPr/>
            <p:nvPr userDrawn="1"/>
          </p:nvSpPr>
          <p:spPr>
            <a:xfrm>
              <a:off x="1684695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3" name="Billede 12">
            <a:extLst>
              <a:ext uri="{FF2B5EF4-FFF2-40B4-BE49-F238E27FC236}">
                <a16:creationId xmlns:a16="http://schemas.microsoft.com/office/drawing/2014/main" id="{982CE031-7287-4941-8E89-096EF62906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125" y="5835580"/>
            <a:ext cx="1409042" cy="6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dholdsobjek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B10E0AC-D23F-4C60-B11E-ACDD90D8C1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384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B10E0AC-D23F-4C60-B11E-ACDD90D8C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BD9C2A89-E264-43DC-9E57-E0129CBE8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0"/>
            <a:ext cx="10944721" cy="874800"/>
          </a:xfrm>
        </p:spPr>
        <p:txBody>
          <a:bodyPr vert="horz"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901AD1E0-0378-48DC-B34E-274053EF20C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3391" y="888532"/>
            <a:ext cx="10944721" cy="288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26880B2-2356-4D67-95E7-6198C0C02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1" y="1475874"/>
            <a:ext cx="10944721" cy="428500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3A8AF022-87B2-48D6-9E5C-0DE5A1E52D4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3174" y="6355967"/>
            <a:ext cx="55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2CD6044-91AD-9F4D-959A-A4CF2357E5E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F82D3D3-A565-41E9-9E19-753D95178294}"/>
              </a:ext>
            </a:extLst>
          </p:cNvPr>
          <p:cNvGrpSpPr/>
          <p:nvPr userDrawn="1"/>
        </p:nvGrpSpPr>
        <p:grpSpPr>
          <a:xfrm>
            <a:off x="623391" y="6300001"/>
            <a:ext cx="889292" cy="144049"/>
            <a:chOff x="939452" y="920662"/>
            <a:chExt cx="889292" cy="144049"/>
          </a:xfrm>
          <a:solidFill>
            <a:schemeClr val="tx2"/>
          </a:solidFill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9D3143B-5F13-47E7-A389-47FF93CFA459}"/>
                </a:ext>
              </a:extLst>
            </p:cNvPr>
            <p:cNvSpPr/>
            <p:nvPr/>
          </p:nvSpPr>
          <p:spPr>
            <a:xfrm>
              <a:off x="939452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0CA4148-7208-4410-8CF2-082C10EB3D20}"/>
                </a:ext>
              </a:extLst>
            </p:cNvPr>
            <p:cNvSpPr/>
            <p:nvPr/>
          </p:nvSpPr>
          <p:spPr>
            <a:xfrm>
              <a:off x="1187866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3BC4741-E795-4E62-A9BB-D5A29273AEC5}"/>
                </a:ext>
              </a:extLst>
            </p:cNvPr>
            <p:cNvSpPr/>
            <p:nvPr/>
          </p:nvSpPr>
          <p:spPr>
            <a:xfrm>
              <a:off x="1436280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8C7BAA3-A27E-4296-B13F-89D932567BD9}"/>
                </a:ext>
              </a:extLst>
            </p:cNvPr>
            <p:cNvSpPr/>
            <p:nvPr userDrawn="1"/>
          </p:nvSpPr>
          <p:spPr>
            <a:xfrm>
              <a:off x="1684695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129AE59-8CE5-4FF6-B13E-E2110A588B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125" y="5817181"/>
            <a:ext cx="1407136" cy="6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3187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3A63204-CA14-4F11-9ADD-C5E1C811D4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5433" y="2298575"/>
            <a:ext cx="5210520" cy="2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6641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3" descr="Et billede, der indeholder himmel, udendørs, adskillige&#10;&#10;Automatisk genereret beskrivelse">
            <a:extLst>
              <a:ext uri="{FF2B5EF4-FFF2-40B4-BE49-F238E27FC236}">
                <a16:creationId xmlns:a16="http://schemas.microsoft.com/office/drawing/2014/main" id="{D39326C5-02A6-488C-9422-A9922088CD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12AE022-95F9-411B-9339-581C76418F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7484" y="-2659691"/>
            <a:ext cx="7988970" cy="7988970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9AB6E9-DBE7-429C-98C1-5B9B6C1BD1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98125" y="5817181"/>
            <a:ext cx="1407136" cy="6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459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ladsholder til slidenummer 5">
            <a:extLst>
              <a:ext uri="{FF2B5EF4-FFF2-40B4-BE49-F238E27FC236}">
                <a16:creationId xmlns:a16="http://schemas.microsoft.com/office/drawing/2014/main" id="{618FC7F2-18C1-4997-9D6B-84A80C5FA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176" y="6355967"/>
            <a:ext cx="55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CD6044-91AD-9F4D-959A-A4CF2357E5E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FBF0C4-ADA8-4A5F-A1E4-C14151E7A39F}"/>
              </a:ext>
            </a:extLst>
          </p:cNvPr>
          <p:cNvSpPr txBox="1">
            <a:spLocks/>
          </p:cNvSpPr>
          <p:nvPr userDrawn="1"/>
        </p:nvSpPr>
        <p:spPr>
          <a:xfrm>
            <a:off x="900000" y="900000"/>
            <a:ext cx="7200000" cy="450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200">
                <a:solidFill>
                  <a:schemeClr val="bg2"/>
                </a:solidFill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/>
            </a:lvl2pPr>
            <a:lvl3pPr marL="13716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000"/>
            </a:lvl3pPr>
            <a:lvl4pPr marL="1714500" indent="-3429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lvl4pPr>
            <a:lvl5pPr marL="2171700" indent="-3429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da-DK" sz="4000" b="1" dirty="0">
                <a:solidFill>
                  <a:schemeClr val="tx2"/>
                </a:solidFill>
              </a:rPr>
              <a:t>Hovedresultater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3F5FEE-DE37-4F7B-8404-E5436F2DBB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2073852"/>
            <a:ext cx="8477916" cy="4004923"/>
          </a:xfr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a-DK" dirty="0"/>
              <a:t>Klik for at indsætte agendapunkt</a:t>
            </a:r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95C34EF3-570B-4D5E-B455-E9817E8E4B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1472984"/>
            <a:ext cx="8477916" cy="35707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2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a-DK" dirty="0"/>
              <a:t>Klik for at indsætte underoverskrift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F03FE6-1317-4A67-BD9C-EF81D538DF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7483" y="-2843011"/>
            <a:ext cx="7988970" cy="7988970"/>
          </a:xfrm>
          <a:prstGeom prst="rect">
            <a:avLst/>
          </a:prstGeom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1BD12E1-BE78-40C1-8DEE-1FEC2C5B36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12783" y="5604575"/>
            <a:ext cx="1897122" cy="8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dholdsob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A95858-7149-4BFB-9485-583256335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6794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A95858-7149-4BFB-9485-583256335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E77FB77D-474F-422F-B3B7-BCBBC42C0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7200000" cy="1229589"/>
          </a:xfrm>
        </p:spPr>
        <p:txBody>
          <a:bodyPr vert="horz" lIns="0" tIns="0" rIns="0" bIns="0" anchor="t" anchorCtr="0">
            <a:normAutofit fontScale="90000"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for at indsætte titel</a:t>
            </a:r>
            <a:endParaRPr lang="da-DK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5203BB54-B644-4F86-99D5-49159FFC3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2160000"/>
            <a:ext cx="7200000" cy="22621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2" name="Pladsholder til slidenummer 5">
            <a:extLst>
              <a:ext uri="{FF2B5EF4-FFF2-40B4-BE49-F238E27FC236}">
                <a16:creationId xmlns:a16="http://schemas.microsoft.com/office/drawing/2014/main" id="{618FC7F2-18C1-4997-9D6B-84A80C5FA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174" y="6355967"/>
            <a:ext cx="55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CD6044-91AD-9F4D-959A-A4CF2357E5E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1E9FC1B8-4459-4878-A069-2E2A1E070920}"/>
              </a:ext>
            </a:extLst>
          </p:cNvPr>
          <p:cNvGrpSpPr/>
          <p:nvPr userDrawn="1"/>
        </p:nvGrpSpPr>
        <p:grpSpPr>
          <a:xfrm>
            <a:off x="623391" y="6300001"/>
            <a:ext cx="889292" cy="144049"/>
            <a:chOff x="939452" y="920662"/>
            <a:chExt cx="889292" cy="144049"/>
          </a:xfrm>
          <a:solidFill>
            <a:schemeClr val="tx2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ED202A0-F23C-43AE-93D6-00250953BD16}"/>
                </a:ext>
              </a:extLst>
            </p:cNvPr>
            <p:cNvSpPr/>
            <p:nvPr/>
          </p:nvSpPr>
          <p:spPr>
            <a:xfrm>
              <a:off x="939452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B179C1C-D1E3-46EC-A488-086E33A397FF}"/>
                </a:ext>
              </a:extLst>
            </p:cNvPr>
            <p:cNvSpPr/>
            <p:nvPr/>
          </p:nvSpPr>
          <p:spPr>
            <a:xfrm>
              <a:off x="1187866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DC0260C-D690-4EAA-B786-D568288016E4}"/>
                </a:ext>
              </a:extLst>
            </p:cNvPr>
            <p:cNvSpPr/>
            <p:nvPr/>
          </p:nvSpPr>
          <p:spPr>
            <a:xfrm>
              <a:off x="1436280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EDA25FF-F84F-4583-B1AE-065FF89B4270}"/>
                </a:ext>
              </a:extLst>
            </p:cNvPr>
            <p:cNvSpPr/>
            <p:nvPr userDrawn="1"/>
          </p:nvSpPr>
          <p:spPr>
            <a:xfrm>
              <a:off x="1684695" y="920662"/>
              <a:ext cx="144049" cy="14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D64542BD-1847-4636-8C00-5B57726080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125" y="5835580"/>
            <a:ext cx="1409042" cy="6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A67EC4C-1FFD-46E2-A21C-28BC39F1D7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531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5" progId="TCLayout.ActiveDocument.1">
                  <p:embed/>
                </p:oleObj>
              </mc:Choice>
              <mc:Fallback>
                <p:oleObj name="think-cell Slide" r:id="rId11" imgW="592" imgH="59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A67EC4C-1FFD-46E2-A21C-28BC39F1D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202223-DE7A-D54E-A0C9-C46689E2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EAB598-4641-5C44-A546-380531189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57C534-742B-624C-BE8C-DF2FDCB7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7F97EC1-2E74-4A48-8EA9-3978A7BE0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1124-7837-4BAB-B84F-F60E916C01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8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80" r:id="rId3"/>
    <p:sldLayoutId id="2147483681" r:id="rId4"/>
    <p:sldLayoutId id="2147483686" r:id="rId5"/>
    <p:sldLayoutId id="2147483687" r:id="rId6"/>
    <p:sldLayoutId id="2147483689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.emf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oleObject" Target="../embeddings/oleObject11.bin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oleObject" Target="../embeddings/oleObject12.bin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chart" Target="../charts/chart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chart" Target="../charts/chart2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50" Type="http://schemas.openxmlformats.org/officeDocument/2006/relationships/tags" Target="../tags/tag106.xml"/><Relationship Id="rId55" Type="http://schemas.openxmlformats.org/officeDocument/2006/relationships/notesSlide" Target="../notesSlides/notesSlide3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3" Type="http://schemas.openxmlformats.org/officeDocument/2006/relationships/tags" Target="../tags/tag109.xml"/><Relationship Id="rId58" Type="http://schemas.openxmlformats.org/officeDocument/2006/relationships/chart" Target="../charts/chart4.xml"/><Relationship Id="rId5" Type="http://schemas.openxmlformats.org/officeDocument/2006/relationships/tags" Target="../tags/tag61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tags" Target="../tags/tag104.xml"/><Relationship Id="rId56" Type="http://schemas.openxmlformats.org/officeDocument/2006/relationships/oleObject" Target="../embeddings/oleObject13.bin"/><Relationship Id="rId8" Type="http://schemas.openxmlformats.org/officeDocument/2006/relationships/tags" Target="../tags/tag64.xml"/><Relationship Id="rId51" Type="http://schemas.openxmlformats.org/officeDocument/2006/relationships/tags" Target="../tags/tag107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54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tags" Target="../tags/tag105.xml"/><Relationship Id="rId57" Type="http://schemas.openxmlformats.org/officeDocument/2006/relationships/image" Target="../media/image7.emf"/><Relationship Id="rId10" Type="http://schemas.openxmlformats.org/officeDocument/2006/relationships/tags" Target="../tags/tag66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52" Type="http://schemas.openxmlformats.org/officeDocument/2006/relationships/tags" Target="../tags/tag10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6" Type="http://schemas.openxmlformats.org/officeDocument/2006/relationships/chart" Target="../charts/chart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8.emf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5.xml"/><Relationship Id="rId15" Type="http://schemas.openxmlformats.org/officeDocument/2006/relationships/chart" Target="../charts/chart6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chart" Target="../charts/chart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image" Target="../media/image7.emf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oleObject" Target="../embeddings/oleObject16.bin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notesSlide" Target="../notesSlides/notesSlide6.xml"/><Relationship Id="rId8" Type="http://schemas.openxmlformats.org/officeDocument/2006/relationships/tags" Target="../tags/tag1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CFFB886-71B7-4FA3-B773-6489309AC0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88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CFFB886-71B7-4FA3-B773-6489309AC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A1F9FC7-0ABF-41B6-9CB1-D5160C49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2478056"/>
            <a:ext cx="10728759" cy="641840"/>
          </a:xfrm>
        </p:spPr>
        <p:txBody>
          <a:bodyPr vert="horz">
            <a:normAutofit/>
          </a:bodyPr>
          <a:lstStyle/>
          <a:p>
            <a:r>
              <a:rPr lang="da-DK" dirty="0"/>
              <a:t>Elmarkedet i Danmark ved halvåret 2023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4772AC5-4098-44F2-8AD3-33F9493BACFF}"/>
              </a:ext>
            </a:extLst>
          </p:cNvPr>
          <p:cNvSpPr txBox="1">
            <a:spLocks/>
          </p:cNvSpPr>
          <p:nvPr/>
        </p:nvSpPr>
        <p:spPr>
          <a:xfrm>
            <a:off x="900000" y="4115308"/>
            <a:ext cx="10728759" cy="6418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dirty="0"/>
              <a:t>Hvordan har elproduktion og –forbrug udviklet sig i første halvår af 2023?</a:t>
            </a:r>
          </a:p>
        </p:txBody>
      </p:sp>
    </p:spTree>
    <p:extLst>
      <p:ext uri="{BB962C8B-B14F-4D97-AF65-F5344CB8AC3E}">
        <p14:creationId xmlns:p14="http://schemas.microsoft.com/office/powerpoint/2010/main" val="257131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E185997-17DB-468F-BBCA-76B8755F9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761C82-86E5-48F8-97E8-BEE9E5B1A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3008" y="1517260"/>
            <a:ext cx="8477916" cy="4004923"/>
          </a:xfrm>
        </p:spPr>
        <p:txBody>
          <a:bodyPr>
            <a:normAutofit fontScale="85000" lnSpcReduction="20000"/>
          </a:bodyPr>
          <a:lstStyle/>
          <a:p>
            <a:r>
              <a:rPr lang="da-DK" sz="1800" b="1" dirty="0"/>
              <a:t>Den samlede elproduktion fra danske vindmøller og solceller</a:t>
            </a:r>
            <a:r>
              <a:rPr lang="da-DK" sz="1800" dirty="0"/>
              <a:t> </a:t>
            </a:r>
            <a:r>
              <a:rPr lang="da-DK" sz="1800" b="1" dirty="0"/>
              <a:t>satte rekord i det første halvår i 2023 med 11,4 </a:t>
            </a:r>
            <a:r>
              <a:rPr lang="da-DK" sz="1800" b="1" dirty="0" err="1"/>
              <a:t>TWh</a:t>
            </a:r>
            <a:r>
              <a:rPr lang="da-DK" sz="1800" b="1" dirty="0"/>
              <a:t>. </a:t>
            </a:r>
            <a:r>
              <a:rPr lang="da-DK" sz="1800" dirty="0"/>
              <a:t>Det er en stigning på 4% i forhold til seneste rekord i 2022 på 10,9 </a:t>
            </a:r>
            <a:r>
              <a:rPr lang="da-DK" sz="1800" dirty="0" err="1"/>
              <a:t>TWh</a:t>
            </a:r>
            <a:r>
              <a:rPr lang="da-DK" sz="1800" dirty="0"/>
              <a:t>. Rekorden er primært drevet fra elproduktion baseret på solenergi. </a:t>
            </a:r>
          </a:p>
          <a:p>
            <a:endParaRPr lang="da-DK" sz="1800" dirty="0"/>
          </a:p>
          <a:p>
            <a:r>
              <a:rPr lang="da-DK" sz="1800" dirty="0"/>
              <a:t>Det samlet elforbrug og elproduktion har været mindre i de første måneder af 2023 sammenlignet med 2022.  </a:t>
            </a:r>
          </a:p>
          <a:p>
            <a:endParaRPr lang="da-DK" sz="1800" dirty="0"/>
          </a:p>
          <a:p>
            <a:r>
              <a:rPr lang="da-DK" sz="1800" dirty="0"/>
              <a:t>VE andelen (vind og sol) af </a:t>
            </a:r>
            <a:r>
              <a:rPr lang="da-DK" sz="1800" b="1" u="sng" dirty="0"/>
              <a:t>dansk elproduktion </a:t>
            </a:r>
            <a:r>
              <a:rPr lang="da-DK" sz="1800" b="1" dirty="0"/>
              <a:t>er 67%. </a:t>
            </a:r>
            <a:r>
              <a:rPr lang="da-DK" sz="1800" dirty="0"/>
              <a:t>Det er</a:t>
            </a:r>
            <a:r>
              <a:rPr lang="da-DK" sz="1800" b="1" dirty="0"/>
              <a:t> </a:t>
            </a:r>
            <a:r>
              <a:rPr lang="da-DK" sz="1800" dirty="0"/>
              <a:t>7 procentpoint højere end i 2022 (60%). Det skyldes, at vi i Danmark har produceret mindre strøm end i 2022 fra termiske værker og mere el fra VE anlæg. </a:t>
            </a:r>
          </a:p>
          <a:p>
            <a:endParaRPr lang="da-DK" sz="1800" b="1" dirty="0"/>
          </a:p>
          <a:p>
            <a:r>
              <a:rPr lang="da-DK" sz="1800" b="1" dirty="0"/>
              <a:t>El fra stikkontakten </a:t>
            </a:r>
            <a:r>
              <a:rPr lang="da-DK" sz="1800" dirty="0"/>
              <a:t>udleder 91 gram CO</a:t>
            </a:r>
            <a:r>
              <a:rPr lang="da-DK" sz="1800" baseline="-25000" dirty="0"/>
              <a:t>2</a:t>
            </a:r>
            <a:r>
              <a:rPr lang="da-DK" sz="1800" baseline="30000" dirty="0"/>
              <a:t> </a:t>
            </a:r>
            <a:r>
              <a:rPr lang="da-DK" sz="1800" dirty="0"/>
              <a:t>pr. KWh. Det er 39% lavere end i 2022, hvilket også er rekord lavt. Hovedsageligt skyldes det mere elproduktion fra naturgas, vind og sol og lavere elproduktion baseret kul. </a:t>
            </a:r>
          </a:p>
          <a:p>
            <a:endParaRPr lang="da-DK" sz="1800" dirty="0"/>
          </a:p>
          <a:p>
            <a:r>
              <a:rPr lang="da-DK" sz="1800" dirty="0"/>
              <a:t>Elpriserne er faldet fra det høje niveau i 2022, hvor gennemsnitsprisen i 2022 (jan – jul) var 1242 </a:t>
            </a:r>
            <a:r>
              <a:rPr lang="da-DK" sz="1800" dirty="0" err="1"/>
              <a:t>kr</a:t>
            </a:r>
            <a:r>
              <a:rPr lang="da-DK" sz="1800" dirty="0"/>
              <a:t>/MWh. I 2023 var elprisen 703 </a:t>
            </a:r>
            <a:r>
              <a:rPr lang="da-DK" sz="1800" dirty="0" err="1"/>
              <a:t>kr</a:t>
            </a:r>
            <a:r>
              <a:rPr lang="da-DK" sz="1800" dirty="0"/>
              <a:t>/MWh. Dog er den gennemsnitlige pris i 2023 fortsat på et højere niveau sammenlignet med perioden 2019-2021.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36625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251886B-D71D-4138-B0E9-5AB1DE106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644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92" imgH="595" progId="TCLayout.ActiveDocument.1">
                  <p:embed/>
                </p:oleObj>
              </mc:Choice>
              <mc:Fallback>
                <p:oleObj name="think-cell Slide" r:id="rId25" imgW="592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251886B-D71D-4138-B0E9-5AB1DE106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6ADD36C-F11A-4B37-A2D2-A4F6F078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251669"/>
            <a:ext cx="11098330" cy="681853"/>
          </a:xfrm>
        </p:spPr>
        <p:txBody>
          <a:bodyPr vert="horz" lIns="0" tIns="0" rIns="0" bIns="0" anchor="t">
            <a:noAutofit/>
          </a:bodyPr>
          <a:lstStyle/>
          <a:p>
            <a:r>
              <a:rPr lang="da-DK" dirty="0"/>
              <a:t>Elproduktion fra vind- og solkraft i Danmark satte rekord i 2023 (første halvår). Det er en stigning på 4% ift. sidste års rekord. På 5 år er produktion steget med 30%</a:t>
            </a:r>
            <a:endParaRPr lang="da-DK" baseline="-25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0F2F07-5776-4560-80C2-06CA906EAD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1050" y="944563"/>
            <a:ext cx="5634950" cy="324247"/>
          </a:xfrm>
        </p:spPr>
        <p:txBody>
          <a:bodyPr lIns="0" tIns="0" rIns="0" bIns="0"/>
          <a:lstStyle/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Elproduktion fra hav- og landvindmøller og solceller i Danmark, første halvår, 2019-2023</a:t>
            </a:r>
            <a:br>
              <a:rPr lang="da-DK" sz="11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 err="1">
                <a:solidFill>
                  <a:schemeClr val="tx1">
                    <a:lumMod val="50000"/>
                  </a:schemeClr>
                </a:solidFill>
              </a:rPr>
              <a:t>TWh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AF6D93-3067-455B-BC38-8420DB762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3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A86329F-48B2-4A12-A190-BE15E269814E}"/>
              </a:ext>
            </a:extLst>
          </p:cNvPr>
          <p:cNvCxnSpPr>
            <a:cxnSpLocks/>
          </p:cNvCxnSpPr>
          <p:nvPr/>
        </p:nvCxnSpPr>
        <p:spPr>
          <a:xfrm flipV="1">
            <a:off x="442913" y="1268811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2EE2150-5CF1-4073-9F82-F180F08B53B9}"/>
              </a:ext>
            </a:extLst>
          </p:cNvPr>
          <p:cNvCxnSpPr>
            <a:cxnSpLocks/>
          </p:cNvCxnSpPr>
          <p:nvPr/>
        </p:nvCxnSpPr>
        <p:spPr>
          <a:xfrm flipV="1">
            <a:off x="425495" y="5701633"/>
            <a:ext cx="112597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F8194EC7-1D68-46D1-AEDF-A33AEE249593}"/>
              </a:ext>
            </a:extLst>
          </p:cNvPr>
          <p:cNvSpPr/>
          <p:nvPr/>
        </p:nvSpPr>
        <p:spPr>
          <a:xfrm>
            <a:off x="400075" y="5768975"/>
            <a:ext cx="9935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Note: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Produktion er summeret over januar til og med juni. Elproduktion fra vind- og solkraft i januar og juni er fra Energinets energidataservice 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Electricity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 Balance Non-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Validated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.  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Energinets energidataservice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6" name="Chart 3">
            <a:extLst>
              <a:ext uri="{FF2B5EF4-FFF2-40B4-BE49-F238E27FC236}">
                <a16:creationId xmlns:a16="http://schemas.microsoft.com/office/drawing/2014/main" id="{CDD4086B-8D1B-EE62-2BCA-11D3337B645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153337"/>
              </p:ext>
            </p:extLst>
          </p:nvPr>
        </p:nvGraphicFramePr>
        <p:xfrm>
          <a:off x="303213" y="2505075"/>
          <a:ext cx="11347450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EDAA6AE-10C6-F6C4-D849-D5FCEE1EEB9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503363" y="2220913"/>
            <a:ext cx="0" cy="827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DCDCD3B4-1EB3-26C3-8403-0C52B9225DC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503363" y="2220913"/>
            <a:ext cx="89455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3D9FEE4C-2DAB-1BE7-4CFA-67CF48CFB9C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448925" y="22209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C8836218-B599-48AF-9B9E-97E5C985F9B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8212138" y="2220913"/>
            <a:ext cx="0" cy="2778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Pladsholder til tekst 2">
            <a:extLst>
              <a:ext uri="{FF2B5EF4-FFF2-40B4-BE49-F238E27FC236}">
                <a16:creationId xmlns:a16="http://schemas.microsoft.com/office/drawing/2014/main" id="{95DFD709-C154-4F5E-9E16-6F75E6514BE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54138" y="5583238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6AC3D-EFC6-4762-9726-13D76F1D1E49}" type="datetime'''2''''''0''''''''''''''''''''''''''''''''''''''''19'''''''''">
              <a:rPr lang="da-DK" altLang="en-US" sz="1100" smtClean="0"/>
              <a:pPr/>
              <a:t>2019</a:t>
            </a:fld>
            <a:endParaRPr lang="da-DK" sz="1100" dirty="0"/>
          </a:p>
        </p:txBody>
      </p:sp>
      <p:sp>
        <p:nvSpPr>
          <p:cNvPr id="75" name="Pladsholder til tekst 2">
            <a:extLst>
              <a:ext uri="{FF2B5EF4-FFF2-40B4-BE49-F238E27FC236}">
                <a16:creationId xmlns:a16="http://schemas.microsoft.com/office/drawing/2014/main" id="{5ACFC2F8-4A18-404C-995A-A861008CAD9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90925" y="5583238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4D1926-B1CF-41FE-861D-C9C89A246D59}" type="datetime'''''''2''''''''''''''''02''''''''''''''''''0'''''''''''''''">
              <a:rPr lang="da-DK" altLang="en-US" sz="1100" smtClean="0"/>
              <a:pPr/>
              <a:t>2020</a:t>
            </a:fld>
            <a:endParaRPr lang="da-DK" sz="1100" dirty="0"/>
          </a:p>
        </p:txBody>
      </p:sp>
      <p:sp>
        <p:nvSpPr>
          <p:cNvPr id="78" name="Pladsholder til tekst 2">
            <a:extLst>
              <a:ext uri="{FF2B5EF4-FFF2-40B4-BE49-F238E27FC236}">
                <a16:creationId xmlns:a16="http://schemas.microsoft.com/office/drawing/2014/main" id="{F6F2FCA0-A847-443A-81FF-2760EB07933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827713" y="5583238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30CCB2-AD7D-4495-94D4-86F499366CD7}" type="datetime'''''''''''''''''''''''''''''''20''2''''''''''''''''''''''1'''">
              <a:rPr lang="da-DK" altLang="en-US" sz="1100" smtClean="0"/>
              <a:pPr/>
              <a:t>2021</a:t>
            </a:fld>
            <a:endParaRPr lang="da-DK" sz="1100" dirty="0"/>
          </a:p>
        </p:txBody>
      </p:sp>
      <p:sp>
        <p:nvSpPr>
          <p:cNvPr id="79" name="Pladsholder til tekst 2">
            <a:extLst>
              <a:ext uri="{FF2B5EF4-FFF2-40B4-BE49-F238E27FC236}">
                <a16:creationId xmlns:a16="http://schemas.microsoft.com/office/drawing/2014/main" id="{492BE674-3F57-4054-83AB-9C12FD01A4B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062913" y="5583238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DEC34C-4E23-412C-8943-F2169AB09FB5}" type="datetime'''''''''''''2''''''''0''''2''''''''''''2'''''''''''''''">
              <a:rPr lang="da-DK" altLang="en-US" sz="1100" smtClean="0"/>
              <a:pPr/>
              <a:t>2022</a:t>
            </a:fld>
            <a:endParaRPr lang="da-DK" sz="1100" dirty="0"/>
          </a:p>
        </p:txBody>
      </p:sp>
      <p:sp>
        <p:nvSpPr>
          <p:cNvPr id="89" name="Pladsholder til tekst 2">
            <a:extLst>
              <a:ext uri="{FF2B5EF4-FFF2-40B4-BE49-F238E27FC236}">
                <a16:creationId xmlns:a16="http://schemas.microsoft.com/office/drawing/2014/main" id="{1BE9B9C4-B38C-4FF4-B54B-42D194543F8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393825" y="3086100"/>
            <a:ext cx="219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6C7356-807B-4F1A-9260-0E63E4BBC5CE}" type="datetime'''''''8'''''''''',''8'''''''''''''''''''''''''">
              <a:rPr lang="da-DK" altLang="en-US" sz="1100" smtClean="0"/>
              <a:pPr/>
              <a:t>8,8</a:t>
            </a:fld>
            <a:endParaRPr lang="da-DK" sz="1100" dirty="0"/>
          </a:p>
        </p:txBody>
      </p:sp>
      <p:sp>
        <p:nvSpPr>
          <p:cNvPr id="90" name="Pladsholder til tekst 2">
            <a:extLst>
              <a:ext uri="{FF2B5EF4-FFF2-40B4-BE49-F238E27FC236}">
                <a16:creationId xmlns:a16="http://schemas.microsoft.com/office/drawing/2014/main" id="{6C282FB4-C465-4A8C-9390-2C8330005D2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630613" y="2849563"/>
            <a:ext cx="219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E11343-7BDF-4E5E-875B-8AA502307489}" type="datetime'9,''''''''''''''''''''''7'">
              <a:rPr lang="da-DK" altLang="en-US" sz="1100" smtClean="0"/>
              <a:pPr/>
              <a:t>9,7</a:t>
            </a:fld>
            <a:endParaRPr lang="da-DK" sz="1100" dirty="0"/>
          </a:p>
        </p:txBody>
      </p:sp>
      <p:sp>
        <p:nvSpPr>
          <p:cNvPr id="91" name="Pladsholder til tekst 2">
            <a:extLst>
              <a:ext uri="{FF2B5EF4-FFF2-40B4-BE49-F238E27FC236}">
                <a16:creationId xmlns:a16="http://schemas.microsoft.com/office/drawing/2014/main" id="{12FC5637-D81F-4A5A-9596-825BF3315DD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867400" y="3206750"/>
            <a:ext cx="219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3FDE97-83D2-4E7B-8939-8790C3C58012}" type="datetime'''''''''''''''''''''''''8'',''''''3'''''''''''''''''">
              <a:rPr lang="da-DK" altLang="en-US" sz="1100" smtClean="0"/>
              <a:pPr/>
              <a:t>8,3</a:t>
            </a:fld>
            <a:endParaRPr lang="da-DK" sz="1100" dirty="0"/>
          </a:p>
        </p:txBody>
      </p:sp>
      <p:sp>
        <p:nvSpPr>
          <p:cNvPr id="92" name="Pladsholder til tekst 2">
            <a:extLst>
              <a:ext uri="{FF2B5EF4-FFF2-40B4-BE49-F238E27FC236}">
                <a16:creationId xmlns:a16="http://schemas.microsoft.com/office/drawing/2014/main" id="{34B47DCF-FB4B-41C4-B7CF-9B27FAB7236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067675" y="2536825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AF4916-FBFF-4CA7-965A-B750CAE06044}" type="datetime'''''''''1''''''''0'''''''''',''''''''''''''9'''''''''''''''''">
              <a:rPr lang="da-DK" altLang="en-US" sz="1100" smtClean="0"/>
              <a:pPr/>
              <a:t>10,9</a:t>
            </a:fld>
            <a:endParaRPr lang="da-DK" sz="1100" dirty="0"/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19361B02-376E-A57E-57EF-1C5A15F8B5E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299700" y="5583238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2A0FAB-5FAC-4E34-97F0-41B13B742C2D}" type="datetime'2''''''''''''''''''''0''''''2''''''3'''''''''''''''''''''">
              <a:rPr lang="da-DK" altLang="en-US" sz="1100" smtClean="0"/>
              <a:pPr/>
              <a:t>2023</a:t>
            </a:fld>
            <a:endParaRPr lang="da-DK" sz="1100" dirty="0"/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304463" y="2411413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5D8EE5B-2A78-4826-9900-C76B931A0838}" type="datetime'''''''11'''''''''''''',''''''4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11,4</a:t>
            </a:fld>
            <a:endParaRPr lang="da-DK" sz="1100" dirty="0"/>
          </a:p>
        </p:txBody>
      </p:sp>
      <p:sp>
        <p:nvSpPr>
          <p:cNvPr id="51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635500" y="2114550"/>
            <a:ext cx="446088" cy="214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1300D3-0E06-451A-99B3-C6A191EA561E}" type="datetime'''+''''''''''''''''''''''''''''''''''''3''''0%'">
              <a:rPr lang="da-DK" altLang="en-US" sz="1100" b="1" smtClean="0">
                <a:effectLst/>
              </a:rPr>
              <a:pPr/>
              <a:t>+30%</a:t>
            </a:fld>
            <a:endParaRPr lang="da-DK" sz="1100" b="1" dirty="0"/>
          </a:p>
        </p:txBody>
      </p:sp>
      <p:sp>
        <p:nvSpPr>
          <p:cNvPr id="14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158288" y="2114550"/>
            <a:ext cx="344488" cy="2143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72DA1-065E-42E1-A131-AA7EBB906A62}" type="datetime'''+''''''''''''''''''''''''''''''''''''4%'''''''">
              <a:rPr lang="da-DK" altLang="en-US" sz="1100" b="1" smtClean="0">
                <a:effectLst/>
              </a:rPr>
              <a:pPr/>
              <a:t>+4%</a:t>
            </a:fld>
            <a:endParaRPr lang="da-DK" sz="1100" b="1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2D914EC-6943-4F67-B20A-06E32AACE892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31838" y="1774825"/>
            <a:ext cx="196850" cy="147638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CDDCAAC-338F-4011-9276-FB932448830C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517650" y="1774825"/>
            <a:ext cx="196850" cy="147638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5EB463FE-0E87-48AB-B297-08C6B513FAE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79488" y="1782763"/>
            <a:ext cx="4365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C1A110-038F-4894-9F28-D7FFDF44C914}" type="datetime'''''So''''''''''''lk''''''r''a''f''''''''''''''''t'''''">
              <a:rPr lang="da-DK" altLang="en-US" sz="1100" smtClean="0"/>
              <a:pPr/>
              <a:t>Solkraft</a:t>
            </a:fld>
            <a:endParaRPr lang="da-DK" sz="1100" dirty="0"/>
          </a:p>
        </p:txBody>
      </p:sp>
      <p:sp>
        <p:nvSpPr>
          <p:cNvPr id="103" name="Pladsholder til tekst 2">
            <a:extLst>
              <a:ext uri="{FF2B5EF4-FFF2-40B4-BE49-F238E27FC236}">
                <a16:creationId xmlns:a16="http://schemas.microsoft.com/office/drawing/2014/main" id="{AA4045BD-158F-4684-860F-D356B9D6868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765301" y="1782763"/>
            <a:ext cx="5254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D6E7D5-1668-4F7F-BF04-8657A0C09FEE}" type="datetime'''''''V''''''indkr''''''''''''''''''a''f''''''''t'''''''''''''">
              <a:rPr lang="da-DK" altLang="en-US" sz="1100" smtClean="0"/>
              <a:pPr/>
              <a:t>Vindkraft</a:t>
            </a:fld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71981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251886B-D71D-4138-B0E9-5AB1DE106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71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592" imgH="595" progId="TCLayout.ActiveDocument.1">
                  <p:embed/>
                </p:oleObj>
              </mc:Choice>
              <mc:Fallback>
                <p:oleObj name="think-cell Slide" r:id="rId26" imgW="592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251886B-D71D-4138-B0E9-5AB1DE106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6ADD36C-F11A-4B37-A2D2-A4F6F078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251669"/>
            <a:ext cx="11098330" cy="681853"/>
          </a:xfrm>
        </p:spPr>
        <p:txBody>
          <a:bodyPr vert="horz" lIns="0" tIns="0" rIns="0" bIns="0" anchor="t">
            <a:noAutofit/>
          </a:bodyPr>
          <a:lstStyle/>
          <a:p>
            <a:r>
              <a:rPr lang="da-DK" dirty="0"/>
              <a:t>Den samlede elproduktion er faldet med 5% siden 2022. En vis del er fra kraftværkernes produktion. I 2023 er VE-andelen (sol og vind) 67% af elproduktionen mod 60% i 2022</a:t>
            </a:r>
            <a:endParaRPr lang="da-DK" baseline="-25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0F2F07-5776-4560-80C2-06CA906EAD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1049" y="944563"/>
            <a:ext cx="6566767" cy="324247"/>
          </a:xfrm>
        </p:spPr>
        <p:txBody>
          <a:bodyPr lIns="0" tIns="0" rIns="0" bIns="0"/>
          <a:lstStyle/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Elproduktion fordelt på VE og kraftværker samt VE-andel af elproduktion, første halvår, 2019-2023</a:t>
            </a:r>
            <a:br>
              <a:rPr lang="da-DK" sz="11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 err="1">
                <a:solidFill>
                  <a:schemeClr val="tx1">
                    <a:lumMod val="50000"/>
                  </a:schemeClr>
                </a:solidFill>
              </a:rPr>
              <a:t>TWh</a:t>
            </a:r>
            <a:r>
              <a:rPr lang="da-DK" sz="1100" dirty="0">
                <a:solidFill>
                  <a:schemeClr val="tx1">
                    <a:lumMod val="50000"/>
                  </a:schemeClr>
                </a:solidFill>
              </a:rPr>
              <a:t> (øverste figur), % (nederst figur)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AF6D93-3067-455B-BC38-8420DB762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4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A86329F-48B2-4A12-A190-BE15E269814E}"/>
              </a:ext>
            </a:extLst>
          </p:cNvPr>
          <p:cNvCxnSpPr>
            <a:cxnSpLocks/>
          </p:cNvCxnSpPr>
          <p:nvPr/>
        </p:nvCxnSpPr>
        <p:spPr>
          <a:xfrm flipV="1">
            <a:off x="442913" y="1268811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2EE2150-5CF1-4073-9F82-F180F08B53B9}"/>
              </a:ext>
            </a:extLst>
          </p:cNvPr>
          <p:cNvCxnSpPr>
            <a:cxnSpLocks/>
          </p:cNvCxnSpPr>
          <p:nvPr/>
        </p:nvCxnSpPr>
        <p:spPr>
          <a:xfrm flipV="1">
            <a:off x="425495" y="5701633"/>
            <a:ext cx="112597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F8194EC7-1D68-46D1-AEDF-A33AEE249593}"/>
              </a:ext>
            </a:extLst>
          </p:cNvPr>
          <p:cNvSpPr/>
          <p:nvPr/>
        </p:nvSpPr>
        <p:spPr>
          <a:xfrm>
            <a:off x="417042" y="5717439"/>
            <a:ext cx="9935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Note: 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*VE-produktion er kun sol- og vindkraft. VE-andelen inkluderer dermed ikke bæredygtig biomasse.</a:t>
            </a:r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Produktion er summeret over januar til og med juni. I 2022 er data fra Energistyrelsen kun tilgængelig til og med April. Elproduktion fra vind- og solkraft i maj og juni er fra Energinets energidataservice 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Electricity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 Balance Non-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Validated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.  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Energistyrelsens månedlige elforsyningsstatistik og Energinets energidataservice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1" name="Chart 3">
            <a:extLst>
              <a:ext uri="{FF2B5EF4-FFF2-40B4-BE49-F238E27FC236}">
                <a16:creationId xmlns:a16="http://schemas.microsoft.com/office/drawing/2014/main" id="{1398716F-52B3-2DC6-1D20-ECEC4E02995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0679591"/>
              </p:ext>
            </p:extLst>
          </p:nvPr>
        </p:nvGraphicFramePr>
        <p:xfrm>
          <a:off x="466725" y="1824038"/>
          <a:ext cx="10768013" cy="14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15B20EDF-4170-9CB9-7497-B0E0F9AE445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7970838" y="1601788"/>
            <a:ext cx="0" cy="904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04725EFA-7838-50DC-FBE8-2F44E33D00C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7970838" y="1601788"/>
            <a:ext cx="2120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C401E0E0-3A61-E1A2-FEF4-E24639B3FCB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091738" y="16017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Pladsholder til tekst 2">
            <a:extLst>
              <a:ext uri="{FF2B5EF4-FFF2-40B4-BE49-F238E27FC236}">
                <a16:creationId xmlns:a16="http://schemas.microsoft.com/office/drawing/2014/main" id="{95DFD709-C154-4F5E-9E16-6F75E6514BE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460500" y="3230563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6AC3D-EFC6-4762-9726-13D76F1D1E49}" type="datetime'''2''''''0''''''''''''''''''''''''''''''''''''''''19'''''''''">
              <a:rPr lang="da-DK" altLang="en-US" sz="1100" smtClean="0"/>
              <a:pPr/>
              <a:t>2019</a:t>
            </a:fld>
            <a:endParaRPr lang="da-DK" sz="1100" dirty="0"/>
          </a:p>
        </p:txBody>
      </p:sp>
      <p:sp>
        <p:nvSpPr>
          <p:cNvPr id="75" name="Pladsholder til tekst 2">
            <a:extLst>
              <a:ext uri="{FF2B5EF4-FFF2-40B4-BE49-F238E27FC236}">
                <a16:creationId xmlns:a16="http://schemas.microsoft.com/office/drawing/2014/main" id="{5ACFC2F8-4A18-404C-995A-A861008CAD9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581400" y="3230563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4D1926-B1CF-41FE-861D-C9C89A246D59}" type="datetime'''''''2''''''''''''''''02''''''''''''''''''0'''''''''''''''">
              <a:rPr lang="da-DK" altLang="en-US" sz="1100" smtClean="0"/>
              <a:pPr/>
              <a:t>2020</a:t>
            </a:fld>
            <a:endParaRPr lang="da-DK" sz="1100" dirty="0"/>
          </a:p>
        </p:txBody>
      </p:sp>
      <p:sp>
        <p:nvSpPr>
          <p:cNvPr id="78" name="Pladsholder til tekst 2">
            <a:extLst>
              <a:ext uri="{FF2B5EF4-FFF2-40B4-BE49-F238E27FC236}">
                <a16:creationId xmlns:a16="http://schemas.microsoft.com/office/drawing/2014/main" id="{F6F2FCA0-A847-443A-81FF-2760EB07933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00713" y="3230563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30CCB2-AD7D-4495-94D4-86F499366CD7}" type="datetime'''''''''''''''''''''''''''''''20''2''''''''''''''''''''''1'''">
              <a:rPr lang="da-DK" altLang="en-US" sz="1100" smtClean="0"/>
              <a:pPr/>
              <a:t>2021</a:t>
            </a:fld>
            <a:endParaRPr lang="da-DK" sz="1100" dirty="0"/>
          </a:p>
        </p:txBody>
      </p:sp>
      <p:sp>
        <p:nvSpPr>
          <p:cNvPr id="79" name="Pladsholder til tekst 2">
            <a:extLst>
              <a:ext uri="{FF2B5EF4-FFF2-40B4-BE49-F238E27FC236}">
                <a16:creationId xmlns:a16="http://schemas.microsoft.com/office/drawing/2014/main" id="{492BE674-3F57-4054-83AB-9C12FD01A4B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821613" y="3230563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DEC34C-4E23-412C-8943-F2169AB09FB5}" type="datetime'''''''''''''2''''''''0''''2''''''''''''2'''''''''''''''">
              <a:rPr lang="da-DK" altLang="en-US" sz="1100" smtClean="0"/>
              <a:pPr/>
              <a:t>2022</a:t>
            </a:fld>
            <a:endParaRPr lang="da-DK" sz="1100" dirty="0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E5245E7D-B0B6-BED5-9EA5-72BF8AA5EBE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942513" y="3230563"/>
            <a:ext cx="2984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9FEE56-6598-48B8-9441-0A6EA70FF6A1}" type="datetime'2''''''''0''''2''''''3'''''''''''''''''''''''''''''''''">
              <a:rPr lang="da-DK" altLang="en-US" sz="1100" smtClean="0"/>
              <a:pPr/>
              <a:t>2023</a:t>
            </a:fld>
            <a:endParaRPr lang="da-DK" sz="1100" dirty="0"/>
          </a:p>
        </p:txBody>
      </p:sp>
      <p:sp>
        <p:nvSpPr>
          <p:cNvPr id="89" name="Pladsholder til tekst 2">
            <a:extLst>
              <a:ext uri="{FF2B5EF4-FFF2-40B4-BE49-F238E27FC236}">
                <a16:creationId xmlns:a16="http://schemas.microsoft.com/office/drawing/2014/main" id="{1BE9B9C4-B38C-4FF4-B54B-42D194543F8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465263" y="1924050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02B7F1-4F79-4101-B527-27518E2826A5}" type="datetime'''''''''1''''''''''''''''''''''''''''5'''''''',3'''''''''''''">
              <a:rPr lang="da-DK" altLang="en-US" sz="1100" smtClean="0"/>
              <a:pPr/>
              <a:t>15,3</a:t>
            </a:fld>
            <a:endParaRPr lang="da-DK" sz="1100" dirty="0"/>
          </a:p>
        </p:txBody>
      </p:sp>
      <p:sp>
        <p:nvSpPr>
          <p:cNvPr id="90" name="Pladsholder til tekst 2">
            <a:extLst>
              <a:ext uri="{FF2B5EF4-FFF2-40B4-BE49-F238E27FC236}">
                <a16:creationId xmlns:a16="http://schemas.microsoft.com/office/drawing/2014/main" id="{6C282FB4-C465-4A8C-9390-2C8330005D2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586163" y="1906588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51D5B5-BAC5-4112-922F-052958B8BA77}" type="datetime'''''''''1''''5'''''''',''''''''''''''''''''''6'''''''">
              <a:rPr lang="da-DK" altLang="en-US" sz="1100" smtClean="0"/>
              <a:pPr/>
              <a:t>15,6</a:t>
            </a:fld>
            <a:endParaRPr lang="da-DK" sz="1100" dirty="0"/>
          </a:p>
        </p:txBody>
      </p:sp>
      <p:sp>
        <p:nvSpPr>
          <p:cNvPr id="91" name="Pladsholder til tekst 2">
            <a:extLst>
              <a:ext uri="{FF2B5EF4-FFF2-40B4-BE49-F238E27FC236}">
                <a16:creationId xmlns:a16="http://schemas.microsoft.com/office/drawing/2014/main" id="{12FC5637-D81F-4A5A-9596-825BF3315DD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705475" y="1860550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47D4BE-BDBC-4023-834E-252C449FEDF3}" type="datetime'''1''''''''''''6'',''''''''''''2'''">
              <a:rPr lang="da-DK" altLang="en-US" sz="1100" smtClean="0"/>
              <a:pPr/>
              <a:t>16,2</a:t>
            </a:fld>
            <a:endParaRPr lang="da-DK" sz="1100" dirty="0"/>
          </a:p>
        </p:txBody>
      </p:sp>
      <p:sp>
        <p:nvSpPr>
          <p:cNvPr id="92" name="Pladsholder til tekst 2">
            <a:extLst>
              <a:ext uri="{FF2B5EF4-FFF2-40B4-BE49-F238E27FC236}">
                <a16:creationId xmlns:a16="http://schemas.microsoft.com/office/drawing/2014/main" id="{34B47DCF-FB4B-41C4-B7CF-9B27FAB7236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826375" y="1730375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C83047-67CA-4ECA-AD62-743DB867BE68}" type="datetime'''''''1''''''8'''''''',''''''''''''''''''''''''''''''''''1'''">
              <a:rPr lang="da-DK" altLang="en-US" sz="1100" smtClean="0"/>
              <a:pPr/>
              <a:t>18,1</a:t>
            </a:fld>
            <a:endParaRPr lang="da-DK" sz="1100" dirty="0"/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947275" y="1792288"/>
            <a:ext cx="2905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6A1ED2-FB3B-42B0-BFA9-9A91E946D68A}" type="datetime'17'''''''''',''''''''2'''''''''''''''''''''''''''''''''''''">
              <a:rPr lang="da-DK" altLang="en-US" sz="1100" smtClean="0"/>
              <a:pPr/>
              <a:t>17,2</a:t>
            </a:fld>
            <a:endParaRPr lang="da-DK" sz="1100" dirty="0"/>
          </a:p>
        </p:txBody>
      </p:sp>
      <p:sp>
        <p:nvSpPr>
          <p:cNvPr id="50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878888" y="1495425"/>
            <a:ext cx="306388" cy="214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2D5670-CF8D-4AB3-B823-61078BE5BD61}" type="datetime'''''''''''''''''''''''''''''''''-''5''''''%'''''''''''''">
              <a:rPr lang="da-DK" altLang="en-US" sz="1100" b="1" smtClean="0">
                <a:effectLst/>
              </a:rPr>
              <a:pPr/>
              <a:t>-5%</a:t>
            </a:fld>
            <a:endParaRPr lang="da-DK" sz="1100" b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3A263C0-D40A-4754-9F13-EE22467DE6DF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890588" y="1408113"/>
            <a:ext cx="196850" cy="147638"/>
          </a:xfrm>
          <a:prstGeom prst="rect">
            <a:avLst/>
          </a:prstGeom>
          <a:solidFill>
            <a:srgbClr val="44A675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CDDCAAC-338F-4011-9276-FB932448830C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047875" y="1408113"/>
            <a:ext cx="196850" cy="147638"/>
          </a:xfrm>
          <a:prstGeom prst="rect">
            <a:avLst/>
          </a:prstGeom>
          <a:solidFill>
            <a:schemeClr val="accent3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Pladsholder til tekst 2">
            <a:extLst>
              <a:ext uri="{FF2B5EF4-FFF2-40B4-BE49-F238E27FC236}">
                <a16:creationId xmlns:a16="http://schemas.microsoft.com/office/drawing/2014/main" id="{75673976-5D0F-4D52-AF83-66F9C590B1D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38238" y="1416050"/>
            <a:ext cx="8080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79C48CE-B6A4-4F72-9C3C-7A8175A8A419}" type="datetime'V''E'''''''''' pr''''''od''''u''''''''''''kt''''i''''on'">
              <a:rPr lang="da-DK" altLang="en-US" sz="1100" smtClean="0"/>
              <a:pPr/>
              <a:t>VE produktion</a:t>
            </a:fld>
            <a:endParaRPr lang="da-DK" sz="1100" dirty="0"/>
          </a:p>
        </p:txBody>
      </p:sp>
      <p:sp>
        <p:nvSpPr>
          <p:cNvPr id="103" name="Pladsholder til tekst 2">
            <a:extLst>
              <a:ext uri="{FF2B5EF4-FFF2-40B4-BE49-F238E27FC236}">
                <a16:creationId xmlns:a16="http://schemas.microsoft.com/office/drawing/2014/main" id="{AA4045BD-158F-4684-860F-D356B9D6868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295525" y="1416050"/>
            <a:ext cx="6810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7D1487-1839-4D22-AE23-B1DE0D27B701}" type="datetime'K''r''''aft''v''''''æ''''r''ke''''''''r'''''''">
              <a:rPr lang="da-DK" altLang="en-US" sz="1100" smtClean="0"/>
              <a:pPr/>
              <a:t>Kraftværker</a:t>
            </a:fld>
            <a:endParaRPr lang="da-DK" sz="1100" dirty="0"/>
          </a:p>
        </p:txBody>
      </p:sp>
      <p:graphicFrame>
        <p:nvGraphicFramePr>
          <p:cNvPr id="63" name="Chart 3">
            <a:extLst>
              <a:ext uri="{FF2B5EF4-FFF2-40B4-BE49-F238E27FC236}">
                <a16:creationId xmlns:a16="http://schemas.microsoft.com/office/drawing/2014/main" id="{D47FD636-5D27-7E4A-9034-7DFE7E13D621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49022605"/>
              </p:ext>
            </p:extLst>
          </p:nvPr>
        </p:nvGraphicFramePr>
        <p:xfrm>
          <a:off x="293688" y="3479800"/>
          <a:ext cx="11171237" cy="227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4B7788BB-6212-4127-8F04-1124531E5CB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3101975" y="1481138"/>
            <a:ext cx="168275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335338" y="1416050"/>
            <a:ext cx="574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E2E7D0D-5072-41AD-ABC2-CF06A22BFA41}" type="datetime'V''''E-''''''''''''a''''''''nd''''''e''''''''''l''''*'''''">
              <a:rPr lang="da-DK" altLang="en-US" sz="1100" smtClean="0"/>
              <a:pPr/>
              <a:t>VE-andel*</a:t>
            </a:fld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9869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8B5773C-4822-556C-09B6-2490718E69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860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359" imgH="360" progId="TCLayout.ActiveDocument.1">
                  <p:embed/>
                </p:oleObj>
              </mc:Choice>
              <mc:Fallback>
                <p:oleObj name="think-cell Slide" r:id="rId5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173905F-C2D7-1202-26FF-AA090A7E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a-DK" dirty="0"/>
              <a:t>Elproduktion fordelt på teknologi og brændsel i perioden 2019 – 2023. Bemærkelsesværdigt er reduktionen af elproduktion baseret på kul og stigningen i elproduktion fra sol.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082074-7EDB-2626-D2DD-868D264A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5</a:t>
            </a:fld>
            <a:endParaRPr lang="da-DK" dirty="0"/>
          </a:p>
        </p:txBody>
      </p:sp>
      <p:cxnSp>
        <p:nvCxnSpPr>
          <p:cNvPr id="183" name="Lige forbindelse 182">
            <a:extLst>
              <a:ext uri="{FF2B5EF4-FFF2-40B4-BE49-F238E27FC236}">
                <a16:creationId xmlns:a16="http://schemas.microsoft.com/office/drawing/2014/main" id="{612B8A47-AEB1-C80D-C35B-1DDF957D98AE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2185989" y="5035550"/>
            <a:ext cx="1362075" cy="114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Lige forbindelse 183">
            <a:extLst>
              <a:ext uri="{FF2B5EF4-FFF2-40B4-BE49-F238E27FC236}">
                <a16:creationId xmlns:a16="http://schemas.microsoft.com/office/drawing/2014/main" id="{26CE9ECF-0597-C13A-9887-69A29C56754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185989" y="5630863"/>
            <a:ext cx="1362075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Lige forbindelse 184">
            <a:extLst>
              <a:ext uri="{FF2B5EF4-FFF2-40B4-BE49-F238E27FC236}">
                <a16:creationId xmlns:a16="http://schemas.microsoft.com/office/drawing/2014/main" id="{E2A4445C-543B-B70D-3CE2-F893EA023C6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4456114" y="1852613"/>
            <a:ext cx="1362075" cy="3206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Lige forbindelse 185">
            <a:extLst>
              <a:ext uri="{FF2B5EF4-FFF2-40B4-BE49-F238E27FC236}">
                <a16:creationId xmlns:a16="http://schemas.microsoft.com/office/drawing/2014/main" id="{DD153DDD-34C8-46AC-B0D9-0D0AC0FBEBC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4456114" y="2036763"/>
            <a:ext cx="1362075" cy="296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Lige forbindelse 187">
            <a:extLst>
              <a:ext uri="{FF2B5EF4-FFF2-40B4-BE49-F238E27FC236}">
                <a16:creationId xmlns:a16="http://schemas.microsoft.com/office/drawing/2014/main" id="{011F3F26-B35D-D49A-E248-1460AE7B3AB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4456114" y="4418013"/>
            <a:ext cx="1362075" cy="388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Lige forbindelse 188">
            <a:extLst>
              <a:ext uri="{FF2B5EF4-FFF2-40B4-BE49-F238E27FC236}">
                <a16:creationId xmlns:a16="http://schemas.microsoft.com/office/drawing/2014/main" id="{3186F58C-38BF-D0E1-F1D7-8FDEDF6C8A6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4456114" y="4578350"/>
            <a:ext cx="1362075" cy="36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Lige forbindelse 186">
            <a:extLst>
              <a:ext uri="{FF2B5EF4-FFF2-40B4-BE49-F238E27FC236}">
                <a16:creationId xmlns:a16="http://schemas.microsoft.com/office/drawing/2014/main" id="{9437FBC4-6C09-6543-6B03-351C411CAFA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4456114" y="3776663"/>
            <a:ext cx="1362075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Lige forbindelse 189">
            <a:extLst>
              <a:ext uri="{FF2B5EF4-FFF2-40B4-BE49-F238E27FC236}">
                <a16:creationId xmlns:a16="http://schemas.microsoft.com/office/drawing/2014/main" id="{F2295586-485B-0EE0-9CB7-C09CDB5EB62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4456114" y="4943475"/>
            <a:ext cx="1362075" cy="206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Lige forbindelse 190">
            <a:extLst>
              <a:ext uri="{FF2B5EF4-FFF2-40B4-BE49-F238E27FC236}">
                <a16:creationId xmlns:a16="http://schemas.microsoft.com/office/drawing/2014/main" id="{6400C23C-0F31-0692-DED0-517F1484AE1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4456114" y="5630863"/>
            <a:ext cx="1362075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Lige forbindelse 191">
            <a:extLst>
              <a:ext uri="{FF2B5EF4-FFF2-40B4-BE49-F238E27FC236}">
                <a16:creationId xmlns:a16="http://schemas.microsoft.com/office/drawing/2014/main" id="{E9ED13B8-C971-342A-3527-34FFCCA6B03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6727826" y="1509713"/>
            <a:ext cx="1362075" cy="342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Lige forbindelse 192">
            <a:extLst>
              <a:ext uri="{FF2B5EF4-FFF2-40B4-BE49-F238E27FC236}">
                <a16:creationId xmlns:a16="http://schemas.microsoft.com/office/drawing/2014/main" id="{A6CB0094-3071-C27C-D32D-7E3647A1EC1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6727826" y="1784350"/>
            <a:ext cx="1362075" cy="2524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Lige forbindelse 193">
            <a:extLst>
              <a:ext uri="{FF2B5EF4-FFF2-40B4-BE49-F238E27FC236}">
                <a16:creationId xmlns:a16="http://schemas.microsoft.com/office/drawing/2014/main" id="{203DD9CA-61A9-7690-FB43-DFA5453A2A5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727826" y="3776663"/>
            <a:ext cx="1362075" cy="2286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Lige forbindelse 194">
            <a:extLst>
              <a:ext uri="{FF2B5EF4-FFF2-40B4-BE49-F238E27FC236}">
                <a16:creationId xmlns:a16="http://schemas.microsoft.com/office/drawing/2014/main" id="{C54F593B-03A5-EA3A-813C-D090C79BD0F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727826" y="4418013"/>
            <a:ext cx="1362075" cy="114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Lige forbindelse 195">
            <a:extLst>
              <a:ext uri="{FF2B5EF4-FFF2-40B4-BE49-F238E27FC236}">
                <a16:creationId xmlns:a16="http://schemas.microsoft.com/office/drawing/2014/main" id="{1327A41D-D208-191F-A85A-64503AB5E79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6727826" y="4578350"/>
            <a:ext cx="1362075" cy="114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Lige forbindelse 196">
            <a:extLst>
              <a:ext uri="{FF2B5EF4-FFF2-40B4-BE49-F238E27FC236}">
                <a16:creationId xmlns:a16="http://schemas.microsoft.com/office/drawing/2014/main" id="{37E2C1B6-5B93-2BF1-8FF6-5D3EEEA90E9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6727826" y="4943475"/>
            <a:ext cx="13620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Lige forbindelse 197">
            <a:extLst>
              <a:ext uri="{FF2B5EF4-FFF2-40B4-BE49-F238E27FC236}">
                <a16:creationId xmlns:a16="http://schemas.microsoft.com/office/drawing/2014/main" id="{3393AA69-F3DB-B5CC-A4EC-4648DBA7AB5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6727826" y="5630863"/>
            <a:ext cx="13620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Lige forbindelse 198">
            <a:extLst>
              <a:ext uri="{FF2B5EF4-FFF2-40B4-BE49-F238E27FC236}">
                <a16:creationId xmlns:a16="http://schemas.microsoft.com/office/drawing/2014/main" id="{34D28ECB-9193-5C1D-42B7-1BAAB045CB33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997951" y="1509713"/>
            <a:ext cx="1362075" cy="2286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Lige forbindelse 200">
            <a:extLst>
              <a:ext uri="{FF2B5EF4-FFF2-40B4-BE49-F238E27FC236}">
                <a16:creationId xmlns:a16="http://schemas.microsoft.com/office/drawing/2014/main" id="{AADE95B8-168D-790B-F449-3AB148A3901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8997951" y="4005263"/>
            <a:ext cx="1362075" cy="342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Lige forbindelse 201">
            <a:extLst>
              <a:ext uri="{FF2B5EF4-FFF2-40B4-BE49-F238E27FC236}">
                <a16:creationId xmlns:a16="http://schemas.microsoft.com/office/drawing/2014/main" id="{8EC8199A-7886-C416-C3AE-7C270E2E14D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8997951" y="4532313"/>
            <a:ext cx="1362075" cy="342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Lige forbindelse 202">
            <a:extLst>
              <a:ext uri="{FF2B5EF4-FFF2-40B4-BE49-F238E27FC236}">
                <a16:creationId xmlns:a16="http://schemas.microsoft.com/office/drawing/2014/main" id="{F2CD9BCE-F1CE-9695-C62D-794828237C54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997951" y="4692650"/>
            <a:ext cx="1362075" cy="296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Lige forbindelse 180">
            <a:extLst>
              <a:ext uri="{FF2B5EF4-FFF2-40B4-BE49-F238E27FC236}">
                <a16:creationId xmlns:a16="http://schemas.microsoft.com/office/drawing/2014/main" id="{2438F087-671D-614A-4FB9-C0477234716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2185989" y="4532313"/>
            <a:ext cx="1362075" cy="274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Lige forbindelse 203">
            <a:extLst>
              <a:ext uri="{FF2B5EF4-FFF2-40B4-BE49-F238E27FC236}">
                <a16:creationId xmlns:a16="http://schemas.microsoft.com/office/drawing/2014/main" id="{0ED9B8A0-F04D-22A5-4401-E1C0110CCA1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997951" y="4943475"/>
            <a:ext cx="1362075" cy="298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Lige forbindelse 204">
            <a:extLst>
              <a:ext uri="{FF2B5EF4-FFF2-40B4-BE49-F238E27FC236}">
                <a16:creationId xmlns:a16="http://schemas.microsoft.com/office/drawing/2014/main" id="{67235CD1-C210-524D-8B88-CC570DDC2E7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997951" y="5630863"/>
            <a:ext cx="13620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Lige forbindelse 177">
            <a:extLst>
              <a:ext uri="{FF2B5EF4-FFF2-40B4-BE49-F238E27FC236}">
                <a16:creationId xmlns:a16="http://schemas.microsoft.com/office/drawing/2014/main" id="{257FCECC-D376-D7F9-36AF-B6BF1D3223E0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2185989" y="2151063"/>
            <a:ext cx="1362075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Lige forbindelse 178">
            <a:extLst>
              <a:ext uri="{FF2B5EF4-FFF2-40B4-BE49-F238E27FC236}">
                <a16:creationId xmlns:a16="http://schemas.microsoft.com/office/drawing/2014/main" id="{0B9E3714-048D-E20A-ED13-0D1AA9C36EF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2185989" y="2265363"/>
            <a:ext cx="1362075" cy="68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Lige forbindelse 179">
            <a:extLst>
              <a:ext uri="{FF2B5EF4-FFF2-40B4-BE49-F238E27FC236}">
                <a16:creationId xmlns:a16="http://schemas.microsoft.com/office/drawing/2014/main" id="{6669EEBF-A9E4-F9E5-352A-2106A9971E1A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2185989" y="4051300"/>
            <a:ext cx="1362075" cy="366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Lige forbindelse 199">
            <a:extLst>
              <a:ext uri="{FF2B5EF4-FFF2-40B4-BE49-F238E27FC236}">
                <a16:creationId xmlns:a16="http://schemas.microsoft.com/office/drawing/2014/main" id="{E0805F22-4BC3-017C-D21F-CE3324CB556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8997951" y="1784350"/>
            <a:ext cx="1362075" cy="366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Lige forbindelse 181">
            <a:extLst>
              <a:ext uri="{FF2B5EF4-FFF2-40B4-BE49-F238E27FC236}">
                <a16:creationId xmlns:a16="http://schemas.microsoft.com/office/drawing/2014/main" id="{4B9F4218-0F3E-9934-492F-9F4B2A5C0ED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2185989" y="4692650"/>
            <a:ext cx="1362075" cy="2508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6" name="Chart 3">
            <a:extLst>
              <a:ext uri="{FF2B5EF4-FFF2-40B4-BE49-F238E27FC236}">
                <a16:creationId xmlns:a16="http://schemas.microsoft.com/office/drawing/2014/main" id="{585AC6F4-F770-4659-4ABC-DBA084C12C91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622878154"/>
              </p:ext>
            </p:extLst>
          </p:nvPr>
        </p:nvGraphicFramePr>
        <p:xfrm>
          <a:off x="514350" y="1427163"/>
          <a:ext cx="11517313" cy="433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cxnSp>
        <p:nvCxnSpPr>
          <p:cNvPr id="78" name="Lige forbindelse 77">
            <a:extLst>
              <a:ext uri="{FF2B5EF4-FFF2-40B4-BE49-F238E27FC236}">
                <a16:creationId xmlns:a16="http://schemas.microsoft.com/office/drawing/2014/main" id="{A5DA0894-FB12-A5FE-04CD-FA3933AC8BC7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201738" y="5583238"/>
            <a:ext cx="42863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633538" y="5584825"/>
            <a:ext cx="198438" cy="136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2B40E3-2FBA-4DDA-B1B6-40D89AA4AE1D}" type="datetime'''''''0'''''''''',''''''''''''''''2'">
              <a:rPr lang="da-DK" altLang="en-US" sz="1000" b="1" smtClean="0">
                <a:solidFill>
                  <a:schemeClr val="bg1"/>
                </a:solidFill>
                <a:effectLst/>
              </a:rPr>
              <a:pPr/>
              <a:t>0,2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595438" y="5776913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5C6255-DF68-4367-962B-DB406401845B}" type="datetime'''''''''2''''''''''''''''0''''1''''''''''''''''9'''''''">
              <a:rPr lang="da-DK" altLang="en-US" sz="1000" b="1" smtClean="0"/>
              <a:pPr/>
              <a:t>2019</a:t>
            </a:fld>
            <a:endParaRPr lang="da-DK" sz="1000" b="1" dirty="0"/>
          </a:p>
        </p:txBody>
      </p:sp>
      <p:sp>
        <p:nvSpPr>
          <p:cNvPr id="7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903663" y="5597525"/>
            <a:ext cx="198438" cy="136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2771FD-93E8-4BF7-817E-ACC083B6A6F8}" type="datetime'''''''0'''''''''''''''',''''''''''''''''''''''''1'''''''">
              <a:rPr lang="da-DK" altLang="en-US" sz="1000" b="1" smtClean="0">
                <a:solidFill>
                  <a:schemeClr val="bg1"/>
                </a:solidFill>
                <a:effectLst/>
              </a:rPr>
              <a:pPr/>
              <a:t>0,1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865563" y="5776913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E95629-342C-42E2-96D1-C6EB3366C984}" type="datetime'''''''''2''''''0''''2''''''''''''''''''''''0'">
              <a:rPr lang="da-DK" altLang="en-US" sz="1000" b="1" smtClean="0"/>
              <a:pPr/>
              <a:t>2020</a:t>
            </a:fld>
            <a:endParaRPr lang="da-DK" sz="1000" b="1" dirty="0"/>
          </a:p>
        </p:txBody>
      </p:sp>
      <p:sp>
        <p:nvSpPr>
          <p:cNvPr id="7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173788" y="5584825"/>
            <a:ext cx="198438" cy="136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B8A66-10A2-49BC-A0F9-E97514A52B49}" type="datetime'''''''''''''''''''''''''''''''''''0'''''',''''''''''''2'''">
              <a:rPr lang="da-DK" altLang="en-US" sz="1000" b="1" smtClean="0">
                <a:solidFill>
                  <a:schemeClr val="bg1"/>
                </a:solidFill>
                <a:effectLst/>
              </a:rPr>
              <a:pPr/>
              <a:t>0,2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135688" y="5776913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B520F8-6E0A-4211-9BC4-B4C1E5A3DAAF}" type="datetime'''''''''2''''''0''''''2''''1'''''''''''''''''''''">
              <a:rPr lang="da-DK" altLang="en-US" sz="1000" b="1" smtClean="0"/>
              <a:pPr/>
              <a:t>2021</a:t>
            </a:fld>
            <a:endParaRPr lang="da-DK" sz="1000" b="1" dirty="0"/>
          </a:p>
        </p:txBody>
      </p:sp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BC09920B-5F06-7EF2-A2E1-ACA2B49D844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407400" y="5776913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0E49FC-DDA0-4E9B-B0EA-C3499E269C3D}" type="datetime'''''''2''''''''''''''''02''''''''''2'''">
              <a:rPr lang="da-DK" altLang="en-US" sz="1000" b="1" smtClean="0"/>
              <a:pPr/>
              <a:t>2022</a:t>
            </a:fld>
            <a:endParaRPr lang="da-DK" sz="1000" b="1" dirty="0"/>
          </a:p>
        </p:txBody>
      </p:sp>
      <p:sp>
        <p:nvSpPr>
          <p:cNvPr id="77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0715625" y="5584825"/>
            <a:ext cx="198438" cy="136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9A9C07-2834-4AD2-AA78-700CE5F7804F}" type="datetime'''''''0'''''',''''''''''''''''''''''''''''''''2'''''''''''''''">
              <a:rPr lang="da-DK" altLang="en-US" sz="1000" b="1" smtClean="0">
                <a:solidFill>
                  <a:schemeClr val="bg1"/>
                </a:solidFill>
                <a:effectLst/>
              </a:rPr>
              <a:pPr/>
              <a:t>0,2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34" name="Pladsholder til tekst 2">
            <a:extLst>
              <a:ext uri="{FF2B5EF4-FFF2-40B4-BE49-F238E27FC236}">
                <a16:creationId xmlns:a16="http://schemas.microsoft.com/office/drawing/2014/main" id="{DE3D3102-44AD-5354-4269-939441ABA8B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677525" y="5776913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3C0A2A-2A32-4D03-A161-03B2F91CFCAC}" type="datetime'''''''''''''''''''''''2''0''2''''3'''''''''''">
              <a:rPr lang="da-DK" altLang="en-US" sz="1000" b="1" smtClean="0"/>
              <a:pPr/>
              <a:t>2023</a:t>
            </a:fld>
            <a:endParaRPr lang="da-DK" sz="1000" b="1" dirty="0"/>
          </a:p>
        </p:txBody>
      </p:sp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016000" y="2139950"/>
            <a:ext cx="160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B680168-A9E3-434A-BA98-D622C616D8A5}" type="datetime'''''So''''''''''l'''''''''''''''''''''''''''''''''''''''''''">
              <a:rPr lang="da-DK" altLang="en-US" sz="1000" b="1" smtClean="0"/>
              <a:pPr/>
              <a:t>Sol</a:t>
            </a:fld>
            <a:endParaRPr lang="da-DK" sz="1000" b="1" dirty="0"/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942975" y="3089275"/>
            <a:ext cx="233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858D2F-4A66-4C8E-8AFE-48B3F9D4F275}" type="datetime'V''i''''''''''''n''''''''''''''''''''''''''''''''''d'''''''''">
              <a:rPr lang="da-DK" altLang="en-US" sz="1000" smtClean="0"/>
              <a:pPr/>
              <a:t>Vind</a:t>
            </a:fld>
            <a:endParaRPr lang="da-DK" sz="1000" b="1" dirty="0"/>
          </a:p>
        </p:txBody>
      </p:sp>
      <p:sp>
        <p:nvSpPr>
          <p:cNvPr id="4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6038" y="4222750"/>
            <a:ext cx="1130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05DE824-DE29-4684-B72F-BC540D8DA80A}" type="datetime'Bære''dygt''''i''g ''''''''''''''''bi''om''''as''''''''s''e'">
              <a:rPr lang="da-DK" altLang="en-US" sz="1000" b="1" smtClean="0"/>
              <a:pPr/>
              <a:t>Bæredygtig biomasse</a:t>
            </a:fld>
            <a:endParaRPr lang="da-DK" sz="1000" b="1" dirty="0"/>
          </a:p>
        </p:txBody>
      </p:sp>
      <p:sp>
        <p:nvSpPr>
          <p:cNvPr id="59" name="Pladsholder til tekst 2">
            <a:extLst>
              <a:ext uri="{FF2B5EF4-FFF2-40B4-BE49-F238E27FC236}">
                <a16:creationId xmlns:a16="http://schemas.microsoft.com/office/drawing/2014/main" id="{9421E6B1-969B-2FA7-47B1-5A6850375F0A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858838" y="4543425"/>
            <a:ext cx="317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0D1A569-EFE1-4256-A18E-39AE87092B2E}" type="datetime'''''''''''''A''''''''''f''fa''''''''''''''''ld'''''''''">
              <a:rPr lang="da-DK" altLang="en-US" sz="1000" b="1" smtClean="0"/>
              <a:pPr/>
              <a:t>Affald</a:t>
            </a:fld>
            <a:endParaRPr lang="da-DK" sz="1000" b="1" dirty="0"/>
          </a:p>
        </p:txBody>
      </p:sp>
      <p:sp>
        <p:nvSpPr>
          <p:cNvPr id="62" name="Pladsholder til tekst 2">
            <a:extLst>
              <a:ext uri="{FF2B5EF4-FFF2-40B4-BE49-F238E27FC236}">
                <a16:creationId xmlns:a16="http://schemas.microsoft.com/office/drawing/2014/main" id="{D60B93C1-8D72-34D9-F076-2527B64E31C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700088" y="4795838"/>
            <a:ext cx="476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A5EA12F-E2CC-4AC6-9D04-049244E11FD5}" type="datetime'''''Na''''''''''''''''''''''''t''urga''''''''''''''''''''s'''">
              <a:rPr lang="da-DK" altLang="en-US" sz="1000" b="1" smtClean="0"/>
              <a:pPr/>
              <a:t>Naturgas</a:t>
            </a:fld>
            <a:endParaRPr lang="da-DK" sz="1000" b="1" dirty="0"/>
          </a:p>
        </p:txBody>
      </p:sp>
      <p:sp>
        <p:nvSpPr>
          <p:cNvPr id="67" name="Pladsholder til tekst 2">
            <a:extLst>
              <a:ext uri="{FF2B5EF4-FFF2-40B4-BE49-F238E27FC236}">
                <a16:creationId xmlns:a16="http://schemas.microsoft.com/office/drawing/2014/main" id="{5F41B253-2C6F-1A65-A9E6-E30C6A01664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06475" y="5264150"/>
            <a:ext cx="1698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4553721-1857-44A8-9DBD-5E8AB0B56986}" type="datetime'''K''''''''''''''''''''u''''''''''''''l'">
              <a:rPr lang="da-DK" altLang="en-US" sz="1000" b="1" smtClean="0"/>
              <a:pPr/>
              <a:t>Kul</a:t>
            </a:fld>
            <a:endParaRPr lang="da-DK" sz="1000" b="1" dirty="0"/>
          </a:p>
        </p:txBody>
      </p:sp>
      <p:sp>
        <p:nvSpPr>
          <p:cNvPr id="71" name="Pladsholder til tekst 2">
            <a:extLst>
              <a:ext uri="{FF2B5EF4-FFF2-40B4-BE49-F238E27FC236}">
                <a16:creationId xmlns:a16="http://schemas.microsoft.com/office/drawing/2014/main" id="{CF560C7F-2714-5811-0DE4-38BECC01C61A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963613" y="5514975"/>
            <a:ext cx="2127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3B46019-1746-4FEF-9BEA-335A8874F773}" type="datetime'''''''''''Ol''i''''''''''''''''e'''''''''''''''''''''''''''''">
              <a:rPr lang="da-DK" altLang="en-US" sz="1000" b="1" smtClean="0"/>
              <a:pPr/>
              <a:t>Olie</a:t>
            </a:fld>
            <a:endParaRPr lang="da-DK" sz="1000" b="1" dirty="0"/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600200" y="1989138"/>
            <a:ext cx="263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0B779E-A3A3-4AC8-8B48-F39A8E423F5E}" type="datetime'''''''''''''''''''''1''''''''''''''5'''''''',''''''4'">
              <a:rPr lang="da-DK" altLang="en-US" sz="1000" b="1" smtClean="0"/>
              <a:pPr/>
              <a:t>15,4</a:t>
            </a:fld>
            <a:endParaRPr lang="da-DK" sz="1000" b="1" dirty="0"/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3870325" y="2011363"/>
            <a:ext cx="263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C65C68-0419-4F04-9ACE-0FFD58F6138D}" type="datetime'''1''''''''5'''''''',''''''''''''''''''''''''''''''''3'''''">
              <a:rPr lang="da-DK" altLang="en-US" sz="1000" b="1" smtClean="0"/>
              <a:pPr/>
              <a:t>15,3</a:t>
            </a:fld>
            <a:endParaRPr lang="da-DK" sz="1000" b="1" dirty="0"/>
          </a:p>
        </p:txBody>
      </p:sp>
      <p:sp>
        <p:nvSpPr>
          <p:cNvPr id="5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412163" y="1347788"/>
            <a:ext cx="263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59977E-A781-4B53-AB7A-F7631C08D308}" type="datetime'''''1''8'''''''',''''''2'''''''''''''''''''''''''''''''''">
              <a:rPr lang="da-DK" altLang="en-US" sz="1000" b="1" smtClean="0"/>
              <a:pPr/>
              <a:t>18,2</a:t>
            </a:fld>
            <a:endParaRPr lang="da-DK" sz="1000" b="1" dirty="0"/>
          </a:p>
        </p:txBody>
      </p:sp>
      <p:sp>
        <p:nvSpPr>
          <p:cNvPr id="5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682288" y="1576388"/>
            <a:ext cx="263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1DF2A3-DDD2-4E40-834B-B38237EEA951}" type="datetime'''''''1''''''''''7'''''''''''''''''''',''2'''''''''''">
              <a:rPr lang="da-DK" altLang="en-US" sz="1000" b="1" smtClean="0"/>
              <a:pPr/>
              <a:t>17,2</a:t>
            </a:fld>
            <a:endParaRPr lang="da-DK" sz="1000" b="1" dirty="0"/>
          </a:p>
        </p:txBody>
      </p:sp>
      <p:sp>
        <p:nvSpPr>
          <p:cNvPr id="76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8445500" y="5584825"/>
            <a:ext cx="198438" cy="136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87C21DB-B43A-4E73-8107-9AA6BDAF054B}" type="datetime'''''0'''''''''',''''''2'''''''''''''''''">
              <a:rPr lang="da-DK" altLang="en-US" sz="1000" b="1" smtClean="0">
                <a:solidFill>
                  <a:schemeClr val="bg1"/>
                </a:solidFill>
                <a:effectLst/>
              </a:rPr>
              <a:pPr/>
              <a:t>0,2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6140450" y="1690688"/>
            <a:ext cx="263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F84019E-74CE-4A7B-B019-C44FEC268E3B}" type="datetime'''''''''1''''''''''''''''''''''''6,7'''''''''''''''">
              <a:rPr lang="da-DK" altLang="en-US" sz="1000" b="1" smtClean="0"/>
              <a:pPr/>
              <a:t>16,7</a:t>
            </a:fld>
            <a:endParaRPr lang="da-DK" sz="1000" b="1" dirty="0"/>
          </a:p>
        </p:txBody>
      </p:sp>
      <p:sp>
        <p:nvSpPr>
          <p:cNvPr id="82" name="Undertitel 2">
            <a:extLst>
              <a:ext uri="{FF2B5EF4-FFF2-40B4-BE49-F238E27FC236}">
                <a16:creationId xmlns:a16="http://schemas.microsoft.com/office/drawing/2014/main" id="{D0F8A66F-A9B9-39CF-F41A-EC75C255DBA2}"/>
              </a:ext>
            </a:extLst>
          </p:cNvPr>
          <p:cNvSpPr txBox="1">
            <a:spLocks/>
          </p:cNvSpPr>
          <p:nvPr/>
        </p:nvSpPr>
        <p:spPr>
          <a:xfrm>
            <a:off x="676976" y="972836"/>
            <a:ext cx="5634950" cy="324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Elproduktion i Danmark fordelt, første halvår, 2019-2023</a:t>
            </a:r>
            <a:br>
              <a:rPr lang="da-DK" sz="11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 err="1">
                <a:solidFill>
                  <a:schemeClr val="tx1">
                    <a:lumMod val="50000"/>
                  </a:schemeClr>
                </a:solidFill>
              </a:rPr>
              <a:t>TWh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E09B2EC8-995D-83B7-04B4-28D85C9815D4}"/>
              </a:ext>
            </a:extLst>
          </p:cNvPr>
          <p:cNvCxnSpPr>
            <a:cxnSpLocks/>
          </p:cNvCxnSpPr>
          <p:nvPr/>
        </p:nvCxnSpPr>
        <p:spPr>
          <a:xfrm flipV="1">
            <a:off x="596900" y="1371253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06DA9FD-C64A-0DD5-635B-E3E98F7C3930}"/>
              </a:ext>
            </a:extLst>
          </p:cNvPr>
          <p:cNvSpPr/>
          <p:nvPr/>
        </p:nvSpPr>
        <p:spPr>
          <a:xfrm>
            <a:off x="508000" y="5996748"/>
            <a:ext cx="9935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Note: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Produktion er summeret over januar til og med juni. Elproduktion fra vind- og solkraft i januar og juni er fra Energinets energidataservice 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Electricity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 Balance Non-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Validated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.  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Energinets energidataservice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D3C09DF-EF7B-9514-B353-21D7E99D6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33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5" imgH="416" progId="TCLayout.ActiveDocument.1">
                  <p:embed/>
                </p:oleObj>
              </mc:Choice>
              <mc:Fallback>
                <p:oleObj name="think-cell Slide" r:id="rId14" imgW="415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3C09DF-EF7B-9514-B353-21D7E99D6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C2B129E-020F-63F4-1B91-DEAD3865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0219"/>
            <a:ext cx="10944721" cy="874800"/>
          </a:xfrm>
        </p:spPr>
        <p:txBody>
          <a:bodyPr vert="horz">
            <a:normAutofit fontScale="90000"/>
          </a:bodyPr>
          <a:lstStyle/>
          <a:p>
            <a:r>
              <a:rPr lang="da-DK" dirty="0"/>
              <a:t>Den samlede elproduktion og elforbrug har være lavere i 2023 sammenlignet med 2022. </a:t>
            </a:r>
            <a:br>
              <a:rPr lang="da-DK" dirty="0"/>
            </a:br>
            <a:r>
              <a:rPr lang="da-DK" dirty="0"/>
              <a:t>*Se note om dataafgrænsningen.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53D80F-5DA4-6870-DDD2-B62F028D4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21335712-E6C7-E160-CA35-B79F7B49822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2771524"/>
              </p:ext>
            </p:extLst>
          </p:nvPr>
        </p:nvGraphicFramePr>
        <p:xfrm>
          <a:off x="261938" y="1682750"/>
          <a:ext cx="10760075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17650" y="5622926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502A8A-D323-4BF8-A05C-F9225FC47934}" type="datetime'''''2''''''''''''''''''''''0''''''''''''''''''''''''''19'''''">
              <a:rPr lang="da-DK" altLang="en-US" sz="1000" b="1" smtClean="0"/>
              <a:pPr/>
              <a:t>2019</a:t>
            </a:fld>
            <a:endParaRPr lang="da-DK" sz="1000" b="1" dirty="0"/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581400" y="5622926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AA6B1A9-C071-41C5-BA0F-9DEF1331179B}" type="datetime'''''''''''2''''''''''''''''''''''''''''''''0''''''2''''0'''''">
              <a:rPr lang="da-DK" altLang="en-US" sz="1000" b="1" smtClean="0"/>
              <a:pPr/>
              <a:t>2020</a:t>
            </a:fld>
            <a:endParaRPr lang="da-DK" sz="1000" b="1" dirty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643563" y="5622926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12143F-0FD2-48DF-B4C3-D0C3CB1E6A33}" type="datetime'2''''''0''''2''''''''''''''''''''''''''''1'''''">
              <a:rPr lang="da-DK" altLang="en-US" sz="1000" b="1" smtClean="0"/>
              <a:pPr/>
              <a:t>2021</a:t>
            </a:fld>
            <a:endParaRPr lang="da-DK" sz="1000" b="1" dirty="0"/>
          </a:p>
        </p:txBody>
      </p:sp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61BB8239-53BB-DE9A-A37C-06E9BBC8D35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707313" y="5622926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966E6-F621-486C-85F4-B38ACBFACE9D}" type="datetime'''''''''''''''2''''0''''''''22'''''''''''''''''''">
              <a:rPr lang="da-DK" altLang="en-US" sz="1000" b="1" smtClean="0"/>
              <a:pPr/>
              <a:t>2022</a:t>
            </a:fld>
            <a:endParaRPr lang="da-DK" sz="1000" b="1" dirty="0"/>
          </a:p>
        </p:txBody>
      </p:sp>
      <p:sp>
        <p:nvSpPr>
          <p:cNvPr id="34" name="Pladsholder til tekst 2">
            <a:extLst>
              <a:ext uri="{FF2B5EF4-FFF2-40B4-BE49-F238E27FC236}">
                <a16:creationId xmlns:a16="http://schemas.microsoft.com/office/drawing/2014/main" id="{CB808BAC-9A86-C6D9-0DA7-74F59776E2F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769475" y="5622926"/>
            <a:ext cx="273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91E60E-602B-47CF-9F72-4F7D48965788}" type="datetime'''''''''''''''2''''''''''''0''''''2''''''''''''''''''3'''">
              <a:rPr lang="da-DK" altLang="en-US" sz="1000" b="1" smtClean="0"/>
              <a:pPr/>
              <a:t>2023</a:t>
            </a:fld>
            <a:endParaRPr lang="da-DK" sz="1000" b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1AB68FD-EBC4-19DB-0534-82C97366C8A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421938" y="1993900"/>
            <a:ext cx="179388" cy="1333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49E33FD-BC01-4345-919A-90E99C42496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421938" y="2189163"/>
            <a:ext cx="179388" cy="1333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652125" y="2001838"/>
            <a:ext cx="4873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1238065-7911-4DFC-94A9-13AAF116C321}" type="datetime'''''''''E''''lf''''''''''''''''''o''r''''b''''''''''''r''''ug'">
              <a:rPr lang="da-DK" altLang="en-US" sz="1000" b="1" smtClean="0"/>
              <a:pPr/>
              <a:t>Elforbrug</a:t>
            </a:fld>
            <a:endParaRPr lang="da-DK" sz="1000" b="1" dirty="0"/>
          </a:p>
        </p:txBody>
      </p:sp>
      <p:sp>
        <p:nvSpPr>
          <p:cNvPr id="62" name="Pladsholder til tekst 2">
            <a:extLst>
              <a:ext uri="{FF2B5EF4-FFF2-40B4-BE49-F238E27FC236}">
                <a16:creationId xmlns:a16="http://schemas.microsoft.com/office/drawing/2014/main" id="{4274C52A-E3A8-01EE-D52F-33F17C1C825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652125" y="2197100"/>
            <a:ext cx="684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E47C694-5153-4F98-930A-5168AE3D54F3}" type="datetime'E''l''''''p''''''r''od''''''''u''''''''''''k''tio''''''n'''''">
              <a:rPr lang="da-DK" altLang="en-US" sz="1000" b="1" smtClean="0"/>
              <a:pPr/>
              <a:t>Elproduktion</a:t>
            </a:fld>
            <a:endParaRPr lang="da-DK" sz="1000" b="1" dirty="0"/>
          </a:p>
        </p:txBody>
      </p:sp>
      <p:sp>
        <p:nvSpPr>
          <p:cNvPr id="93" name="Undertitel 2">
            <a:extLst>
              <a:ext uri="{FF2B5EF4-FFF2-40B4-BE49-F238E27FC236}">
                <a16:creationId xmlns:a16="http://schemas.microsoft.com/office/drawing/2014/main" id="{2A3F298F-1C0F-FC42-DCB3-66DFF58ECCDA}"/>
              </a:ext>
            </a:extLst>
          </p:cNvPr>
          <p:cNvSpPr txBox="1">
            <a:spLocks/>
          </p:cNvSpPr>
          <p:nvPr/>
        </p:nvSpPr>
        <p:spPr>
          <a:xfrm>
            <a:off x="461050" y="1392238"/>
            <a:ext cx="5634950" cy="324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Elproduktion og Elforbrug i Danmark, første halvår, 2019-2023</a:t>
            </a:r>
            <a:br>
              <a:rPr lang="da-DK" sz="11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 err="1">
                <a:solidFill>
                  <a:schemeClr val="tx1">
                    <a:lumMod val="50000"/>
                  </a:schemeClr>
                </a:solidFill>
              </a:rPr>
              <a:t>TWh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94" name="Lige forbindelse 93">
            <a:extLst>
              <a:ext uri="{FF2B5EF4-FFF2-40B4-BE49-F238E27FC236}">
                <a16:creationId xmlns:a16="http://schemas.microsoft.com/office/drawing/2014/main" id="{C3D19865-7FD8-7579-88C4-09EF616647E9}"/>
              </a:ext>
            </a:extLst>
          </p:cNvPr>
          <p:cNvCxnSpPr>
            <a:cxnSpLocks/>
          </p:cNvCxnSpPr>
          <p:nvPr/>
        </p:nvCxnSpPr>
        <p:spPr>
          <a:xfrm flipV="1">
            <a:off x="442913" y="1716486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ktangel 94">
            <a:extLst>
              <a:ext uri="{FF2B5EF4-FFF2-40B4-BE49-F238E27FC236}">
                <a16:creationId xmlns:a16="http://schemas.microsoft.com/office/drawing/2014/main" id="{5F94FF1E-D4D0-453F-49A3-E20EC02EF960}"/>
              </a:ext>
            </a:extLst>
          </p:cNvPr>
          <p:cNvSpPr/>
          <p:nvPr/>
        </p:nvSpPr>
        <p:spPr>
          <a:xfrm>
            <a:off x="461050" y="5797190"/>
            <a:ext cx="9935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Note: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Produktion er summeret over januar til og med juni. Elproduktion fra vind- og solkraft i januar og juni er fra Energinets energidataservice 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Production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 and Settlement)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.</a:t>
            </a:r>
            <a:br>
              <a:rPr lang="da-DK" sz="9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OBS! Data er 15 dage forsinket. Dermed er data fra 23/6 – 2023 (til og med). Hermed kan der forekomme en afvigelse fra slide 3, 4. 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Energinets energidataservice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8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251886B-D71D-4138-B0E9-5AB1DE106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846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251886B-D71D-4138-B0E9-5AB1DE106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6ADD36C-F11A-4B37-A2D2-A4F6F078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41" y="308746"/>
            <a:ext cx="11098330" cy="681853"/>
          </a:xfrm>
        </p:spPr>
        <p:txBody>
          <a:bodyPr vert="horz" lIns="0" tIns="0" rIns="0" bIns="0" anchor="t">
            <a:noAutofit/>
          </a:bodyPr>
          <a:lstStyle/>
          <a:p>
            <a:r>
              <a:rPr lang="da-DK" sz="2000" dirty="0"/>
              <a:t>Elforbruget i 2023 udleder 91 gram CO</a:t>
            </a:r>
            <a:r>
              <a:rPr lang="da-DK" sz="2000" baseline="-25000" dirty="0"/>
              <a:t>2</a:t>
            </a:r>
            <a:r>
              <a:rPr lang="da-DK" sz="2000" baseline="30000" dirty="0"/>
              <a:t>  </a:t>
            </a:r>
            <a:r>
              <a:rPr lang="da-DK" sz="2000" dirty="0"/>
              <a:t>pr kWh. Det er et fald på 39% i forhold til 2022, – det skyldes en øget elproduktion fra sol og vind og en reduktion elproduktion baseret på kul </a:t>
            </a:r>
            <a:endParaRPr lang="da-DK" sz="2000" baseline="-25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0F2F07-5776-4560-80C2-06CA906EAD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32768" y="944563"/>
            <a:ext cx="7300443" cy="324247"/>
          </a:xfrm>
        </p:spPr>
        <p:txBody>
          <a:bodyPr lIns="0" tIns="0" rIns="0" bIns="0"/>
          <a:lstStyle/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CO2e-udledning fra dansk elforbrug, første halvår, 2019-2023, CO2e-udledning fra dansk forbrug årligt fra 2010 - 2018</a:t>
            </a:r>
            <a:br>
              <a:rPr lang="da-DK" sz="11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>
                <a:solidFill>
                  <a:schemeClr val="tx1">
                    <a:lumMod val="50000"/>
                  </a:schemeClr>
                </a:solidFill>
              </a:rPr>
              <a:t>Gram CO</a:t>
            </a:r>
            <a:r>
              <a:rPr lang="da-DK" sz="11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da-DK" sz="1100" dirty="0">
                <a:solidFill>
                  <a:schemeClr val="tx1">
                    <a:lumMod val="50000"/>
                  </a:schemeClr>
                </a:solidFill>
              </a:rPr>
              <a:t>e pr. KWh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AF6D93-3067-455B-BC38-8420DB762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7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A86329F-48B2-4A12-A190-BE15E269814E}"/>
              </a:ext>
            </a:extLst>
          </p:cNvPr>
          <p:cNvCxnSpPr>
            <a:cxnSpLocks/>
          </p:cNvCxnSpPr>
          <p:nvPr/>
        </p:nvCxnSpPr>
        <p:spPr>
          <a:xfrm flipV="1">
            <a:off x="417042" y="1268811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2EE2150-5CF1-4073-9F82-F180F08B53B9}"/>
              </a:ext>
            </a:extLst>
          </p:cNvPr>
          <p:cNvCxnSpPr>
            <a:cxnSpLocks/>
          </p:cNvCxnSpPr>
          <p:nvPr/>
        </p:nvCxnSpPr>
        <p:spPr>
          <a:xfrm flipV="1">
            <a:off x="425495" y="5701633"/>
            <a:ext cx="112597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0" name="Chart 3">
            <a:extLst>
              <a:ext uri="{FF2B5EF4-FFF2-40B4-BE49-F238E27FC236}">
                <a16:creationId xmlns:a16="http://schemas.microsoft.com/office/drawing/2014/main" id="{DA8EA1C1-FBA5-007E-24F5-033C5497C75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821724"/>
              </p:ext>
            </p:extLst>
          </p:nvPr>
        </p:nvGraphicFramePr>
        <p:xfrm>
          <a:off x="215900" y="1263650"/>
          <a:ext cx="11782425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 useBgFill="1">
        <p:nvSpPr>
          <p:cNvPr id="98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783138" y="3429000"/>
            <a:ext cx="255588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BBA6EA4-ABBC-4036-BBA9-CB4B03710A0C}" type="datetime'''''''''''''1''''''''''''''''''''''''''9''''''''''''2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</a:t>
            </a:fld>
            <a:endParaRPr lang="da-DK" sz="1100" dirty="0"/>
          </a:p>
        </p:txBody>
      </p:sp>
      <p:sp useBgFill="1">
        <p:nvSpPr>
          <p:cNvPr id="12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395413" y="2001838"/>
            <a:ext cx="255588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790BAE-E5A3-4438-9A2F-377A9B982C0B}" type="datetime'''''''''''''3''''''''''''''''''''''59''''''''''''''''''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359</a:t>
            </a:fld>
            <a:endParaRPr lang="da-DK" sz="1100" dirty="0"/>
          </a:p>
        </p:txBody>
      </p:sp>
      <p:sp useBgFill="1">
        <p:nvSpPr>
          <p:cNvPr id="130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243138" y="2611438"/>
            <a:ext cx="255588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BCD523-A146-4C81-95A9-76D4A9F1DCAD}" type="datetime'2''''''''''''''''''''''''''''8''''''''''''''8''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288</a:t>
            </a:fld>
            <a:endParaRPr lang="da-DK" sz="1100" dirty="0"/>
          </a:p>
        </p:txBody>
      </p:sp>
      <p:sp useBgFill="1">
        <p:nvSpPr>
          <p:cNvPr id="13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937000" y="2603500"/>
            <a:ext cx="255588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292A3D-575D-472F-A3F4-DFA0E0C08511}" type="datetime'''''''''''''''''''''''''''''2''''''''''''''8''8''''''''''''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288</a:t>
            </a:fld>
            <a:endParaRPr lang="da-DK" sz="1100" dirty="0"/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3129B085-29D0-45E3-A905-D9A28D903E74}"/>
              </a:ext>
            </a:extLst>
          </p:cNvPr>
          <p:cNvSpPr/>
          <p:nvPr/>
        </p:nvSpPr>
        <p:spPr>
          <a:xfrm>
            <a:off x="417042" y="5698585"/>
            <a:ext cx="9935998" cy="61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800" b="1" dirty="0">
                <a:solidFill>
                  <a:schemeClr val="tx1">
                    <a:lumMod val="50000"/>
                  </a:schemeClr>
                </a:solidFill>
              </a:rPr>
              <a:t>Note: 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Al data er beregnet via. 5-minutters data fra Energinet, som halvårlige gennemsnit. CO</a:t>
            </a:r>
            <a:r>
              <a:rPr lang="da-DK" sz="8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-udledninger fra elforbrug følger samme metodologi som elforbruget fordelt på produktionstyper. CO</a:t>
            </a:r>
            <a:r>
              <a:rPr lang="da-DK" sz="8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-eqvavelenterne baseret på 125%-metoden, og følger anvendte koefficienter fra Energinets Miljødeklaration. Samtidigt medregnes den CO2 som vi importerer fra udlandet, når Danmark samlet set er nettoimportører. </a:t>
            </a:r>
          </a:p>
          <a:p>
            <a:r>
              <a:rPr lang="da-DK" sz="8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Egne beregninger, Halvårlige </a:t>
            </a:r>
            <a:r>
              <a:rPr lang="da-DK" sz="800" dirty="0" err="1">
                <a:solidFill>
                  <a:schemeClr val="tx1">
                    <a:lumMod val="50000"/>
                  </a:schemeClr>
                </a:solidFill>
              </a:rPr>
              <a:t>coeffient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 er baseret Energinet Dataservice </a:t>
            </a:r>
            <a:r>
              <a:rPr lang="da-DK" sz="800" i="1" dirty="0">
                <a:solidFill>
                  <a:schemeClr val="tx1">
                    <a:lumMod val="50000"/>
                  </a:schemeClr>
                </a:solidFill>
              </a:rPr>
              <a:t>(CO2 Emissioner), Årlige </a:t>
            </a:r>
            <a:r>
              <a:rPr lang="da-DK" sz="800" i="1" dirty="0" err="1">
                <a:solidFill>
                  <a:schemeClr val="tx1">
                    <a:lumMod val="50000"/>
                  </a:schemeClr>
                </a:solidFill>
              </a:rPr>
              <a:t>coefficienter</a:t>
            </a:r>
            <a:r>
              <a:rPr lang="da-DK" sz="800" i="1" dirty="0">
                <a:solidFill>
                  <a:schemeClr val="tx1">
                    <a:lumMod val="50000"/>
                  </a:schemeClr>
                </a:solidFill>
              </a:rPr>
              <a:t> er baseret på Energinet historiske data fra</a:t>
            </a:r>
            <a:r>
              <a:rPr lang="da-DK" sz="800" dirty="0">
                <a:solidFill>
                  <a:schemeClr val="tx1">
                    <a:lumMod val="50000"/>
                  </a:schemeClr>
                </a:solidFill>
              </a:rPr>
              <a:t> Energinets Miljødeklaration</a:t>
            </a:r>
            <a:endParaRPr lang="da-DK" sz="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41" name="Lige forbindelse 140">
            <a:extLst>
              <a:ext uri="{FF2B5EF4-FFF2-40B4-BE49-F238E27FC236}">
                <a16:creationId xmlns:a16="http://schemas.microsoft.com/office/drawing/2014/main" id="{251FFE4A-69B8-1824-9989-00761A6ACA5A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8220075" y="1560513"/>
            <a:ext cx="1778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Lige forbindelse 141">
            <a:extLst>
              <a:ext uri="{FF2B5EF4-FFF2-40B4-BE49-F238E27FC236}">
                <a16:creationId xmlns:a16="http://schemas.microsoft.com/office/drawing/2014/main" id="{446F7A9E-D8D1-F885-2BD8-A241435151EE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8220075" y="1770063"/>
            <a:ext cx="1778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458200" y="1704975"/>
            <a:ext cx="9588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FA7BF00-8A9E-4B10-9E44-51A1FE9893A6}" type="datetime'''Å''''''rlig''e'''' c''''oeff''i''c''''''''''''''i''en''t'">
              <a:rPr lang="da-DK" altLang="en-US" sz="11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Årlige coefficient</a:t>
            </a:fld>
            <a:endParaRPr lang="da-DK" sz="1100" dirty="0"/>
          </a:p>
        </p:txBody>
      </p:sp>
      <p:sp>
        <p:nvSpPr>
          <p:cNvPr id="13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458200" y="1495425"/>
            <a:ext cx="10922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E81FDFD-6431-4E18-BCC2-E24C3D518E5A}" type="datetime'''H''alv''år''i''''''''''g'' ''c''''''''oef''''fic''ient'''''">
              <a:rPr lang="da-DK" altLang="en-US" sz="110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Halvårig coefficient</a:t>
            </a:fld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43733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ED88F99-4EBE-081F-63B4-BAC8D869C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38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D88F99-4EBE-081F-63B4-BAC8D869C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7405EF5-F9C6-796C-75A5-5AA992D8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4" y="351032"/>
            <a:ext cx="10944721" cy="888532"/>
          </a:xfrm>
        </p:spPr>
        <p:txBody>
          <a:bodyPr vert="horz">
            <a:normAutofit fontScale="90000"/>
          </a:bodyPr>
          <a:lstStyle/>
          <a:p>
            <a:r>
              <a:rPr lang="da-DK" dirty="0"/>
              <a:t>Den gennemsnitlige elpris første halvår af 2023 er lavere end på samme tidspunkt i 2022. Dog er den gennemsnitlige elpris på et generelt højere niveau sammenlignet med 2019-2021. 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C12721-FFF7-6E78-5A8D-B6A50585D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CD6044-91AD-9F4D-959A-A4CF2357E5E3}" type="slidenum">
              <a:rPr lang="da-DK" smtClean="0"/>
              <a:pPr/>
              <a:t>8</a:t>
            </a:fld>
            <a:endParaRPr lang="da-DK" dirty="0"/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3D4FAA6D-CB4F-9E7A-2653-D838206F38B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6847918"/>
              </p:ext>
            </p:extLst>
          </p:nvPr>
        </p:nvGraphicFramePr>
        <p:xfrm>
          <a:off x="363538" y="2047875"/>
          <a:ext cx="11171237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0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66725" y="5729288"/>
            <a:ext cx="714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0460DA1-F3A1-4504-B14F-3D08048FE92A}" type="datetime'''''''''''''''''''''''''0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100" dirty="0"/>
          </a:p>
        </p:txBody>
      </p:sp>
      <p:sp>
        <p:nvSpPr>
          <p:cNvPr id="10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23850" y="5446713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A5F3D5-0A98-4F59-91FA-5706C515F343}" type="datetime'''''''''''1''''''''''''''''''0''''''''0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da-DK" sz="1100" dirty="0"/>
          </a:p>
        </p:txBody>
      </p:sp>
      <p:sp>
        <p:nvSpPr>
          <p:cNvPr id="10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23850" y="5164138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C37E91F-B363-4167-B242-1B28C4FBB65B}" type="datetime'''''''''''''''''''''''''''20''''''''0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da-DK" sz="1100" dirty="0"/>
          </a:p>
        </p:txBody>
      </p:sp>
      <p:sp>
        <p:nvSpPr>
          <p:cNvPr id="10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3850" y="4883150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A71BA4-5B14-43F3-AC36-13F81FC66912}" type="datetime'''''''''''''''''''''''3''''''''''''''''''''''''''''0''''''''0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da-DK" sz="1100" dirty="0"/>
          </a:p>
        </p:txBody>
      </p:sp>
      <p:sp>
        <p:nvSpPr>
          <p:cNvPr id="106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3850" y="4600575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20217E7-2F39-49B0-8CA9-0BBB0B198E85}" type="datetime'4''''''0''''''''''''0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da-DK" sz="1100" dirty="0"/>
          </a:p>
        </p:txBody>
      </p:sp>
      <p:sp>
        <p:nvSpPr>
          <p:cNvPr id="107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23850" y="4318000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EB8A704-84E6-462F-AE7D-9646FBD9689C}" type="datetime'''''''5''''''''''''''''''00''''''''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da-DK" sz="1100" dirty="0"/>
          </a:p>
        </p:txBody>
      </p:sp>
      <p:sp>
        <p:nvSpPr>
          <p:cNvPr id="108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23850" y="4035425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A24F7FA-663F-485D-8D4F-DE6248B8B987}" type="datetime'''''''''''''''''''''''''600''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da-DK" sz="1100" dirty="0"/>
          </a:p>
        </p:txBody>
      </p:sp>
      <p:sp>
        <p:nvSpPr>
          <p:cNvPr id="10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23850" y="3754438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787BCF5-69E5-4B1B-B739-2D18C81AC8F0}" type="datetime'''''7''0''''''''0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da-DK" sz="1100" dirty="0"/>
          </a:p>
        </p:txBody>
      </p:sp>
      <p:sp>
        <p:nvSpPr>
          <p:cNvPr id="110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23850" y="3471863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CC6DAFD-588D-4278-BDD4-B39E6E63E989}" type="datetime'8''0''''0''''''''''''''''''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da-DK" sz="1100" dirty="0"/>
          </a:p>
        </p:txBody>
      </p:sp>
      <p:sp>
        <p:nvSpPr>
          <p:cNvPr id="111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23850" y="3189288"/>
            <a:ext cx="214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4E761B9-CCBC-48FE-9246-3C84BD65A3C2}" type="datetime'9''''''''''''''''0''''''0''''''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da-DK" sz="1100" dirty="0"/>
          </a:p>
        </p:txBody>
      </p:sp>
      <p:sp>
        <p:nvSpPr>
          <p:cNvPr id="112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17488" y="2906713"/>
            <a:ext cx="320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FF70D8D-E14F-4F2F-9DC9-6C7A96BA64FF}" type="datetime'''''''''''''''1'''''''',''''''''''''0''''''0''''''''''''0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da-DK" sz="1100" dirty="0"/>
          </a:p>
        </p:txBody>
      </p:sp>
      <p:sp>
        <p:nvSpPr>
          <p:cNvPr id="11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17488" y="2625725"/>
            <a:ext cx="320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75D6BAF-DAD0-4E7E-B8AA-8FA16C033DE6}" type="datetime'1'''''''',''''''''1''''''''''''0''''''0''''''''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da-DK" sz="1100" dirty="0"/>
          </a:p>
        </p:txBody>
      </p:sp>
      <p:sp>
        <p:nvSpPr>
          <p:cNvPr id="11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17488" y="2343150"/>
            <a:ext cx="320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EC7A03B-2EFD-4856-BF0A-6611156BF725}" type="datetime'1,2''''''''''''''''''''''''''''''''''''''''0''''''''''''''''0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da-DK" sz="1100" dirty="0"/>
          </a:p>
        </p:txBody>
      </p:sp>
      <p:sp>
        <p:nvSpPr>
          <p:cNvPr id="11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7488" y="2060575"/>
            <a:ext cx="320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A099F63-CF2B-48B2-A0D8-F2BEC62DA132}" type="datetime'1'''''''''''''''''''''',''3''''''''''''''00'''''''''''''">
              <a:rPr lang="da-DK" altLang="en-US" sz="11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lang="da-DK" sz="1100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6C8EF3C-1501-7F12-4F90-A105D4006A4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8585200" y="19383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B34464C-926A-C04D-7C13-C4F005CE28D4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8585200" y="1938338"/>
            <a:ext cx="2636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17A8592-EB50-F5DA-4202-F6258F142A4A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1222038" y="1938338"/>
            <a:ext cx="0" cy="15970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11200" y="4719638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9072BF-7E22-4E4E-BEB2-AF0715892013}" type="datetime'''''''''''''''''''297''''''''.''''''''''0''''''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297.0</a:t>
            </a:fld>
            <a:endParaRPr lang="da-DK" sz="1100" dirty="0"/>
          </a:p>
        </p:txBody>
      </p:sp>
      <p:sp>
        <p:nvSpPr>
          <p:cNvPr id="94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132138" y="5122863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E21C299-5C8B-4AE3-8C66-E093EF8A9F99}" type="datetime'''1''''''''''''''''''''''''''''''''''''53.''''''''''''''''9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153.9</a:t>
            </a:fld>
            <a:endParaRPr lang="da-DK" sz="1100" dirty="0"/>
          </a:p>
        </p:txBody>
      </p:sp>
      <p:sp>
        <p:nvSpPr>
          <p:cNvPr id="89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768975" y="4760913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BD8BDC2-8DA8-4174-9636-759BA083A9B2}" type="datetime'''''''''''''''''''''''''''''''''''''''''''''3''9''''''9.7'''''">
              <a:rPr lang="da-DK" altLang="en-US" sz="1100" smtClean="0">
                <a:effectLst/>
              </a:rPr>
              <a:pPr/>
              <a:t>399.7</a:t>
            </a:fld>
            <a:endParaRPr lang="da-DK" sz="1100" dirty="0"/>
          </a:p>
        </p:txBody>
      </p:sp>
      <p:sp>
        <p:nvSpPr>
          <p:cNvPr id="95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351838" y="2052638"/>
            <a:ext cx="4683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4E5FFC-F753-4A60-BEB9-32A7AD4A5818}" type="datetime'''''1'''',2''''''''4''''''''''''''2''.''''''''3'''">
              <a:rPr lang="da-DK" altLang="en-US" sz="11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1,242.3</a:t>
            </a:fld>
            <a:endParaRPr lang="da-DK" sz="1100" dirty="0"/>
          </a:p>
        </p:txBody>
      </p:sp>
      <p:sp>
        <p:nvSpPr>
          <p:cNvPr id="90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1041063" y="3573463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204DC6-A827-496F-82FC-A18A99F6344A}" type="datetime'''''''''7''''''''''''''''''''''''''''''0''3''.0'''''''''''''">
              <a:rPr lang="da-DK" altLang="en-US" sz="1100" smtClean="0">
                <a:effectLst/>
              </a:rPr>
              <a:pPr/>
              <a:t>703.0</a:t>
            </a:fld>
            <a:endParaRPr lang="da-DK" sz="1100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9345C36D-7A35-6E41-9D72-65D6239A1EE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699625" y="1831975"/>
            <a:ext cx="406400" cy="214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D45B04-EF0F-48A7-BDCA-6D15174FF336}" type="datetime'''''-''''''''''''''''''''''''''''4''3''''%'''''''''''''''''">
              <a:rPr lang="da-DK" altLang="en-US" sz="1100" b="1" smtClean="0">
                <a:effectLst/>
              </a:rPr>
              <a:pPr/>
              <a:t>-43%</a:t>
            </a:fld>
            <a:endParaRPr lang="da-DK" sz="1100" b="1" dirty="0"/>
          </a:p>
        </p:txBody>
      </p: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DA9F16E0-8E50-B0C2-9309-5D75F0C3A33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850900" y="2259013"/>
            <a:ext cx="241300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Ellipse 122">
            <a:extLst>
              <a:ext uri="{FF2B5EF4-FFF2-40B4-BE49-F238E27FC236}">
                <a16:creationId xmlns:a16="http://schemas.microsoft.com/office/drawing/2014/main" id="{28CC52CE-198A-A889-F379-5A6982B9211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939800" y="2227263"/>
            <a:ext cx="63500" cy="635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Pladsholder til tekst 2">
            <a:extLst>
              <a:ext uri="{FF2B5EF4-FFF2-40B4-BE49-F238E27FC236}">
                <a16:creationId xmlns:a16="http://schemas.microsoft.com/office/drawing/2014/main" id="{D965C986-CA33-ACD5-4D8D-125D8DF1BAC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57288" y="2193925"/>
            <a:ext cx="21336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5AACD0-97F0-4881-92BF-15CBC387F63F}" type="datetime'G''ennem''sn''''il''tig elp''ris i'''''' D''K'' (DK''''K/MWh)'">
              <a:rPr lang="da-DK" altLang="en-US" sz="1100" smtClean="0"/>
              <a:pPr/>
              <a:t>Gennemsniltig elpris i DK (DKK/MWh)</a:t>
            </a:fld>
            <a:endParaRPr lang="da-DK" sz="1100" dirty="0"/>
          </a:p>
        </p:txBody>
      </p:sp>
      <p:sp>
        <p:nvSpPr>
          <p:cNvPr id="117" name="Undertitel 2">
            <a:extLst>
              <a:ext uri="{FF2B5EF4-FFF2-40B4-BE49-F238E27FC236}">
                <a16:creationId xmlns:a16="http://schemas.microsoft.com/office/drawing/2014/main" id="{E300CAC8-AC0E-6FF5-92EA-56CDFD7CBEC6}"/>
              </a:ext>
            </a:extLst>
          </p:cNvPr>
          <p:cNvSpPr txBox="1">
            <a:spLocks/>
          </p:cNvSpPr>
          <p:nvPr/>
        </p:nvSpPr>
        <p:spPr>
          <a:xfrm>
            <a:off x="461050" y="1392238"/>
            <a:ext cx="5634950" cy="324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>
                <a:solidFill>
                  <a:schemeClr val="tx1">
                    <a:lumMod val="50000"/>
                  </a:schemeClr>
                </a:solidFill>
              </a:rPr>
              <a:t>Elproduktion og Elforbrug i Danmark, første halvår, 2019-2023</a:t>
            </a:r>
            <a:br>
              <a:rPr lang="da-DK" sz="11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1100" dirty="0">
                <a:solidFill>
                  <a:schemeClr val="tx1">
                    <a:lumMod val="50000"/>
                  </a:schemeClr>
                </a:solidFill>
              </a:rPr>
              <a:t>DKK/MWh</a:t>
            </a:r>
            <a:endParaRPr lang="da-DK" sz="1100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8" name="Lige forbindelse 117">
            <a:extLst>
              <a:ext uri="{FF2B5EF4-FFF2-40B4-BE49-F238E27FC236}">
                <a16:creationId xmlns:a16="http://schemas.microsoft.com/office/drawing/2014/main" id="{A2027724-9868-93DE-7A1A-DED96F6C280E}"/>
              </a:ext>
            </a:extLst>
          </p:cNvPr>
          <p:cNvCxnSpPr>
            <a:cxnSpLocks/>
          </p:cNvCxnSpPr>
          <p:nvPr/>
        </p:nvCxnSpPr>
        <p:spPr>
          <a:xfrm flipV="1">
            <a:off x="442913" y="1716486"/>
            <a:ext cx="11259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453E97F2-DAD4-2E54-E259-1F8B1C26A287}"/>
              </a:ext>
            </a:extLst>
          </p:cNvPr>
          <p:cNvSpPr/>
          <p:nvPr/>
        </p:nvSpPr>
        <p:spPr>
          <a:xfrm>
            <a:off x="377825" y="6028340"/>
            <a:ext cx="9935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Note: Gennemsnitselprisen mellem DK1 og DK2 det første halve år (Januar-Juli). Dog er prisområderne vægtet mellem DK1 (60%) og DK2 (40%). </a:t>
            </a:r>
          </a:p>
          <a:p>
            <a:r>
              <a:rPr lang="da-DK" sz="900" b="1" dirty="0">
                <a:solidFill>
                  <a:schemeClr val="tx1">
                    <a:lumMod val="50000"/>
                  </a:schemeClr>
                </a:solidFill>
              </a:rPr>
              <a:t>Kilde: </a:t>
            </a:r>
            <a:r>
              <a:rPr lang="da-DK" sz="900" dirty="0">
                <a:solidFill>
                  <a:schemeClr val="tx1">
                    <a:lumMod val="50000"/>
                  </a:schemeClr>
                </a:solidFill>
              </a:rPr>
              <a:t>Energinets energidataservice (</a:t>
            </a:r>
            <a:r>
              <a:rPr lang="da-DK" sz="900" i="1" dirty="0" err="1">
                <a:solidFill>
                  <a:schemeClr val="tx1">
                    <a:lumMod val="50000"/>
                  </a:schemeClr>
                </a:solidFill>
              </a:rPr>
              <a:t>elspotprices</a:t>
            </a:r>
            <a:r>
              <a:rPr lang="da-DK" sz="900" i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da-DK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6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695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" val="&lt;smart xmlns:xsd=&quot;http://www.w3.org/2001/XMLSchema&quot; xmlns:xsi=&quot;http://www.w3.org/2001/XMLSchema-instance&quot;&gt;&lt;presentationSettings hasLibraryLinks=&quot;false&quot;&gt;&lt;agenda createSections=&quot;false&quot; enableNavigation=&quot;false&quot; id=&quot;29119b0b-bcbc-46a3-94e4-41875139481d&quot; isTouched=&quot;false&quot; showDuration=&quot;false&quot; showHeaders=&quot;false&quot; showPageNumber=&quot;false&quot; showResponsible=&quot;false&quot; showSubTopics=&quot;false&quot; showTimeSlot=&quot;false&quot; showTopicNumber=&quot;false&quot; slidesForSubTopics=&quot;false&quot; timeFormat=&quot;00000000-0000-0000-0000-000000000000&quot; title=&quot;Agenda&quot;&gt;&lt;columns&gt;&lt;column displayIndex=&quot;0&quot; header=&quot;#&quot; id=&quot;8fc7e105-5a32-4a72-bc85-7d3ff1e7b9d7&quot; visible=&quot;true&quot; width=&quot;170&quot; /&gt;&lt;column displayIndex=&quot;1&quot; header=&quot;Topic&quot; id=&quot;8f81a0ad-7497-4bbb-a001-838bad8c0faa&quot; visible=&quot;true&quot; width=&quot;160&quot; /&gt;&lt;column displayIndex=&quot;2&quot; header=&quot;Responsible&quot; id=&quot;2f9b06db-11e3-45bc-aecb-cf6141b9856b&quot; visible=&quot;true&quot; width=&quot;165&quot; /&gt;&lt;column displayIndex=&quot;3&quot; header=&quot;Duration&quot; id=&quot;99d05e97-02f5-4087-be8e-b10736e0c9ca&quot; visible=&quot;true&quot; width=&quot;150&quot; /&gt;&lt;column displayIndex=&quot;4&quot; header=&quot;Time&quot; id=&quot;fd356bfd-687f-40e8-b861-574837edbc46&quot; visible=&quot;true&quot; width=&quot;180&quot; /&gt;&lt;column displayIndex=&quot;5&quot; header=&quot;Page&quot; id=&quot;db91063f-fada-4f32-86c9-9368cd93fa26&quot; visible=&quot;true&quot; width=&quot;170&quot; /&gt;&lt;/columns&gt;&lt;layout /&gt;&lt;rows /&gt;&lt;/agenda&gt;&lt;template lastModified=&quot;0001-01-01T00:00:00&quot;&gt;&lt;LayoutNames /&gt;&lt;/template&gt;&lt;theme&gt;&lt;recentColors&gt;&lt;color&gt;#000000&lt;/color&gt;&lt;/recentColors&gt;&lt;/theme&gt;&lt;rules&gt;&lt;disabled /&gt;&lt;/rules&gt;&lt;/presentationSettings&gt;&lt;/smart&gt;"/>
  <p:tag name="THINKCELLPRESENTATIONDONOTDELETE" val="&lt;?xml version=&quot;1.0&quot; encoding=&quot;UTF-16&quot; standalone=&quot;yes&quot;?&gt;&lt;root reqver=&quot;28224&quot;&gt;&lt;version val=&quot;3511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3.42399789163661383284E+00&quot;&gt;&lt;m_msothmcolidx val=&quot;0&quot;/&gt;&lt;m_rgb r=&quot;44&quot; g=&quot;A6&quot; b=&quot;75&quot;/&gt;&lt;/elem&gt;&lt;elem m_fUsage=&quot;2.62900000000000000355E+00&quot;&gt;&lt;m_msothmcolidx val=&quot;0&quot;/&gt;&lt;m_rgb r=&quot;AF&quot; g=&quot;E2&quot; b=&quot;B0&quot;/&gt;&lt;/elem&gt;&lt;elem m_fUsage=&quot;1.34398045898518425645E+00&quot;&gt;&lt;m_msothmcolidx val=&quot;0&quot;/&gt;&lt;m_rgb r=&quot;39&quot; g=&quot;84&quot; b=&quot;D0&quot;/&gt;&lt;/elem&gt;&lt;elem m_fUsage=&quot;8.44676582832900257891E-01&quot;&gt;&lt;m_msothmcolidx val=&quot;0&quot;/&gt;&lt;m_rgb r=&quot;1C&quot; g=&quot;87&quot; b=&quot;9D&quot;/&gt;&lt;/elem&gt;&lt;elem m_fUsage=&quot;3.13810596090000171188E-01&quot;&gt;&lt;m_msothmcolidx val=&quot;0&quot;/&gt;&lt;m_rgb r=&quot;12&quot; g=&quot;2E&quot; b=&quot;70&quot;/&gt;&lt;/elem&gt;&lt;elem m_fUsage=&quot;2.28767924549610118801E-01&quot;&gt;&lt;m_msothmcolidx val=&quot;0&quot;/&gt;&lt;m_rgb r=&quot;84&quot; g=&quot;E1&quot; b=&quot;57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auzYdQTse2B9b3MWAnr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LpYJ01ffCASrbRujqCy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RLVRRTUQq2AuYc94rn9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i_SH__VleL3hI3._ca_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BDz_HwS4XfR2X83bRlc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2Oa8nlpCPt2lL7vR_rd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Z.a8t.w739u5.bDg_T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JDM51LPGqkF5d_I_I_w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AubNTskhZjIAlxucMq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k3ZQ1U5HqvmyHA7OG7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fvLcCPikhmxRkrG8eU2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Q5BOmEFQPxFiP2oZW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r4ZONIbmAZtMa6YKZQ6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ti2zzsWSjz6QVBxYhUW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3jDUmumaQILjCoLY8l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XntSxC5w71bh_i.gtFn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s5vliIcKPGa2RHKylqF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SBD0fIcDLDlsytdW4YD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f4PxNAn5UMOgm31LKq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x5sorgtG9NogPuiIhgv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hh2Dp__Cd_CR2HllZK_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yzpVSnNh5rjSHYCV.MW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REPi.hNPFaqiBbIE0gd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reKZUaQOY4GHVG6eZI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DwceOO4kwhRBKbhNNdE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rLdrqaNJeLzkQVJgoQK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NwvH_711nzvYQbcvdQh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3iDGZ83cspPgJgB4ez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VNlC0U7ntHbVaH.SNuV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RxDPonHDtgZFMbO5_Pa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l306QoUZcvxsigYTz.l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pzjDMISWiNLP.FZeKR7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NgkcUh92CZLJuwwQrx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UVo8NWEbNVmwGj6JpQc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P4VA63tV.YaZZ0sYnb7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gpEhdtbgGJe1J9dnMps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sIIp3X.HbG6ZYPiJLSb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GLahMgPD7cZorM11wt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x.qpjdB_KYS25rWWf4c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2bkYFb8BrrpUmmz1nvi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sLbha_gbbdk1Sw5IdC5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fcaBrooPBNPBTBFYYb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Ku0MMJKFtNvOD.yJSH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r8rgmY6ercZpB1Go7rO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0P5GPDfN8BxenVAH11I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kS_bcp3fscntVyRRL8I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MSNhq3OQJq2EL_50E.V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1QjlsQkuesXeqCkFcw4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ydYV2asrGOt45QA.Me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dMapAizssUk3BoS5CuS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CooI2TZdzmYKUb8ESxp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ILLfb41_rNY3SL37E9H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9SqFExL6TCi4YeTyNoK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ufXZIyKtDaDjBySoRvR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5X8S6TRt174AiZlk72r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UEy7ud9opSK0jgltuTx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3wwjbnTLNBxru7Evapj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6fLH8F0FBelar.DLTAW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993bIJsMo974FUn_S6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j9AnkfPjIw1DhDIpDc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rdvlwoY6Q2ZTFr1YX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ZgygNSwL9CLpIZtR0v5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mo4.kJx75N1lLwVMFb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FfCag7OIaVAGbluJh8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qoINegj2MuxCUbuHnP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hxXzTukdVbhOy9pb7V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8jGoiEInDqUhEEl5kb4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pqoA7MM.x3ItT4IQlpL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Fzu_kboCS9BD_kfjJ8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jUsBUwq0IkTInTcc1s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DawjhJGZx8P0ZIE1Yv7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OC6Ue6lFzdbB_0oQ38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.YTTjpB..pDn50tbS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z0xppVi1rJTbrxdVAx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l4d6iuuCyHtEepvt3u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ZJqVpccEOvZxFDysyW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ZS44xi6EZhdhYNTKTz3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VNlC0U7ntHbVaH.SNu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slvdiSTMk7qmptCDBCq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LUfDmITSm25X.zoxkyf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NEkwT3K6uccqtprLcZL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ZgygNSwL9CLpIZtR0v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mo4.kJx75N1lLwVMFb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FfCag7OIaVAGbluJh8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qoINegj2MuxCUbuHnP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C1wyVlT3Yk4gTlGrv4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hxXzTukdVbhOy9pb7V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8jGoiEInDqUhEEl5kb4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pqoA7MM.x3ItT4IQlpL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Fzu_kboCS9BD_kfjJ8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mgRrQO36eOEWtuVWIN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edGCSEipctpHoVCAgK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UDyJobv00XeuxjUJysq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l4d6iuuCyHtEepvt3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LhU5s_CD5MCg9KDJmp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ZS44xi6EZhdhYNTKTz3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9AhQba5EJZfRmJfmae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uH6sb7lzxu38D9XoQj3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K7T5wcjtIRtTbCN9Uj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QJ6KljMMMx_1Lxd05OZ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RVO0ac0NVqfUU4lGEM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266IRS69ZT1vdXAXzj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El2t21_6E4c6QowRAPP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6.diuCW2xWMn3fAySoj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ML7G66rdiwFp.iXSGlj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XTyk53xqxHuHcva0AD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JYOEafeDJPphnzArsJ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rnXtVtYVUns_0.MC6g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XXUR6abxH.ZtXNAEuk5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_0cZ0JjEC2wlOmeitT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Fi1BNlxvkBchfa8lnU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F43w7LWuZ5h5nzFO3M1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GA._DBhVELc5iG8xMBU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PD1rI_5ESHyOPjPMta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FgK8jueOS7tY6A5SXC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cdNBiCqGI9eeSUcs1ar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QhgH1pESPcWwTQteqR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HIxY8QDKV4v_C3yM2Ad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bHoKejz88Kd4EwR_.e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VniOVJoakMtaQrNE4IE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YCv8ERsACPbhYCzeoY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TuS15GUsFjXaBwjW0UG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0K_xPgKnN3xTr_5PoU5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8kiSsjSYwO.ZdrNv_Uq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sVKNSUF438nSbAcbTIa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YqTYADc0MFLFgYVund2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MTKTB7DQRwb.feG8lF5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RZTfmCcJcbTigdnSRG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1NNAMwyINBIwn.YLNZv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nTNmhmVUiSFLBhUH2LV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o8Ldxj6tPxQWIifT8s_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X9VRSWb3GCWiKPuIc8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ef0X6Is9wQ7ogdOp8nj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gmNPZK8iknvjPwIrXU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sVg_tnkyOgtafvr347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jeQI3Yy7IHOKt9jN7J2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W3ilAgwCFQMlIaSI_R7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r7E3xAbvSp3_j1C2vds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8qc7sNnxW7yZXCm2n3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5f8IRuxO39NKc_8WsV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XCl6I.vEA5CElWvRDCJA"/>
</p:tagLst>
</file>

<file path=ppt/theme/theme1.xml><?xml version="1.0" encoding="utf-8"?>
<a:theme xmlns:a="http://schemas.openxmlformats.org/drawingml/2006/main" name="Office-tema">
  <a:themeElements>
    <a:clrScheme name="Brugerdefineret 2">
      <a:dk1>
        <a:srgbClr val="5A5E5B"/>
      </a:dk1>
      <a:lt1>
        <a:srgbClr val="FFFFFF"/>
      </a:lt1>
      <a:dk2>
        <a:srgbClr val="307675"/>
      </a:dk2>
      <a:lt2>
        <a:srgbClr val="56C8BA"/>
      </a:lt2>
      <a:accent1>
        <a:srgbClr val="57567C"/>
      </a:accent1>
      <a:accent2>
        <a:srgbClr val="E5BDD9"/>
      </a:accent2>
      <a:accent3>
        <a:srgbClr val="246C99"/>
      </a:accent3>
      <a:accent4>
        <a:srgbClr val="B5C7DE"/>
      </a:accent4>
      <a:accent5>
        <a:srgbClr val="FFA039"/>
      </a:accent5>
      <a:accent6>
        <a:srgbClr val="FFEBA9"/>
      </a:accent6>
      <a:hlink>
        <a:srgbClr val="EAE8EA"/>
      </a:hlink>
      <a:folHlink>
        <a:srgbClr val="3076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22F769A2EFE42B47B339962B8ED1F" ma:contentTypeVersion="14" ma:contentTypeDescription="Create a new document." ma:contentTypeScope="" ma:versionID="9210a393b87527770934821160560f0e">
  <xsd:schema xmlns:xsd="http://www.w3.org/2001/XMLSchema" xmlns:xs="http://www.w3.org/2001/XMLSchema" xmlns:p="http://schemas.microsoft.com/office/2006/metadata/properties" xmlns:ns2="abe332d9-ce26-4fad-a766-95a6c2bfdbe4" xmlns:ns3="11c0e987-958a-4323-9e50-b3f06dd49134" targetNamespace="http://schemas.microsoft.com/office/2006/metadata/properties" ma:root="true" ma:fieldsID="3f12c6d1f4445ba3e9b41ba6e2be7158" ns2:_="" ns3:_="">
    <xsd:import namespace="abe332d9-ce26-4fad-a766-95a6c2bfdbe4"/>
    <xsd:import namespace="11c0e987-958a-4323-9e50-b3f06dd49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332d9-ce26-4fad-a766-95a6c2bfd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0e987-958a-4323-9e50-b3f06dd49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abe332d9-ce26-4fad-a766-95a6c2bfdbe4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99EF8-C2E5-416A-8880-3450A1BF8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e332d9-ce26-4fad-a766-95a6c2bfdbe4"/>
    <ds:schemaRef ds:uri="11c0e987-958a-4323-9e50-b3f06dd49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CECC65-A576-4706-A801-4814FFB748DB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11c0e987-958a-4323-9e50-b3f06dd49134"/>
    <ds:schemaRef ds:uri="abe332d9-ce26-4fad-a766-95a6c2bfdbe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851049-5F49-4A16-B8B7-2E9B90ED7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12315</TotalTime>
  <Words>943</Words>
  <Application>Microsoft Office PowerPoint</Application>
  <PresentationFormat>Widescreen</PresentationFormat>
  <Paragraphs>132</Paragraphs>
  <Slides>9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Office-tema</vt:lpstr>
      <vt:lpstr>think-cell Slide</vt:lpstr>
      <vt:lpstr>Elmarkedet i Danmark ved halvåret 2023</vt:lpstr>
      <vt:lpstr>PowerPoint-præsentation</vt:lpstr>
      <vt:lpstr>Elproduktion fra vind- og solkraft i Danmark satte rekord i 2023 (første halvår). Det er en stigning på 4% ift. sidste års rekord. På 5 år er produktion steget med 30%</vt:lpstr>
      <vt:lpstr>Den samlede elproduktion er faldet med 5% siden 2022. En vis del er fra kraftværkernes produktion. I 2023 er VE-andelen (sol og vind) 67% af elproduktionen mod 60% i 2022</vt:lpstr>
      <vt:lpstr>Elproduktion fordelt på teknologi og brændsel i perioden 2019 – 2023. Bemærkelsesværdigt er reduktionen af elproduktion baseret på kul og stigningen i elproduktion fra sol. </vt:lpstr>
      <vt:lpstr>Den samlede elproduktion og elforbrug har være lavere i 2023 sammenlignet med 2022.  *Se note om dataafgrænsningen. </vt:lpstr>
      <vt:lpstr>Elforbruget i 2023 udleder 91 gram CO2  pr kWh. Det er et fald på 39% i forhold til 2022, – det skyldes en øget elproduktion fra sol og vind og en reduktion elproduktion baseret på kul </vt:lpstr>
      <vt:lpstr>Den gennemsnitlige elpris første halvår af 2023 er lavere end på samme tidspunkt i 2022. Dog er den gennemsnitlige elpris på et generelt højere niveau sammenlignet med 2019-2021. 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GDP_vedvarendeenergi_halvaar2022</dc:title>
  <dc:creator>Anders Kjærgaard</dc:creator>
  <cp:lastModifiedBy>Claus Kaae-Nielsen</cp:lastModifiedBy>
  <cp:revision>16</cp:revision>
  <dcterms:created xsi:type="dcterms:W3CDTF">2022-02-24T10:18:24Z</dcterms:created>
  <dcterms:modified xsi:type="dcterms:W3CDTF">2023-07-06T12:23:56Z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0x01010069B22F769A2EFE42B47B339962B8ED1F</vt:lpwstr>
  </property>
</Properties>
</file>